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18"/>
  </p:notesMasterIdLst>
  <p:sldIdLst>
    <p:sldId id="350" r:id="rId3"/>
    <p:sldId id="388" r:id="rId4"/>
    <p:sldId id="435" r:id="rId5"/>
    <p:sldId id="559" r:id="rId6"/>
    <p:sldId id="390" r:id="rId7"/>
    <p:sldId id="398" r:id="rId8"/>
    <p:sldId id="389" r:id="rId9"/>
    <p:sldId id="391" r:id="rId10"/>
    <p:sldId id="556" r:id="rId11"/>
    <p:sldId id="557" r:id="rId12"/>
    <p:sldId id="558" r:id="rId13"/>
    <p:sldId id="392" r:id="rId14"/>
    <p:sldId id="352" r:id="rId15"/>
    <p:sldId id="353" r:id="rId16"/>
    <p:sldId id="384"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0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F22"/>
    <a:srgbClr val="C2531A"/>
    <a:srgbClr val="ABABE7"/>
    <a:srgbClr val="EBF5EB"/>
    <a:srgbClr val="336600"/>
    <a:srgbClr val="2F5931"/>
    <a:srgbClr val="FF7005"/>
    <a:srgbClr val="FFE2CD"/>
    <a:srgbClr val="FFFFFF"/>
    <a:srgbClr val="CDE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6370" autoAdjust="0"/>
  </p:normalViewPr>
  <p:slideViewPr>
    <p:cSldViewPr>
      <p:cViewPr varScale="1">
        <p:scale>
          <a:sx n="106" d="100"/>
          <a:sy n="106" d="100"/>
        </p:scale>
        <p:origin x="2124" y="108"/>
      </p:cViewPr>
      <p:guideLst>
        <p:guide orient="horz" pos="2160"/>
        <p:guide pos="2880"/>
      </p:guideLst>
    </p:cSldViewPr>
  </p:slideViewPr>
  <p:outlineViewPr>
    <p:cViewPr>
      <p:scale>
        <a:sx n="33" d="100"/>
        <a:sy n="33" d="100"/>
      </p:scale>
      <p:origin x="30" y="4146"/>
    </p:cViewPr>
  </p:outlineViewPr>
  <p:notesTextViewPr>
    <p:cViewPr>
      <p:scale>
        <a:sx n="1" d="1"/>
        <a:sy n="1" d="1"/>
      </p:scale>
      <p:origin x="0" y="0"/>
    </p:cViewPr>
  </p:notesTextViewPr>
  <p:notesViewPr>
    <p:cSldViewPr>
      <p:cViewPr varScale="1">
        <p:scale>
          <a:sx n="84" d="100"/>
          <a:sy n="84" d="100"/>
        </p:scale>
        <p:origin x="-3162" y="-78"/>
      </p:cViewPr>
      <p:guideLst>
        <p:guide orient="horz" pos="2957"/>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78559" cy="469745"/>
          </a:xfrm>
          <a:prstGeom prst="rect">
            <a:avLst/>
          </a:prstGeom>
        </p:spPr>
        <p:txBody>
          <a:bodyPr vert="horz" lIns="92430" tIns="46214" rIns="92430" bIns="46214" rtlCol="0"/>
          <a:lstStyle>
            <a:lvl1pPr algn="l">
              <a:defRPr sz="1200"/>
            </a:lvl1pPr>
          </a:lstStyle>
          <a:p>
            <a:endParaRPr lang="en-US" dirty="0"/>
          </a:p>
        </p:txBody>
      </p:sp>
      <p:sp>
        <p:nvSpPr>
          <p:cNvPr id="3" name="Date Placeholder 2"/>
          <p:cNvSpPr>
            <a:spLocks noGrp="1"/>
          </p:cNvSpPr>
          <p:nvPr>
            <p:ph type="dt" idx="1"/>
          </p:nvPr>
        </p:nvSpPr>
        <p:spPr>
          <a:xfrm>
            <a:off x="4022278" y="3"/>
            <a:ext cx="3078558" cy="469745"/>
          </a:xfrm>
          <a:prstGeom prst="rect">
            <a:avLst/>
          </a:prstGeom>
        </p:spPr>
        <p:txBody>
          <a:bodyPr vert="horz" lIns="92430" tIns="46214" rIns="92430" bIns="46214" rtlCol="0"/>
          <a:lstStyle>
            <a:lvl1pPr algn="r">
              <a:defRPr sz="1200"/>
            </a:lvl1pPr>
          </a:lstStyle>
          <a:p>
            <a:fld id="{F86135DF-49F7-41D9-A0D4-72C2AAF42C54}" type="datetimeFigureOut">
              <a:rPr lang="en-US" smtClean="0"/>
              <a:t>7/19/2019</a:t>
            </a:fld>
            <a:endParaRPr lang="en-US" dirty="0"/>
          </a:p>
        </p:txBody>
      </p:sp>
      <p:sp>
        <p:nvSpPr>
          <p:cNvPr id="4" name="Slide Image Placeholder 3"/>
          <p:cNvSpPr>
            <a:spLocks noGrp="1" noRot="1" noChangeAspect="1"/>
          </p:cNvSpPr>
          <p:nvPr>
            <p:ph type="sldImg" idx="2"/>
          </p:nvPr>
        </p:nvSpPr>
        <p:spPr>
          <a:xfrm>
            <a:off x="1204913" y="703263"/>
            <a:ext cx="4694237" cy="3521075"/>
          </a:xfrm>
          <a:prstGeom prst="rect">
            <a:avLst/>
          </a:prstGeom>
          <a:noFill/>
          <a:ln w="12700">
            <a:solidFill>
              <a:prstClr val="black"/>
            </a:solidFill>
          </a:ln>
        </p:spPr>
        <p:txBody>
          <a:bodyPr vert="horz" lIns="92430" tIns="46214" rIns="92430" bIns="46214" rtlCol="0" anchor="ctr"/>
          <a:lstStyle/>
          <a:p>
            <a:endParaRPr lang="en-US" dirty="0"/>
          </a:p>
        </p:txBody>
      </p:sp>
      <p:sp>
        <p:nvSpPr>
          <p:cNvPr id="5" name="Notes Placeholder 4"/>
          <p:cNvSpPr>
            <a:spLocks noGrp="1"/>
          </p:cNvSpPr>
          <p:nvPr>
            <p:ph type="body" sz="quarter" idx="3"/>
          </p:nvPr>
        </p:nvSpPr>
        <p:spPr>
          <a:xfrm>
            <a:off x="711066" y="4460168"/>
            <a:ext cx="5681980" cy="4224494"/>
          </a:xfrm>
          <a:prstGeom prst="rect">
            <a:avLst/>
          </a:prstGeom>
        </p:spPr>
        <p:txBody>
          <a:bodyPr vert="horz" lIns="92430" tIns="46214" rIns="92430"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127"/>
            <a:ext cx="3078559" cy="469745"/>
          </a:xfrm>
          <a:prstGeom prst="rect">
            <a:avLst/>
          </a:prstGeom>
        </p:spPr>
        <p:txBody>
          <a:bodyPr vert="horz" lIns="92430" tIns="46214" rIns="92430" bIns="462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278" y="8917127"/>
            <a:ext cx="3078558" cy="469745"/>
          </a:xfrm>
          <a:prstGeom prst="rect">
            <a:avLst/>
          </a:prstGeom>
        </p:spPr>
        <p:txBody>
          <a:bodyPr vert="horz" lIns="92430" tIns="46214" rIns="92430" bIns="46214" rtlCol="0" anchor="b"/>
          <a:lstStyle>
            <a:lvl1pPr algn="r">
              <a:defRPr sz="1200"/>
            </a:lvl1pPr>
          </a:lstStyle>
          <a:p>
            <a:fld id="{0FB69EED-0EFC-43A6-A085-3431C784D012}" type="slidenum">
              <a:rPr lang="en-US" smtClean="0"/>
              <a:t>‹#›</a:t>
            </a:fld>
            <a:endParaRPr lang="en-US" dirty="0"/>
          </a:p>
        </p:txBody>
      </p:sp>
    </p:spTree>
    <p:extLst>
      <p:ext uri="{BB962C8B-B14F-4D97-AF65-F5344CB8AC3E}">
        <p14:creationId xmlns:p14="http://schemas.microsoft.com/office/powerpoint/2010/main" val="1695054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5225"/>
            <a:ext cx="4197350" cy="3148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762">
              <a:defRPr/>
            </a:pPr>
            <a:fld id="{0FB69EED-0EFC-43A6-A085-3431C784D012}" type="slidenum">
              <a:rPr lang="en-US">
                <a:solidFill>
                  <a:prstClr val="black"/>
                </a:solidFill>
                <a:latin typeface="Calibri"/>
              </a:rPr>
              <a:pPr defTabSz="934762">
                <a:defRPr/>
              </a:pPr>
              <a:t>1</a:t>
            </a:fld>
            <a:endParaRPr lang="en-US" dirty="0">
              <a:solidFill>
                <a:prstClr val="black"/>
              </a:solidFill>
              <a:latin typeface="Calibri"/>
            </a:endParaRPr>
          </a:p>
        </p:txBody>
      </p:sp>
    </p:spTree>
    <p:extLst>
      <p:ext uri="{BB962C8B-B14F-4D97-AF65-F5344CB8AC3E}">
        <p14:creationId xmlns:p14="http://schemas.microsoft.com/office/powerpoint/2010/main" val="298989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139317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546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21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48308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209800" y="2971800"/>
            <a:ext cx="6781800" cy="685800"/>
          </a:xfrm>
          <a:prstGeom prst="rect">
            <a:avLst/>
          </a:prstGeom>
        </p:spPr>
        <p:txBody>
          <a:bodyPr/>
          <a:lstStyle>
            <a:lvl1pPr marL="0" indent="0">
              <a:buNone/>
              <a:defRPr sz="4000">
                <a:solidFill>
                  <a:schemeClr val="bg1"/>
                </a:solidFill>
                <a:latin typeface="Gill Sans MT" pitchFamily="34" charset="0"/>
              </a:defRPr>
            </a:lvl1pPr>
          </a:lstStyle>
          <a:p>
            <a:pPr lvl="0"/>
            <a:endParaRPr lang="en-US" dirty="0"/>
          </a:p>
        </p:txBody>
      </p:sp>
      <p:sp>
        <p:nvSpPr>
          <p:cNvPr id="8" name="Text Placeholder 5"/>
          <p:cNvSpPr>
            <a:spLocks noGrp="1"/>
          </p:cNvSpPr>
          <p:nvPr>
            <p:ph type="body" sz="quarter" idx="11"/>
          </p:nvPr>
        </p:nvSpPr>
        <p:spPr>
          <a:xfrm>
            <a:off x="2209800" y="4191000"/>
            <a:ext cx="6781800" cy="685800"/>
          </a:xfrm>
          <a:prstGeom prst="rect">
            <a:avLst/>
          </a:prstGeom>
        </p:spPr>
        <p:txBody>
          <a:bodyPr/>
          <a:lstStyle>
            <a:lvl1pPr marL="0" indent="0">
              <a:buNone/>
              <a:defRPr sz="3200">
                <a:solidFill>
                  <a:srgbClr val="C2531A"/>
                </a:solidFill>
                <a:latin typeface="Gill Sans MT" pitchFamily="34" charset="0"/>
              </a:defRPr>
            </a:lvl1pPr>
          </a:lstStyle>
          <a:p>
            <a:pPr lvl="0"/>
            <a:endParaRPr lang="en-US" dirty="0"/>
          </a:p>
        </p:txBody>
      </p:sp>
      <p:sp>
        <p:nvSpPr>
          <p:cNvPr id="9" name="Text Placeholder 5"/>
          <p:cNvSpPr>
            <a:spLocks noGrp="1"/>
          </p:cNvSpPr>
          <p:nvPr>
            <p:ph type="body" sz="quarter" idx="12"/>
          </p:nvPr>
        </p:nvSpPr>
        <p:spPr>
          <a:xfrm>
            <a:off x="685800" y="76200"/>
            <a:ext cx="1676400" cy="685800"/>
          </a:xfrm>
          <a:prstGeom prst="rect">
            <a:avLst/>
          </a:prstGeom>
        </p:spPr>
        <p:txBody>
          <a:bodyPr/>
          <a:lstStyle>
            <a:lvl1pPr marL="0" indent="0">
              <a:buNone/>
              <a:defRPr sz="1600">
                <a:solidFill>
                  <a:srgbClr val="C2531A"/>
                </a:solidFill>
                <a:latin typeface="Gill Sans MT" pitchFamily="34" charset="0"/>
              </a:defRPr>
            </a:lvl1pPr>
          </a:lstStyle>
          <a:p>
            <a:pPr lvl="0"/>
            <a:endParaRPr lang="en-US" dirty="0"/>
          </a:p>
        </p:txBody>
      </p:sp>
    </p:spTree>
    <p:extLst>
      <p:ext uri="{BB962C8B-B14F-4D97-AF65-F5344CB8AC3E}">
        <p14:creationId xmlns:p14="http://schemas.microsoft.com/office/powerpoint/2010/main" val="339212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18301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10351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27138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40734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85567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233382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379753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F18AD43-49F2-4585-85CB-381ABF55072C}" type="slidenum">
              <a:rPr lang="en-US" smtClean="0"/>
              <a:pPr/>
              <a:t>‹#›</a:t>
            </a:fld>
            <a:endParaRPr lang="en-US" dirty="0"/>
          </a:p>
        </p:txBody>
      </p:sp>
    </p:spTree>
    <p:extLst>
      <p:ext uri="{BB962C8B-B14F-4D97-AF65-F5344CB8AC3E}">
        <p14:creationId xmlns:p14="http://schemas.microsoft.com/office/powerpoint/2010/main" val="97502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88588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spcBef>
          <a:spcPct val="0"/>
        </a:spcBef>
        <a:buNone/>
        <a:defRPr sz="3600" kern="1200">
          <a:solidFill>
            <a:schemeClr val="bg1"/>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715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534400" y="6400800"/>
            <a:ext cx="457200" cy="228600"/>
          </a:xfrm>
          <a:prstGeom prst="rect">
            <a:avLst/>
          </a:prstGeom>
        </p:spPr>
        <p:txBody>
          <a:bodyPr/>
          <a:lstStyle>
            <a:lvl1pPr algn="r">
              <a:defRPr sz="1200" b="1">
                <a:solidFill>
                  <a:srgbClr val="C2531A"/>
                </a:solidFill>
                <a:latin typeface="Gill Sans MT" pitchFamily="34" charset="0"/>
              </a:defRPr>
            </a:lvl1pPr>
          </a:lstStyle>
          <a:p>
            <a:fld id="{2DE50260-7E53-4D0A-837B-88327CB866F7}" type="slidenum">
              <a:rPr lang="en-US" smtClean="0"/>
              <a:t>‹#›</a:t>
            </a:fld>
            <a:endParaRPr lang="en-US" dirty="0"/>
          </a:p>
        </p:txBody>
      </p:sp>
    </p:spTree>
    <p:extLst>
      <p:ext uri="{BB962C8B-B14F-4D97-AF65-F5344CB8AC3E}">
        <p14:creationId xmlns:p14="http://schemas.microsoft.com/office/powerpoint/2010/main" val="321535448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svg"/><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sv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40257" y="2895600"/>
            <a:ext cx="6703743" cy="685800"/>
          </a:xfrm>
        </p:spPr>
        <p:txBody>
          <a:bodyPr>
            <a:noAutofit/>
          </a:bodyPr>
          <a:lstStyle/>
          <a:p>
            <a:pPr>
              <a:lnSpc>
                <a:spcPts val="4300"/>
              </a:lnSpc>
            </a:pPr>
            <a:r>
              <a:rPr lang="en-US" sz="3400" dirty="0"/>
              <a:t>Millennial Avocado Shopper Trends</a:t>
            </a:r>
          </a:p>
        </p:txBody>
      </p:sp>
      <p:sp>
        <p:nvSpPr>
          <p:cNvPr id="4" name="Text Placeholder 3"/>
          <p:cNvSpPr>
            <a:spLocks noGrp="1"/>
          </p:cNvSpPr>
          <p:nvPr>
            <p:ph type="body" sz="quarter" idx="12"/>
          </p:nvPr>
        </p:nvSpPr>
        <p:spPr>
          <a:xfrm>
            <a:off x="533400" y="685800"/>
            <a:ext cx="1965960" cy="1771650"/>
          </a:xfrm>
        </p:spPr>
        <p:txBody>
          <a:bodyPr>
            <a:noAutofit/>
          </a:bodyPr>
          <a:lstStyle/>
          <a:p>
            <a:pPr algn="ctr"/>
            <a:endParaRPr lang="en-US" sz="2200" dirty="0">
              <a:solidFill>
                <a:srgbClr val="2F5931"/>
              </a:solidFill>
            </a:endParaRPr>
          </a:p>
          <a:p>
            <a:pPr algn="ctr">
              <a:lnSpc>
                <a:spcPct val="114000"/>
              </a:lnSpc>
              <a:spcBef>
                <a:spcPts val="600"/>
              </a:spcBef>
            </a:pPr>
            <a:r>
              <a:rPr lang="en-US" sz="2200" dirty="0">
                <a:solidFill>
                  <a:srgbClr val="2F5931"/>
                </a:solidFill>
              </a:rPr>
              <a:t>2019</a:t>
            </a:r>
          </a:p>
          <a:p>
            <a:pPr algn="ctr">
              <a:lnSpc>
                <a:spcPct val="114000"/>
              </a:lnSpc>
              <a:spcBef>
                <a:spcPts val="600"/>
              </a:spcBef>
            </a:pPr>
            <a:r>
              <a:rPr lang="en-US" sz="2200" dirty="0">
                <a:solidFill>
                  <a:srgbClr val="2F5931"/>
                </a:solidFill>
              </a:rPr>
              <a:t>Millennial </a:t>
            </a:r>
          </a:p>
          <a:p>
            <a:pPr algn="ctr">
              <a:lnSpc>
                <a:spcPct val="114000"/>
              </a:lnSpc>
              <a:spcBef>
                <a:spcPts val="600"/>
              </a:spcBef>
            </a:pPr>
            <a:r>
              <a:rPr lang="en-US" sz="2200" dirty="0">
                <a:solidFill>
                  <a:srgbClr val="2F5931"/>
                </a:solidFill>
              </a:rPr>
              <a:t>Study Part 1</a:t>
            </a:r>
          </a:p>
        </p:txBody>
      </p:sp>
      <p:sp>
        <p:nvSpPr>
          <p:cNvPr id="7" name="Text Placeholder 2"/>
          <p:cNvSpPr>
            <a:spLocks noGrp="1"/>
          </p:cNvSpPr>
          <p:nvPr>
            <p:ph type="body" sz="quarter" idx="11"/>
          </p:nvPr>
        </p:nvSpPr>
        <p:spPr>
          <a:xfrm>
            <a:off x="1295400" y="4191000"/>
            <a:ext cx="7620000" cy="685800"/>
          </a:xfrm>
        </p:spPr>
        <p:txBody>
          <a:bodyPr anchor="ctr">
            <a:noAutofit/>
          </a:bodyPr>
          <a:lstStyle/>
          <a:p>
            <a:pPr>
              <a:lnSpc>
                <a:spcPct val="120000"/>
              </a:lnSpc>
              <a:spcBef>
                <a:spcPts val="1200"/>
              </a:spcBef>
            </a:pPr>
            <a:r>
              <a:rPr lang="en-US" sz="2200" dirty="0"/>
              <a:t>Identifying growth opportunities for Hass avocados with insights into Millennial avocado shopper trends </a:t>
            </a:r>
            <a:endParaRPr lang="en-US" sz="2000" dirty="0"/>
          </a:p>
        </p:txBody>
      </p:sp>
    </p:spTree>
    <p:extLst>
      <p:ext uri="{BB962C8B-B14F-4D97-AF65-F5344CB8AC3E}">
        <p14:creationId xmlns:p14="http://schemas.microsoft.com/office/powerpoint/2010/main" val="54206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5BAB24-476A-41D0-8B52-274C3850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2" y="1371600"/>
            <a:ext cx="5257795" cy="3154677"/>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553200" cy="715962"/>
          </a:xfrm>
        </p:spPr>
        <p:txBody>
          <a:bodyPr>
            <a:noAutofit/>
          </a:bodyPr>
          <a:lstStyle/>
          <a:p>
            <a:r>
              <a:rPr lang="en-US" sz="2400" dirty="0"/>
              <a:t>Millennial and Non-Millennial households purchase avocados nearly seven times per year on average</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10</a:t>
            </a:fld>
            <a:endParaRPr lang="en-US" dirty="0"/>
          </a:p>
        </p:txBody>
      </p:sp>
      <p:sp>
        <p:nvSpPr>
          <p:cNvPr id="9" name="Rectangle 8">
            <a:extLst>
              <a:ext uri="{FF2B5EF4-FFF2-40B4-BE49-F238E27FC236}">
                <a16:creationId xmlns:a16="http://schemas.microsoft.com/office/drawing/2014/main" id="{9593BCC0-43FB-417B-908B-F687419594A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12" name="Content Placeholder 2">
            <a:extLst>
              <a:ext uri="{FF2B5EF4-FFF2-40B4-BE49-F238E27FC236}">
                <a16:creationId xmlns:a16="http://schemas.microsoft.com/office/drawing/2014/main" id="{CBEFE1B9-A37C-47CF-B267-ABAFEBB64C7F}"/>
              </a:ext>
            </a:extLst>
          </p:cNvPr>
          <p:cNvSpPr txBox="1">
            <a:spLocks/>
          </p:cNvSpPr>
          <p:nvPr/>
        </p:nvSpPr>
        <p:spPr>
          <a:xfrm>
            <a:off x="402336" y="4820094"/>
            <a:ext cx="8284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and Non-Millennial households purchase avocados 6.9 times per year on average.</a:t>
            </a:r>
          </a:p>
          <a:p>
            <a:pPr marL="0" indent="0">
              <a:lnSpc>
                <a:spcPct val="110000"/>
              </a:lnSpc>
              <a:spcBef>
                <a:spcPts val="600"/>
              </a:spcBef>
              <a:buNone/>
            </a:pPr>
            <a:r>
              <a:rPr lang="en-US" sz="1400" dirty="0">
                <a:latin typeface="Gill Sans MT"/>
              </a:rPr>
              <a:t>Trip frequency increased for both Millennial (+9.2%) and Non-Millennial (+13.5%) households, but Non-Millennial trip frequency increased at a faster rate than Millennial households.</a:t>
            </a:r>
            <a:endParaRPr lang="en-US" sz="1400" strike="sngStrike" dirty="0">
              <a:solidFill>
                <a:srgbClr val="FF0000"/>
              </a:solidFill>
              <a:latin typeface="Gill Sans MT"/>
            </a:endParaRPr>
          </a:p>
        </p:txBody>
      </p:sp>
      <p:sp>
        <p:nvSpPr>
          <p:cNvPr id="13" name="Rectangle: Rounded Corners 12">
            <a:extLst>
              <a:ext uri="{FF2B5EF4-FFF2-40B4-BE49-F238E27FC236}">
                <a16:creationId xmlns:a16="http://schemas.microsoft.com/office/drawing/2014/main" id="{336E20A9-D0A1-4864-81EF-BAB8EF5F2A31}"/>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A7D0AD6-4342-4A2B-B632-5C6AE228A9A6}"/>
              </a:ext>
            </a:extLst>
          </p:cNvPr>
          <p:cNvPicPr>
            <a:picLocks noChangeAspect="1"/>
          </p:cNvPicPr>
          <p:nvPr/>
        </p:nvPicPr>
        <p:blipFill>
          <a:blip r:embed="rId3"/>
          <a:stretch>
            <a:fillRect/>
          </a:stretch>
        </p:blipFill>
        <p:spPr>
          <a:xfrm>
            <a:off x="3771899" y="1752600"/>
            <a:ext cx="1600200" cy="276225"/>
          </a:xfrm>
          <a:prstGeom prst="rect">
            <a:avLst/>
          </a:prstGeom>
        </p:spPr>
      </p:pic>
      <p:pic>
        <p:nvPicPr>
          <p:cNvPr id="11" name="Graphic 10" descr="Taxi">
            <a:extLst>
              <a:ext uri="{FF2B5EF4-FFF2-40B4-BE49-F238E27FC236}">
                <a16:creationId xmlns:a16="http://schemas.microsoft.com/office/drawing/2014/main" id="{F8AC77CC-5D3D-446D-AAEB-1FCCFF79C9A7}"/>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23846"/>
          <a:stretch/>
        </p:blipFill>
        <p:spPr>
          <a:xfrm>
            <a:off x="1699766" y="1445140"/>
            <a:ext cx="807467" cy="614919"/>
          </a:xfrm>
          <a:prstGeom prst="rect">
            <a:avLst/>
          </a:prstGeom>
        </p:spPr>
      </p:pic>
    </p:spTree>
    <p:extLst>
      <p:ext uri="{BB962C8B-B14F-4D97-AF65-F5344CB8AC3E}">
        <p14:creationId xmlns:p14="http://schemas.microsoft.com/office/powerpoint/2010/main" val="744682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5BAB24-476A-41D0-8B52-274C3850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2" y="1371600"/>
            <a:ext cx="5257794" cy="3154677"/>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553200" cy="715962"/>
          </a:xfrm>
        </p:spPr>
        <p:txBody>
          <a:bodyPr>
            <a:noAutofit/>
          </a:bodyPr>
          <a:lstStyle/>
          <a:p>
            <a:r>
              <a:rPr lang="en-US" sz="2400" dirty="0"/>
              <a:t>Millennial avocado-purchasing households spend more per trip than Non-Millennial households</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11</a:t>
            </a:fld>
            <a:endParaRPr lang="en-US" dirty="0"/>
          </a:p>
        </p:txBody>
      </p:sp>
      <p:sp>
        <p:nvSpPr>
          <p:cNvPr id="9" name="Rectangle 8">
            <a:extLst>
              <a:ext uri="{FF2B5EF4-FFF2-40B4-BE49-F238E27FC236}">
                <a16:creationId xmlns:a16="http://schemas.microsoft.com/office/drawing/2014/main" id="{9593BCC0-43FB-417B-908B-F687419594A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12" name="Content Placeholder 2">
            <a:extLst>
              <a:ext uri="{FF2B5EF4-FFF2-40B4-BE49-F238E27FC236}">
                <a16:creationId xmlns:a16="http://schemas.microsoft.com/office/drawing/2014/main" id="{CBEFE1B9-A37C-47CF-B267-ABAFEBB64C7F}"/>
              </a:ext>
            </a:extLst>
          </p:cNvPr>
          <p:cNvSpPr txBox="1">
            <a:spLocks/>
          </p:cNvSpPr>
          <p:nvPr/>
        </p:nvSpPr>
        <p:spPr>
          <a:xfrm>
            <a:off x="402336" y="4820094"/>
            <a:ext cx="8284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households spend an average of $3.65 per trip on avocados. Non-Millennial spend per trip was -6% lower at $3.42 per trip.</a:t>
            </a:r>
          </a:p>
          <a:p>
            <a:pPr marL="0" indent="0">
              <a:lnSpc>
                <a:spcPct val="110000"/>
              </a:lnSpc>
              <a:spcBef>
                <a:spcPts val="600"/>
              </a:spcBef>
              <a:buNone/>
            </a:pPr>
            <a:r>
              <a:rPr lang="en-US" sz="1400" dirty="0">
                <a:latin typeface="Gill Sans MT"/>
              </a:rPr>
              <a:t>Spend per trip declined among Millennial and Non-Millennial households, but Millennial households showed a greater declined in spend per trip (-15.7%) than Non-Millennial households (-9.6%).</a:t>
            </a:r>
            <a:endParaRPr lang="en-US" sz="1200" dirty="0">
              <a:latin typeface="Gill Sans MT"/>
            </a:endParaRPr>
          </a:p>
        </p:txBody>
      </p:sp>
      <p:sp>
        <p:nvSpPr>
          <p:cNvPr id="13" name="Rectangle: Rounded Corners 12">
            <a:extLst>
              <a:ext uri="{FF2B5EF4-FFF2-40B4-BE49-F238E27FC236}">
                <a16:creationId xmlns:a16="http://schemas.microsoft.com/office/drawing/2014/main" id="{336E20A9-D0A1-4864-81EF-BAB8EF5F2A31}"/>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A7D0AD6-4342-4A2B-B632-5C6AE228A9A6}"/>
              </a:ext>
            </a:extLst>
          </p:cNvPr>
          <p:cNvPicPr>
            <a:picLocks noChangeAspect="1"/>
          </p:cNvPicPr>
          <p:nvPr/>
        </p:nvPicPr>
        <p:blipFill>
          <a:blip r:embed="rId3"/>
          <a:stretch>
            <a:fillRect/>
          </a:stretch>
        </p:blipFill>
        <p:spPr>
          <a:xfrm>
            <a:off x="3771899" y="1752600"/>
            <a:ext cx="1600200" cy="276225"/>
          </a:xfrm>
          <a:prstGeom prst="rect">
            <a:avLst/>
          </a:prstGeom>
        </p:spPr>
      </p:pic>
      <p:pic>
        <p:nvPicPr>
          <p:cNvPr id="11" name="Graphic 10" descr="Register">
            <a:extLst>
              <a:ext uri="{FF2B5EF4-FFF2-40B4-BE49-F238E27FC236}">
                <a16:creationId xmlns:a16="http://schemas.microsoft.com/office/drawing/2014/main" id="{CB5C547A-2B74-41B8-8E94-4B39BBEA59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0800" y="1258818"/>
            <a:ext cx="741432" cy="741432"/>
          </a:xfrm>
          <a:prstGeom prst="rect">
            <a:avLst/>
          </a:prstGeom>
        </p:spPr>
      </p:pic>
    </p:spTree>
    <p:extLst>
      <p:ext uri="{BB962C8B-B14F-4D97-AF65-F5344CB8AC3E}">
        <p14:creationId xmlns:p14="http://schemas.microsoft.com/office/powerpoint/2010/main" val="220647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5768728" cy="715962"/>
          </a:xfrm>
        </p:spPr>
        <p:txBody>
          <a:bodyPr>
            <a:noAutofit/>
          </a:bodyPr>
          <a:lstStyle/>
          <a:p>
            <a:r>
              <a:rPr lang="en-US" sz="2400" dirty="0"/>
              <a:t>Millennial and Non-Millennial avocado purchase drivers</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12</a:t>
            </a:fld>
            <a:endParaRPr lang="en-US" dirty="0"/>
          </a:p>
        </p:txBody>
      </p:sp>
      <p:sp>
        <p:nvSpPr>
          <p:cNvPr id="12" name="Rectangle 11">
            <a:extLst>
              <a:ext uri="{FF2B5EF4-FFF2-40B4-BE49-F238E27FC236}">
                <a16:creationId xmlns:a16="http://schemas.microsoft.com/office/drawing/2014/main" id="{E72ED056-DA28-4019-9A50-21C977F8DEEB}"/>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grpSp>
        <p:nvGrpSpPr>
          <p:cNvPr id="47" name="Group 46">
            <a:extLst>
              <a:ext uri="{FF2B5EF4-FFF2-40B4-BE49-F238E27FC236}">
                <a16:creationId xmlns:a16="http://schemas.microsoft.com/office/drawing/2014/main" id="{6DBC2901-255C-4165-97D2-5B55191F7CAD}"/>
              </a:ext>
            </a:extLst>
          </p:cNvPr>
          <p:cNvGrpSpPr/>
          <p:nvPr/>
        </p:nvGrpSpPr>
        <p:grpSpPr>
          <a:xfrm>
            <a:off x="76200" y="2604179"/>
            <a:ext cx="4410499" cy="3491821"/>
            <a:chOff x="164134" y="1693079"/>
            <a:chExt cx="4410499" cy="3491821"/>
          </a:xfrm>
        </p:grpSpPr>
        <p:sp>
          <p:nvSpPr>
            <p:cNvPr id="25" name="TextBox 24">
              <a:extLst>
                <a:ext uri="{FF2B5EF4-FFF2-40B4-BE49-F238E27FC236}">
                  <a16:creationId xmlns:a16="http://schemas.microsoft.com/office/drawing/2014/main" id="{4A298401-1668-4781-9389-B4EB942B3090}"/>
                </a:ext>
              </a:extLst>
            </p:cNvPr>
            <p:cNvSpPr txBox="1"/>
            <p:nvPr/>
          </p:nvSpPr>
          <p:spPr>
            <a:xfrm>
              <a:off x="1893070" y="1693079"/>
              <a:ext cx="1598613" cy="607859"/>
            </a:xfrm>
            <a:prstGeom prst="rect">
              <a:avLst/>
            </a:prstGeom>
            <a:noFill/>
          </p:spPr>
          <p:txBody>
            <a:bodyPr wrap="square" rtlCol="0">
              <a:spAutoFit/>
            </a:bodyPr>
            <a:lstStyle/>
            <a:p>
              <a:pPr algn="ctr"/>
              <a:r>
                <a:rPr lang="en-US" sz="1400" b="1" dirty="0">
                  <a:latin typeface="+mj-lt"/>
                  <a:ea typeface="+mj-ea"/>
                  <a:cs typeface="+mj-cs"/>
                </a:rPr>
                <a:t>$453M</a:t>
              </a:r>
            </a:p>
            <a:p>
              <a:pPr algn="ctr"/>
              <a:r>
                <a:rPr lang="en-US" sz="900" b="1" dirty="0">
                  <a:latin typeface="+mj-lt"/>
                  <a:ea typeface="+mj-ea"/>
                  <a:cs typeface="+mj-cs"/>
                </a:rPr>
                <a:t>Avocado purchases</a:t>
              </a:r>
            </a:p>
            <a:p>
              <a:pPr algn="ctr"/>
              <a:r>
                <a:rPr lang="en-US" sz="1050" b="1" dirty="0">
                  <a:solidFill>
                    <a:srgbClr val="FF0000"/>
                  </a:solidFill>
                  <a:latin typeface="+mj-lt"/>
                  <a:ea typeface="+mj-ea"/>
                  <a:cs typeface="+mj-cs"/>
                </a:rPr>
                <a:t>-7.2% vs. 2017</a:t>
              </a:r>
            </a:p>
          </p:txBody>
        </p:sp>
        <p:pic>
          <p:nvPicPr>
            <p:cNvPr id="9" name="Graphic 8" descr="Wallet">
              <a:extLst>
                <a:ext uri="{FF2B5EF4-FFF2-40B4-BE49-F238E27FC236}">
                  <a16:creationId xmlns:a16="http://schemas.microsoft.com/office/drawing/2014/main" id="{DB49AFBC-DBBC-4333-ACF2-1FF9118FF831}"/>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9755" y="2894816"/>
              <a:ext cx="491975" cy="491975"/>
            </a:xfrm>
            <a:prstGeom prst="rect">
              <a:avLst/>
            </a:prstGeom>
          </p:spPr>
        </p:pic>
        <p:pic>
          <p:nvPicPr>
            <p:cNvPr id="11" name="Graphic 10" descr="Taxi">
              <a:extLst>
                <a:ext uri="{FF2B5EF4-FFF2-40B4-BE49-F238E27FC236}">
                  <a16:creationId xmlns:a16="http://schemas.microsoft.com/office/drawing/2014/main" id="{00CF8CFF-FD93-445E-8D3C-F28060D66BAE}"/>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23846"/>
            <a:stretch/>
          </p:blipFill>
          <p:spPr>
            <a:xfrm>
              <a:off x="1730115" y="4092848"/>
              <a:ext cx="555885" cy="423329"/>
            </a:xfrm>
            <a:prstGeom prst="rect">
              <a:avLst/>
            </a:prstGeom>
          </p:spPr>
        </p:pic>
        <p:pic>
          <p:nvPicPr>
            <p:cNvPr id="13" name="Graphic 12" descr="Register">
              <a:extLst>
                <a:ext uri="{FF2B5EF4-FFF2-40B4-BE49-F238E27FC236}">
                  <a16:creationId xmlns:a16="http://schemas.microsoft.com/office/drawing/2014/main" id="{CE71CC81-06DC-44EC-9C12-49B24E30D893}"/>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95968" y="3962400"/>
              <a:ext cx="510424" cy="510424"/>
            </a:xfrm>
            <a:prstGeom prst="rect">
              <a:avLst/>
            </a:prstGeom>
          </p:spPr>
        </p:pic>
        <p:pic>
          <p:nvPicPr>
            <p:cNvPr id="19" name="Picture 18">
              <a:extLst>
                <a:ext uri="{FF2B5EF4-FFF2-40B4-BE49-F238E27FC236}">
                  <a16:creationId xmlns:a16="http://schemas.microsoft.com/office/drawing/2014/main" id="{FA691D91-95F1-4F33-BDA8-8D1F53E8CE27}"/>
                </a:ext>
              </a:extLst>
            </p:cNvPr>
            <p:cNvPicPr>
              <a:picLocks noChangeAspect="1"/>
            </p:cNvPicPr>
            <p:nvPr/>
          </p:nvPicPr>
          <p:blipFill>
            <a:blip r:embed="rId8">
              <a:duotone>
                <a:schemeClr val="accent6">
                  <a:shade val="45000"/>
                  <a:satMod val="135000"/>
                </a:schemeClr>
                <a:prstClr val="white"/>
              </a:duotone>
            </a:blip>
            <a:stretch>
              <a:fillRect/>
            </a:stretch>
          </p:blipFill>
          <p:spPr>
            <a:xfrm>
              <a:off x="516050" y="2867818"/>
              <a:ext cx="491975" cy="491976"/>
            </a:xfrm>
            <a:prstGeom prst="rect">
              <a:avLst/>
            </a:prstGeom>
          </p:spPr>
        </p:pic>
        <p:grpSp>
          <p:nvGrpSpPr>
            <p:cNvPr id="5" name="Group 4">
              <a:extLst>
                <a:ext uri="{FF2B5EF4-FFF2-40B4-BE49-F238E27FC236}">
                  <a16:creationId xmlns:a16="http://schemas.microsoft.com/office/drawing/2014/main" id="{06BFDAEE-3888-4928-914F-35664F3BD9F6}"/>
                </a:ext>
              </a:extLst>
            </p:cNvPr>
            <p:cNvGrpSpPr/>
            <p:nvPr/>
          </p:nvGrpSpPr>
          <p:grpSpPr>
            <a:xfrm>
              <a:off x="1584529" y="1778560"/>
              <a:ext cx="491975" cy="460586"/>
              <a:chOff x="1602657" y="1793394"/>
              <a:chExt cx="491975" cy="460586"/>
            </a:xfrm>
          </p:grpSpPr>
          <p:sp>
            <p:nvSpPr>
              <p:cNvPr id="20" name="Oval 19">
                <a:extLst>
                  <a:ext uri="{FF2B5EF4-FFF2-40B4-BE49-F238E27FC236}">
                    <a16:creationId xmlns:a16="http://schemas.microsoft.com/office/drawing/2014/main" id="{A577E6E7-D0B6-4264-BF21-D659A57BBBF0}"/>
                  </a:ext>
                </a:extLst>
              </p:cNvPr>
              <p:cNvSpPr>
                <a:spLocks noChangeAspect="1"/>
              </p:cNvSpPr>
              <p:nvPr/>
            </p:nvSpPr>
            <p:spPr>
              <a:xfrm>
                <a:off x="1602657" y="1793394"/>
                <a:ext cx="491975" cy="460586"/>
              </a:xfrm>
              <a:prstGeom prst="ellipse">
                <a:avLst/>
              </a:prstGeom>
              <a:noFill/>
              <a:ln w="28575">
                <a:solidFill>
                  <a:srgbClr val="C2531A"/>
                </a:solidFill>
                <a:prstDash val="lgDash"/>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US" sz="800" dirty="0">
                  <a:solidFill>
                    <a:schemeClr val="accent1"/>
                  </a:solidFill>
                </a:endParaRPr>
              </a:p>
            </p:txBody>
          </p:sp>
          <p:sp>
            <p:nvSpPr>
              <p:cNvPr id="21" name="TextBox 20">
                <a:extLst>
                  <a:ext uri="{FF2B5EF4-FFF2-40B4-BE49-F238E27FC236}">
                    <a16:creationId xmlns:a16="http://schemas.microsoft.com/office/drawing/2014/main" id="{6338BF54-7C61-4FAE-8A77-642A15D3BF1C}"/>
                  </a:ext>
                </a:extLst>
              </p:cNvPr>
              <p:cNvSpPr txBox="1"/>
              <p:nvPr/>
            </p:nvSpPr>
            <p:spPr>
              <a:xfrm>
                <a:off x="1708947" y="1853870"/>
                <a:ext cx="279393" cy="400110"/>
              </a:xfrm>
              <a:prstGeom prst="rect">
                <a:avLst/>
              </a:prstGeom>
              <a:noFill/>
              <a:ln>
                <a:noFill/>
              </a:ln>
            </p:spPr>
            <p:txBody>
              <a:bodyPr wrap="square" rtlCol="0">
                <a:spAutoFit/>
              </a:bodyPr>
              <a:lstStyle/>
              <a:p>
                <a:pPr algn="ctr"/>
                <a:r>
                  <a:rPr lang="en-US" sz="2000" dirty="0">
                    <a:latin typeface="Yu Gothic" panose="020B0400000000000000" pitchFamily="34" charset="-128"/>
                    <a:ea typeface="Yu Gothic" panose="020B0400000000000000" pitchFamily="34" charset="-128"/>
                  </a:rPr>
                  <a:t>$</a:t>
                </a:r>
              </a:p>
            </p:txBody>
          </p:sp>
        </p:grpSp>
        <p:pic>
          <p:nvPicPr>
            <p:cNvPr id="23" name="Graphic 22" descr="Line arrow: Rotate right">
              <a:extLst>
                <a:ext uri="{FF2B5EF4-FFF2-40B4-BE49-F238E27FC236}">
                  <a16:creationId xmlns:a16="http://schemas.microsoft.com/office/drawing/2014/main" id="{BC9D9F44-849D-48E8-BE54-ABBD261789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050" y="4020503"/>
              <a:ext cx="491976" cy="491976"/>
            </a:xfrm>
            <a:prstGeom prst="rect">
              <a:avLst/>
            </a:prstGeom>
          </p:spPr>
        </p:pic>
        <p:sp>
          <p:nvSpPr>
            <p:cNvPr id="28" name="Right Bracket 27">
              <a:extLst>
                <a:ext uri="{FF2B5EF4-FFF2-40B4-BE49-F238E27FC236}">
                  <a16:creationId xmlns:a16="http://schemas.microsoft.com/office/drawing/2014/main" id="{78B7D360-E6EC-40CF-870D-56845DA65981}"/>
                </a:ext>
              </a:extLst>
            </p:cNvPr>
            <p:cNvSpPr/>
            <p:nvPr/>
          </p:nvSpPr>
          <p:spPr>
            <a:xfrm rot="16200000">
              <a:off x="1608697" y="1598113"/>
              <a:ext cx="410308" cy="2103625"/>
            </a:xfrm>
            <a:prstGeom prst="rightBracket">
              <a:avLst>
                <a:gd name="adj" fmla="val 9903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dirty="0"/>
            </a:p>
          </p:txBody>
        </p:sp>
        <p:cxnSp>
          <p:nvCxnSpPr>
            <p:cNvPr id="29" name="Straight Connector 28">
              <a:extLst>
                <a:ext uri="{FF2B5EF4-FFF2-40B4-BE49-F238E27FC236}">
                  <a16:creationId xmlns:a16="http://schemas.microsoft.com/office/drawing/2014/main" id="{7FD3127A-FC2E-4F71-B8CB-3EAB75F9533A}"/>
                </a:ext>
              </a:extLst>
            </p:cNvPr>
            <p:cNvCxnSpPr>
              <a:cxnSpLocks/>
            </p:cNvCxnSpPr>
            <p:nvPr/>
          </p:nvCxnSpPr>
          <p:spPr>
            <a:xfrm flipV="1">
              <a:off x="1830517" y="2283370"/>
              <a:ext cx="3" cy="152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A844C7-D425-49C2-802D-E5F73F7D822B}"/>
                </a:ext>
              </a:extLst>
            </p:cNvPr>
            <p:cNvCxnSpPr>
              <a:cxnSpLocks/>
              <a:stCxn id="23" idx="0"/>
            </p:cNvCxnSpPr>
            <p:nvPr/>
          </p:nvCxnSpPr>
          <p:spPr>
            <a:xfrm flipV="1">
              <a:off x="762038" y="3407251"/>
              <a:ext cx="0" cy="61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86F607E-FABF-4A6E-8CF7-CDDE5D6237B5}"/>
                </a:ext>
              </a:extLst>
            </p:cNvPr>
            <p:cNvSpPr txBox="1"/>
            <p:nvPr/>
          </p:nvSpPr>
          <p:spPr>
            <a:xfrm>
              <a:off x="2927726" y="2821141"/>
              <a:ext cx="1646907" cy="607859"/>
            </a:xfrm>
            <a:prstGeom prst="rect">
              <a:avLst/>
            </a:prstGeom>
            <a:noFill/>
          </p:spPr>
          <p:txBody>
            <a:bodyPr wrap="square" rtlCol="0">
              <a:spAutoFit/>
            </a:bodyPr>
            <a:lstStyle/>
            <a:p>
              <a:pPr algn="ctr"/>
              <a:r>
                <a:rPr lang="en-US" sz="1400" b="1" dirty="0">
                  <a:latin typeface="+mj-lt"/>
                  <a:ea typeface="+mj-ea"/>
                  <a:cs typeface="+mj-cs"/>
                </a:rPr>
                <a:t>$24.99</a:t>
              </a:r>
            </a:p>
            <a:p>
              <a:pPr algn="ctr"/>
              <a:r>
                <a:rPr lang="en-US" sz="900" b="1" dirty="0">
                  <a:latin typeface="+mj-lt"/>
                  <a:ea typeface="+mj-ea"/>
                  <a:cs typeface="+mj-cs"/>
                </a:rPr>
                <a:t>Spend per household</a:t>
              </a:r>
            </a:p>
            <a:p>
              <a:pPr algn="ctr"/>
              <a:r>
                <a:rPr lang="en-US" sz="1050" b="1" dirty="0">
                  <a:solidFill>
                    <a:srgbClr val="FF0000"/>
                  </a:solidFill>
                  <a:latin typeface="+mj-lt"/>
                  <a:ea typeface="+mj-ea"/>
                  <a:cs typeface="+mj-cs"/>
                </a:rPr>
                <a:t>-7.9% vs. 2017</a:t>
              </a:r>
            </a:p>
          </p:txBody>
        </p:sp>
        <p:sp>
          <p:nvSpPr>
            <p:cNvPr id="35" name="Right Bracket 34">
              <a:extLst>
                <a:ext uri="{FF2B5EF4-FFF2-40B4-BE49-F238E27FC236}">
                  <a16:creationId xmlns:a16="http://schemas.microsoft.com/office/drawing/2014/main" id="{BCB7B656-F4E6-41E7-AFE3-9E4DC5AF573C}"/>
                </a:ext>
              </a:extLst>
            </p:cNvPr>
            <p:cNvSpPr/>
            <p:nvPr/>
          </p:nvSpPr>
          <p:spPr>
            <a:xfrm rot="16200000">
              <a:off x="2669887" y="2901342"/>
              <a:ext cx="410308" cy="1752279"/>
            </a:xfrm>
            <a:prstGeom prst="rightBracket">
              <a:avLst>
                <a:gd name="adj" fmla="val 9903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dirty="0"/>
            </a:p>
          </p:txBody>
        </p:sp>
        <p:cxnSp>
          <p:nvCxnSpPr>
            <p:cNvPr id="36" name="Straight Connector 35">
              <a:extLst>
                <a:ext uri="{FF2B5EF4-FFF2-40B4-BE49-F238E27FC236}">
                  <a16:creationId xmlns:a16="http://schemas.microsoft.com/office/drawing/2014/main" id="{D2FFEDC0-BE34-49DF-AF54-58DEE4E75928}"/>
                </a:ext>
              </a:extLst>
            </p:cNvPr>
            <p:cNvCxnSpPr>
              <a:cxnSpLocks/>
            </p:cNvCxnSpPr>
            <p:nvPr/>
          </p:nvCxnSpPr>
          <p:spPr>
            <a:xfrm flipV="1">
              <a:off x="2855922" y="3414119"/>
              <a:ext cx="3" cy="152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46B8F0B-AAE0-43C9-A2D5-3DDFEB79495B}"/>
                </a:ext>
              </a:extLst>
            </p:cNvPr>
            <p:cNvSpPr txBox="1"/>
            <p:nvPr/>
          </p:nvSpPr>
          <p:spPr>
            <a:xfrm>
              <a:off x="3157629" y="4415459"/>
              <a:ext cx="1187099" cy="607859"/>
            </a:xfrm>
            <a:prstGeom prst="rect">
              <a:avLst/>
            </a:prstGeom>
            <a:noFill/>
          </p:spPr>
          <p:txBody>
            <a:bodyPr wrap="square" rtlCol="0">
              <a:spAutoFit/>
            </a:bodyPr>
            <a:lstStyle/>
            <a:p>
              <a:pPr algn="ctr"/>
              <a:r>
                <a:rPr lang="en-US" sz="1400" b="1" dirty="0">
                  <a:latin typeface="+mj-lt"/>
                  <a:ea typeface="+mj-ea"/>
                  <a:cs typeface="+mj-cs"/>
                </a:rPr>
                <a:t>$3.65</a:t>
              </a:r>
            </a:p>
            <a:p>
              <a:pPr algn="ctr"/>
              <a:r>
                <a:rPr lang="en-US" sz="900" b="1" dirty="0">
                  <a:latin typeface="+mj-lt"/>
                  <a:ea typeface="+mj-ea"/>
                  <a:cs typeface="+mj-cs"/>
                </a:rPr>
                <a:t>Spend per trip</a:t>
              </a:r>
            </a:p>
            <a:p>
              <a:pPr algn="ctr"/>
              <a:r>
                <a:rPr lang="en-US" sz="1050" b="1" dirty="0">
                  <a:solidFill>
                    <a:srgbClr val="FF0000"/>
                  </a:solidFill>
                  <a:latin typeface="+mj-lt"/>
                  <a:ea typeface="+mj-ea"/>
                  <a:cs typeface="+mj-cs"/>
                </a:rPr>
                <a:t>-15.7% vs. 2017</a:t>
              </a:r>
            </a:p>
          </p:txBody>
        </p:sp>
        <p:sp>
          <p:nvSpPr>
            <p:cNvPr id="39" name="TextBox 38">
              <a:extLst>
                <a:ext uri="{FF2B5EF4-FFF2-40B4-BE49-F238E27FC236}">
                  <a16:creationId xmlns:a16="http://schemas.microsoft.com/office/drawing/2014/main" id="{1C3ACE4F-94ED-4842-8853-E69462C74470}"/>
                </a:ext>
              </a:extLst>
            </p:cNvPr>
            <p:cNvSpPr txBox="1"/>
            <p:nvPr/>
          </p:nvSpPr>
          <p:spPr>
            <a:xfrm>
              <a:off x="1414507" y="4415459"/>
              <a:ext cx="1187099" cy="607859"/>
            </a:xfrm>
            <a:prstGeom prst="rect">
              <a:avLst/>
            </a:prstGeom>
            <a:noFill/>
          </p:spPr>
          <p:txBody>
            <a:bodyPr wrap="square" rtlCol="0">
              <a:spAutoFit/>
            </a:bodyPr>
            <a:lstStyle/>
            <a:p>
              <a:pPr algn="ctr"/>
              <a:r>
                <a:rPr lang="en-US" sz="1400" b="1" dirty="0">
                  <a:latin typeface="+mj-lt"/>
                  <a:ea typeface="+mj-ea"/>
                  <a:cs typeface="+mj-cs"/>
                </a:rPr>
                <a:t>6.9</a:t>
              </a:r>
            </a:p>
            <a:p>
              <a:pPr algn="ctr"/>
              <a:r>
                <a:rPr lang="en-US" sz="900" b="1" dirty="0">
                  <a:latin typeface="+mj-lt"/>
                  <a:ea typeface="+mj-ea"/>
                  <a:cs typeface="+mj-cs"/>
                </a:rPr>
                <a:t>trips per year</a:t>
              </a:r>
            </a:p>
            <a:p>
              <a:pPr algn="ctr"/>
              <a:r>
                <a:rPr lang="en-US" sz="1050" b="1" dirty="0">
                  <a:latin typeface="+mj-lt"/>
                  <a:ea typeface="+mj-ea"/>
                  <a:cs typeface="+mj-cs"/>
                </a:rPr>
                <a:t>+9.2% vs. 2017</a:t>
              </a:r>
            </a:p>
          </p:txBody>
        </p:sp>
        <p:sp>
          <p:nvSpPr>
            <p:cNvPr id="41" name="TextBox 40">
              <a:extLst>
                <a:ext uri="{FF2B5EF4-FFF2-40B4-BE49-F238E27FC236}">
                  <a16:creationId xmlns:a16="http://schemas.microsoft.com/office/drawing/2014/main" id="{60854AA0-133D-403D-A944-51239952776E}"/>
                </a:ext>
              </a:extLst>
            </p:cNvPr>
            <p:cNvSpPr txBox="1"/>
            <p:nvPr/>
          </p:nvSpPr>
          <p:spPr>
            <a:xfrm>
              <a:off x="164134" y="4415459"/>
              <a:ext cx="1187099" cy="769441"/>
            </a:xfrm>
            <a:prstGeom prst="rect">
              <a:avLst/>
            </a:prstGeom>
            <a:noFill/>
          </p:spPr>
          <p:txBody>
            <a:bodyPr wrap="square" rtlCol="0">
              <a:spAutoFit/>
            </a:bodyPr>
            <a:lstStyle/>
            <a:p>
              <a:pPr algn="ctr"/>
              <a:r>
                <a:rPr lang="en-US" sz="1400" b="1" dirty="0">
                  <a:latin typeface="+mj-lt"/>
                  <a:ea typeface="+mj-ea"/>
                  <a:cs typeface="+mj-cs"/>
                </a:rPr>
                <a:t>79.6%</a:t>
              </a:r>
            </a:p>
            <a:p>
              <a:pPr algn="ctr"/>
              <a:r>
                <a:rPr lang="en-US" sz="900" b="1" dirty="0">
                  <a:latin typeface="+mj-lt"/>
                  <a:ea typeface="+mj-ea"/>
                  <a:cs typeface="+mj-cs"/>
                </a:rPr>
                <a:t>Repeat buyers</a:t>
              </a:r>
            </a:p>
            <a:p>
              <a:pPr algn="ctr"/>
              <a:r>
                <a:rPr lang="en-US" sz="1050" b="1" dirty="0">
                  <a:latin typeface="+mj-lt"/>
                  <a:ea typeface="+mj-ea"/>
                  <a:cs typeface="+mj-cs"/>
                </a:rPr>
                <a:t>+1.2 points </a:t>
              </a:r>
            </a:p>
            <a:p>
              <a:pPr algn="ctr"/>
              <a:r>
                <a:rPr lang="en-US" sz="1050" b="1" dirty="0">
                  <a:latin typeface="+mj-lt"/>
                  <a:ea typeface="+mj-ea"/>
                  <a:cs typeface="+mj-cs"/>
                </a:rPr>
                <a:t>vs. 2017</a:t>
              </a:r>
            </a:p>
          </p:txBody>
        </p:sp>
        <p:sp>
          <p:nvSpPr>
            <p:cNvPr id="44" name="TextBox 43">
              <a:extLst>
                <a:ext uri="{FF2B5EF4-FFF2-40B4-BE49-F238E27FC236}">
                  <a16:creationId xmlns:a16="http://schemas.microsoft.com/office/drawing/2014/main" id="{316F71CC-91AF-461A-B914-29AFB249E435}"/>
                </a:ext>
              </a:extLst>
            </p:cNvPr>
            <p:cNvSpPr txBox="1"/>
            <p:nvPr/>
          </p:nvSpPr>
          <p:spPr>
            <a:xfrm>
              <a:off x="540625" y="2777381"/>
              <a:ext cx="1640620" cy="769441"/>
            </a:xfrm>
            <a:prstGeom prst="rect">
              <a:avLst/>
            </a:prstGeom>
            <a:noFill/>
          </p:spPr>
          <p:txBody>
            <a:bodyPr wrap="square" rtlCol="0">
              <a:spAutoFit/>
            </a:bodyPr>
            <a:lstStyle/>
            <a:p>
              <a:pPr algn="ctr"/>
              <a:r>
                <a:rPr lang="en-US" sz="1400" b="1" dirty="0">
                  <a:latin typeface="+mj-lt"/>
                  <a:ea typeface="+mj-ea"/>
                  <a:cs typeface="+mj-cs"/>
                </a:rPr>
                <a:t>60.1%</a:t>
              </a:r>
            </a:p>
            <a:p>
              <a:pPr algn="ctr"/>
              <a:r>
                <a:rPr lang="en-US" sz="900" b="1" dirty="0">
                  <a:latin typeface="+mj-lt"/>
                  <a:ea typeface="+mj-ea"/>
                  <a:cs typeface="+mj-cs"/>
                </a:rPr>
                <a:t>Penetration</a:t>
              </a:r>
            </a:p>
            <a:p>
              <a:pPr algn="ctr"/>
              <a:r>
                <a:rPr lang="en-US" sz="1050" b="1" dirty="0">
                  <a:latin typeface="+mj-lt"/>
                  <a:ea typeface="+mj-ea"/>
                  <a:cs typeface="+mj-cs"/>
                </a:rPr>
                <a:t>+0.3 points </a:t>
              </a:r>
            </a:p>
            <a:p>
              <a:pPr algn="ctr"/>
              <a:r>
                <a:rPr lang="en-US" sz="1050" b="1" dirty="0">
                  <a:latin typeface="+mj-lt"/>
                  <a:ea typeface="+mj-ea"/>
                  <a:cs typeface="+mj-cs"/>
                </a:rPr>
                <a:t>vs. 2017</a:t>
              </a:r>
            </a:p>
          </p:txBody>
        </p:sp>
      </p:grpSp>
      <p:sp>
        <p:nvSpPr>
          <p:cNvPr id="74" name="Rectangle: Rounded Corners 73">
            <a:extLst>
              <a:ext uri="{FF2B5EF4-FFF2-40B4-BE49-F238E27FC236}">
                <a16:creationId xmlns:a16="http://schemas.microsoft.com/office/drawing/2014/main" id="{F9B61D2E-3BDF-4DB5-9B63-D8FBA3606230}"/>
              </a:ext>
            </a:extLst>
          </p:cNvPr>
          <p:cNvSpPr/>
          <p:nvPr/>
        </p:nvSpPr>
        <p:spPr>
          <a:xfrm rot="5400000">
            <a:off x="2136720" y="4083758"/>
            <a:ext cx="4864051" cy="49336"/>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Rounded Corners 77">
            <a:extLst>
              <a:ext uri="{FF2B5EF4-FFF2-40B4-BE49-F238E27FC236}">
                <a16:creationId xmlns:a16="http://schemas.microsoft.com/office/drawing/2014/main" id="{2B189487-3140-42B8-8E7A-69304165DF24}"/>
              </a:ext>
            </a:extLst>
          </p:cNvPr>
          <p:cNvSpPr/>
          <p:nvPr/>
        </p:nvSpPr>
        <p:spPr>
          <a:xfrm>
            <a:off x="5208904" y="1679048"/>
            <a:ext cx="3315209" cy="460585"/>
          </a:xfrm>
          <a:prstGeom prst="roundRect">
            <a:avLst/>
          </a:prstGeom>
          <a:solidFill>
            <a:schemeClr val="accent5">
              <a:lumMod val="7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Non-Millennial Households</a:t>
            </a:r>
          </a:p>
        </p:txBody>
      </p:sp>
      <p:sp>
        <p:nvSpPr>
          <p:cNvPr id="80" name="Rectangle: Rounded Corners 79">
            <a:extLst>
              <a:ext uri="{FF2B5EF4-FFF2-40B4-BE49-F238E27FC236}">
                <a16:creationId xmlns:a16="http://schemas.microsoft.com/office/drawing/2014/main" id="{6B6F3EFA-79E5-4AD5-A381-21627EA967D9}"/>
              </a:ext>
            </a:extLst>
          </p:cNvPr>
          <p:cNvSpPr/>
          <p:nvPr/>
        </p:nvSpPr>
        <p:spPr>
          <a:xfrm>
            <a:off x="555344" y="1677282"/>
            <a:ext cx="3315209" cy="460585"/>
          </a:xfrm>
          <a:prstGeom prst="roundRect">
            <a:avLst/>
          </a:prstGeom>
          <a:solidFill>
            <a:srgbClr val="C2531A"/>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Millennial Households</a:t>
            </a:r>
          </a:p>
        </p:txBody>
      </p:sp>
      <p:grpSp>
        <p:nvGrpSpPr>
          <p:cNvPr id="48" name="Group 47">
            <a:extLst>
              <a:ext uri="{FF2B5EF4-FFF2-40B4-BE49-F238E27FC236}">
                <a16:creationId xmlns:a16="http://schemas.microsoft.com/office/drawing/2014/main" id="{895BDDC7-92CC-4849-AFD8-753368578CA2}"/>
              </a:ext>
            </a:extLst>
          </p:cNvPr>
          <p:cNvGrpSpPr/>
          <p:nvPr/>
        </p:nvGrpSpPr>
        <p:grpSpPr>
          <a:xfrm>
            <a:off x="4683906" y="2553852"/>
            <a:ext cx="4446796" cy="3486768"/>
            <a:chOff x="127837" y="1693079"/>
            <a:chExt cx="4446796" cy="3486768"/>
          </a:xfrm>
        </p:grpSpPr>
        <p:sp>
          <p:nvSpPr>
            <p:cNvPr id="69" name="TextBox 68">
              <a:extLst>
                <a:ext uri="{FF2B5EF4-FFF2-40B4-BE49-F238E27FC236}">
                  <a16:creationId xmlns:a16="http://schemas.microsoft.com/office/drawing/2014/main" id="{19983983-FEE7-4F58-8329-904F3DC97BBC}"/>
                </a:ext>
              </a:extLst>
            </p:cNvPr>
            <p:cNvSpPr txBox="1"/>
            <p:nvPr/>
          </p:nvSpPr>
          <p:spPr>
            <a:xfrm>
              <a:off x="540625" y="2777381"/>
              <a:ext cx="1640620" cy="769441"/>
            </a:xfrm>
            <a:prstGeom prst="rect">
              <a:avLst/>
            </a:prstGeom>
            <a:noFill/>
          </p:spPr>
          <p:txBody>
            <a:bodyPr wrap="square" rtlCol="0">
              <a:spAutoFit/>
            </a:bodyPr>
            <a:lstStyle/>
            <a:p>
              <a:pPr algn="ctr"/>
              <a:r>
                <a:rPr lang="en-US" sz="1400" b="1" dirty="0">
                  <a:latin typeface="+mj-lt"/>
                  <a:ea typeface="+mj-ea"/>
                  <a:cs typeface="+mj-cs"/>
                </a:rPr>
                <a:t>51.3%</a:t>
              </a:r>
            </a:p>
            <a:p>
              <a:pPr algn="ctr"/>
              <a:r>
                <a:rPr lang="en-US" sz="900" b="1" dirty="0">
                  <a:latin typeface="+mj-lt"/>
                  <a:ea typeface="+mj-ea"/>
                  <a:cs typeface="+mj-cs"/>
                </a:rPr>
                <a:t>Penetration</a:t>
              </a:r>
            </a:p>
            <a:p>
              <a:pPr algn="ctr"/>
              <a:r>
                <a:rPr lang="en-US" sz="1050" b="1" dirty="0">
                  <a:latin typeface="+mj-lt"/>
                  <a:ea typeface="+mj-ea"/>
                  <a:cs typeface="+mj-cs"/>
                </a:rPr>
                <a:t>+2.3 points </a:t>
              </a:r>
            </a:p>
            <a:p>
              <a:pPr algn="ctr"/>
              <a:r>
                <a:rPr lang="en-US" sz="1050" b="1" dirty="0">
                  <a:latin typeface="+mj-lt"/>
                  <a:ea typeface="+mj-ea"/>
                  <a:cs typeface="+mj-cs"/>
                </a:rPr>
                <a:t>vs. 2017</a:t>
              </a:r>
            </a:p>
          </p:txBody>
        </p:sp>
        <p:sp>
          <p:nvSpPr>
            <p:cNvPr id="49" name="TextBox 48">
              <a:extLst>
                <a:ext uri="{FF2B5EF4-FFF2-40B4-BE49-F238E27FC236}">
                  <a16:creationId xmlns:a16="http://schemas.microsoft.com/office/drawing/2014/main" id="{AC4348A4-7B4C-4F2D-9874-F0045A35DD7D}"/>
                </a:ext>
              </a:extLst>
            </p:cNvPr>
            <p:cNvSpPr txBox="1"/>
            <p:nvPr/>
          </p:nvSpPr>
          <p:spPr>
            <a:xfrm>
              <a:off x="1893070" y="1693079"/>
              <a:ext cx="1598613" cy="607859"/>
            </a:xfrm>
            <a:prstGeom prst="rect">
              <a:avLst/>
            </a:prstGeom>
            <a:noFill/>
          </p:spPr>
          <p:txBody>
            <a:bodyPr wrap="square" rtlCol="0">
              <a:spAutoFit/>
            </a:bodyPr>
            <a:lstStyle/>
            <a:p>
              <a:pPr algn="ctr"/>
              <a:r>
                <a:rPr lang="en-US" sz="1400" b="1" dirty="0">
                  <a:latin typeface="+mj-lt"/>
                  <a:ea typeface="+mj-ea"/>
                  <a:cs typeface="+mj-cs"/>
                </a:rPr>
                <a:t>$1,142M</a:t>
              </a:r>
            </a:p>
            <a:p>
              <a:pPr algn="ctr"/>
              <a:r>
                <a:rPr lang="en-US" sz="900" b="1" dirty="0">
                  <a:latin typeface="+mj-lt"/>
                  <a:ea typeface="+mj-ea"/>
                  <a:cs typeface="+mj-cs"/>
                </a:rPr>
                <a:t>Avocado purchases</a:t>
              </a:r>
            </a:p>
            <a:p>
              <a:pPr algn="ctr"/>
              <a:r>
                <a:rPr lang="en-US" sz="1050" b="1" dirty="0">
                  <a:latin typeface="+mj-lt"/>
                  <a:ea typeface="+mj-ea"/>
                  <a:cs typeface="+mj-cs"/>
                </a:rPr>
                <a:t>+8.4% vs. 2017</a:t>
              </a:r>
            </a:p>
          </p:txBody>
        </p:sp>
        <p:pic>
          <p:nvPicPr>
            <p:cNvPr id="50" name="Graphic 49" descr="Wallet">
              <a:extLst>
                <a:ext uri="{FF2B5EF4-FFF2-40B4-BE49-F238E27FC236}">
                  <a16:creationId xmlns:a16="http://schemas.microsoft.com/office/drawing/2014/main" id="{BA6F4ECA-4F02-41A5-AF47-BEE9F05441B0}"/>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9755" y="2894816"/>
              <a:ext cx="491975" cy="491975"/>
            </a:xfrm>
            <a:prstGeom prst="rect">
              <a:avLst/>
            </a:prstGeom>
          </p:spPr>
        </p:pic>
        <p:pic>
          <p:nvPicPr>
            <p:cNvPr id="51" name="Graphic 50" descr="Taxi">
              <a:extLst>
                <a:ext uri="{FF2B5EF4-FFF2-40B4-BE49-F238E27FC236}">
                  <a16:creationId xmlns:a16="http://schemas.microsoft.com/office/drawing/2014/main" id="{0257F452-B858-43D8-AEF1-AD9EE7A412B6}"/>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23846"/>
            <a:stretch/>
          </p:blipFill>
          <p:spPr>
            <a:xfrm>
              <a:off x="1730115" y="4092848"/>
              <a:ext cx="555885" cy="423329"/>
            </a:xfrm>
            <a:prstGeom prst="rect">
              <a:avLst/>
            </a:prstGeom>
          </p:spPr>
        </p:pic>
        <p:pic>
          <p:nvPicPr>
            <p:cNvPr id="52" name="Graphic 51" descr="Register">
              <a:extLst>
                <a:ext uri="{FF2B5EF4-FFF2-40B4-BE49-F238E27FC236}">
                  <a16:creationId xmlns:a16="http://schemas.microsoft.com/office/drawing/2014/main" id="{13E72577-674E-4632-9237-0BB5EB4A975E}"/>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95968" y="3962400"/>
              <a:ext cx="510424" cy="510424"/>
            </a:xfrm>
            <a:prstGeom prst="rect">
              <a:avLst/>
            </a:prstGeom>
          </p:spPr>
        </p:pic>
        <p:pic>
          <p:nvPicPr>
            <p:cNvPr id="54" name="Picture 53">
              <a:extLst>
                <a:ext uri="{FF2B5EF4-FFF2-40B4-BE49-F238E27FC236}">
                  <a16:creationId xmlns:a16="http://schemas.microsoft.com/office/drawing/2014/main" id="{7D09F897-6D28-4ECC-ABA6-E299E3B8692C}"/>
                </a:ext>
              </a:extLst>
            </p:cNvPr>
            <p:cNvPicPr>
              <a:picLocks noChangeAspect="1"/>
            </p:cNvPicPr>
            <p:nvPr/>
          </p:nvPicPr>
          <p:blipFill>
            <a:blip r:embed="rId8">
              <a:duotone>
                <a:schemeClr val="accent5">
                  <a:shade val="45000"/>
                  <a:satMod val="135000"/>
                </a:schemeClr>
                <a:prstClr val="white"/>
              </a:duotone>
            </a:blip>
            <a:stretch>
              <a:fillRect/>
            </a:stretch>
          </p:blipFill>
          <p:spPr>
            <a:xfrm>
              <a:off x="516050" y="2867818"/>
              <a:ext cx="491975" cy="491976"/>
            </a:xfrm>
            <a:prstGeom prst="rect">
              <a:avLst/>
            </a:prstGeom>
          </p:spPr>
        </p:pic>
        <p:grpSp>
          <p:nvGrpSpPr>
            <p:cNvPr id="55" name="Group 54">
              <a:extLst>
                <a:ext uri="{FF2B5EF4-FFF2-40B4-BE49-F238E27FC236}">
                  <a16:creationId xmlns:a16="http://schemas.microsoft.com/office/drawing/2014/main" id="{F23AD6A7-2350-4C72-90E5-2E50B59E30BC}"/>
                </a:ext>
              </a:extLst>
            </p:cNvPr>
            <p:cNvGrpSpPr/>
            <p:nvPr/>
          </p:nvGrpSpPr>
          <p:grpSpPr>
            <a:xfrm>
              <a:off x="1584529" y="1778560"/>
              <a:ext cx="491975" cy="460586"/>
              <a:chOff x="1602657" y="1793394"/>
              <a:chExt cx="491975" cy="460586"/>
            </a:xfrm>
          </p:grpSpPr>
          <p:sp>
            <p:nvSpPr>
              <p:cNvPr id="72" name="Oval 71">
                <a:extLst>
                  <a:ext uri="{FF2B5EF4-FFF2-40B4-BE49-F238E27FC236}">
                    <a16:creationId xmlns:a16="http://schemas.microsoft.com/office/drawing/2014/main" id="{B532879C-BD93-43A0-9200-46EFEA3DA105}"/>
                  </a:ext>
                </a:extLst>
              </p:cNvPr>
              <p:cNvSpPr>
                <a:spLocks noChangeAspect="1"/>
              </p:cNvSpPr>
              <p:nvPr/>
            </p:nvSpPr>
            <p:spPr>
              <a:xfrm>
                <a:off x="1602657" y="1793394"/>
                <a:ext cx="491975" cy="460586"/>
              </a:xfrm>
              <a:prstGeom prst="ellipse">
                <a:avLst/>
              </a:prstGeom>
              <a:noFill/>
              <a:ln w="28575">
                <a:solidFill>
                  <a:schemeClr val="accent5">
                    <a:lumMod val="75000"/>
                  </a:schemeClr>
                </a:solidFill>
                <a:prstDash val="lgDash"/>
              </a:ln>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US" sz="800" dirty="0">
                  <a:solidFill>
                    <a:schemeClr val="accent1"/>
                  </a:solidFill>
                </a:endParaRPr>
              </a:p>
            </p:txBody>
          </p:sp>
          <p:sp>
            <p:nvSpPr>
              <p:cNvPr id="73" name="TextBox 72">
                <a:extLst>
                  <a:ext uri="{FF2B5EF4-FFF2-40B4-BE49-F238E27FC236}">
                    <a16:creationId xmlns:a16="http://schemas.microsoft.com/office/drawing/2014/main" id="{F871119D-260F-4F1E-BD4F-016FAB0F0075}"/>
                  </a:ext>
                </a:extLst>
              </p:cNvPr>
              <p:cNvSpPr txBox="1"/>
              <p:nvPr/>
            </p:nvSpPr>
            <p:spPr>
              <a:xfrm>
                <a:off x="1708947" y="1853870"/>
                <a:ext cx="279393" cy="400110"/>
              </a:xfrm>
              <a:prstGeom prst="rect">
                <a:avLst/>
              </a:prstGeom>
              <a:noFill/>
              <a:ln>
                <a:noFill/>
              </a:ln>
            </p:spPr>
            <p:txBody>
              <a:bodyPr wrap="square" rtlCol="0">
                <a:spAutoFit/>
              </a:bodyPr>
              <a:lstStyle/>
              <a:p>
                <a:pPr algn="ctr"/>
                <a:r>
                  <a:rPr lang="en-US" sz="2000" dirty="0">
                    <a:latin typeface="Yu Gothic" panose="020B0400000000000000" pitchFamily="34" charset="-128"/>
                    <a:ea typeface="Yu Gothic" panose="020B0400000000000000" pitchFamily="34" charset="-128"/>
                  </a:rPr>
                  <a:t>$</a:t>
                </a:r>
              </a:p>
            </p:txBody>
          </p:sp>
        </p:grpSp>
        <p:pic>
          <p:nvPicPr>
            <p:cNvPr id="56" name="Graphic 55" descr="Line arrow: Rotate right">
              <a:extLst>
                <a:ext uri="{FF2B5EF4-FFF2-40B4-BE49-F238E27FC236}">
                  <a16:creationId xmlns:a16="http://schemas.microsoft.com/office/drawing/2014/main" id="{F5A3164D-DA2F-4953-A0FD-FA88EE4E67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6050" y="4029406"/>
              <a:ext cx="491976" cy="491976"/>
            </a:xfrm>
            <a:prstGeom prst="rect">
              <a:avLst/>
            </a:prstGeom>
          </p:spPr>
        </p:pic>
        <p:sp>
          <p:nvSpPr>
            <p:cNvPr id="58" name="Right Bracket 57">
              <a:extLst>
                <a:ext uri="{FF2B5EF4-FFF2-40B4-BE49-F238E27FC236}">
                  <a16:creationId xmlns:a16="http://schemas.microsoft.com/office/drawing/2014/main" id="{DA80C977-CD13-42CF-A01D-DDFAC8855D1C}"/>
                </a:ext>
              </a:extLst>
            </p:cNvPr>
            <p:cNvSpPr/>
            <p:nvPr/>
          </p:nvSpPr>
          <p:spPr>
            <a:xfrm rot="16200000">
              <a:off x="1608697" y="1598113"/>
              <a:ext cx="410308" cy="2103625"/>
            </a:xfrm>
            <a:prstGeom prst="rightBracket">
              <a:avLst>
                <a:gd name="adj" fmla="val 9903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dirty="0"/>
            </a:p>
          </p:txBody>
        </p:sp>
        <p:cxnSp>
          <p:nvCxnSpPr>
            <p:cNvPr id="59" name="Straight Connector 58">
              <a:extLst>
                <a:ext uri="{FF2B5EF4-FFF2-40B4-BE49-F238E27FC236}">
                  <a16:creationId xmlns:a16="http://schemas.microsoft.com/office/drawing/2014/main" id="{58BE4439-4D83-4F70-95D9-187F37D47F41}"/>
                </a:ext>
              </a:extLst>
            </p:cNvPr>
            <p:cNvCxnSpPr>
              <a:cxnSpLocks/>
            </p:cNvCxnSpPr>
            <p:nvPr/>
          </p:nvCxnSpPr>
          <p:spPr>
            <a:xfrm flipV="1">
              <a:off x="1830517" y="2283370"/>
              <a:ext cx="3" cy="152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72B2173-B68B-4613-991C-FAA35DEBAA3F}"/>
                </a:ext>
              </a:extLst>
            </p:cNvPr>
            <p:cNvCxnSpPr>
              <a:cxnSpLocks/>
              <a:stCxn id="56" idx="0"/>
            </p:cNvCxnSpPr>
            <p:nvPr/>
          </p:nvCxnSpPr>
          <p:spPr>
            <a:xfrm flipV="1">
              <a:off x="762038" y="3407252"/>
              <a:ext cx="0" cy="6221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1522C2E-4F1F-4293-BD4D-9DBE42ED64B5}"/>
                </a:ext>
              </a:extLst>
            </p:cNvPr>
            <p:cNvSpPr txBox="1"/>
            <p:nvPr/>
          </p:nvSpPr>
          <p:spPr>
            <a:xfrm>
              <a:off x="2927726" y="2821141"/>
              <a:ext cx="1646907" cy="607859"/>
            </a:xfrm>
            <a:prstGeom prst="rect">
              <a:avLst/>
            </a:prstGeom>
            <a:noFill/>
          </p:spPr>
          <p:txBody>
            <a:bodyPr wrap="square" rtlCol="0">
              <a:spAutoFit/>
            </a:bodyPr>
            <a:lstStyle/>
            <a:p>
              <a:pPr algn="ctr"/>
              <a:r>
                <a:rPr lang="en-US" sz="1400" b="1" dirty="0">
                  <a:latin typeface="+mj-lt"/>
                  <a:ea typeface="+mj-ea"/>
                  <a:cs typeface="+mj-cs"/>
                </a:rPr>
                <a:t>$23.75</a:t>
              </a:r>
            </a:p>
            <a:p>
              <a:pPr algn="ctr"/>
              <a:r>
                <a:rPr lang="en-US" sz="900" b="1" dirty="0">
                  <a:latin typeface="+mj-lt"/>
                  <a:ea typeface="+mj-ea"/>
                  <a:cs typeface="+mj-cs"/>
                </a:rPr>
                <a:t>Spend per household</a:t>
              </a:r>
            </a:p>
            <a:p>
              <a:pPr algn="ctr"/>
              <a:r>
                <a:rPr lang="en-US" sz="1050" b="1" dirty="0">
                  <a:latin typeface="+mj-lt"/>
                  <a:ea typeface="+mj-ea"/>
                  <a:cs typeface="+mj-cs"/>
                </a:rPr>
                <a:t>+2.6% vs. 2017</a:t>
              </a:r>
            </a:p>
          </p:txBody>
        </p:sp>
        <p:sp>
          <p:nvSpPr>
            <p:cNvPr id="62" name="Right Bracket 61">
              <a:extLst>
                <a:ext uri="{FF2B5EF4-FFF2-40B4-BE49-F238E27FC236}">
                  <a16:creationId xmlns:a16="http://schemas.microsoft.com/office/drawing/2014/main" id="{E5489CFE-2B5C-4770-9DAC-17AC57BC0D2F}"/>
                </a:ext>
              </a:extLst>
            </p:cNvPr>
            <p:cNvSpPr/>
            <p:nvPr/>
          </p:nvSpPr>
          <p:spPr>
            <a:xfrm rot="16200000">
              <a:off x="2669887" y="2901342"/>
              <a:ext cx="410308" cy="1752279"/>
            </a:xfrm>
            <a:prstGeom prst="rightBracket">
              <a:avLst>
                <a:gd name="adj" fmla="val 9903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dirty="0"/>
            </a:p>
          </p:txBody>
        </p:sp>
        <p:cxnSp>
          <p:nvCxnSpPr>
            <p:cNvPr id="63" name="Straight Connector 62">
              <a:extLst>
                <a:ext uri="{FF2B5EF4-FFF2-40B4-BE49-F238E27FC236}">
                  <a16:creationId xmlns:a16="http://schemas.microsoft.com/office/drawing/2014/main" id="{E0554AB4-0E6A-4605-A18D-C2247A423ADB}"/>
                </a:ext>
              </a:extLst>
            </p:cNvPr>
            <p:cNvCxnSpPr>
              <a:cxnSpLocks/>
            </p:cNvCxnSpPr>
            <p:nvPr/>
          </p:nvCxnSpPr>
          <p:spPr>
            <a:xfrm flipV="1">
              <a:off x="2855922" y="3414119"/>
              <a:ext cx="3" cy="152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B8A1DDD-7F3F-4195-BAF6-10AD85DA7DFA}"/>
                </a:ext>
              </a:extLst>
            </p:cNvPr>
            <p:cNvSpPr txBox="1"/>
            <p:nvPr/>
          </p:nvSpPr>
          <p:spPr>
            <a:xfrm>
              <a:off x="3157629" y="4410406"/>
              <a:ext cx="1187099" cy="607859"/>
            </a:xfrm>
            <a:prstGeom prst="rect">
              <a:avLst/>
            </a:prstGeom>
            <a:noFill/>
          </p:spPr>
          <p:txBody>
            <a:bodyPr wrap="square" rtlCol="0">
              <a:spAutoFit/>
            </a:bodyPr>
            <a:lstStyle/>
            <a:p>
              <a:pPr algn="ctr"/>
              <a:r>
                <a:rPr lang="en-US" sz="1400" b="1" dirty="0">
                  <a:latin typeface="+mj-lt"/>
                  <a:ea typeface="+mj-ea"/>
                  <a:cs typeface="+mj-cs"/>
                </a:rPr>
                <a:t>$3.42</a:t>
              </a:r>
            </a:p>
            <a:p>
              <a:pPr algn="ctr"/>
              <a:r>
                <a:rPr lang="en-US" sz="900" b="1" dirty="0">
                  <a:latin typeface="+mj-lt"/>
                  <a:ea typeface="+mj-ea"/>
                  <a:cs typeface="+mj-cs"/>
                </a:rPr>
                <a:t>Spend per trip</a:t>
              </a:r>
            </a:p>
            <a:p>
              <a:pPr algn="ctr"/>
              <a:r>
                <a:rPr lang="en-US" sz="1050" b="1" dirty="0">
                  <a:solidFill>
                    <a:srgbClr val="FF0000"/>
                  </a:solidFill>
                  <a:latin typeface="+mj-lt"/>
                  <a:ea typeface="+mj-ea"/>
                  <a:cs typeface="+mj-cs"/>
                </a:rPr>
                <a:t>-9.6% vs. 2017</a:t>
              </a:r>
            </a:p>
          </p:txBody>
        </p:sp>
        <p:sp>
          <p:nvSpPr>
            <p:cNvPr id="66" name="TextBox 65">
              <a:extLst>
                <a:ext uri="{FF2B5EF4-FFF2-40B4-BE49-F238E27FC236}">
                  <a16:creationId xmlns:a16="http://schemas.microsoft.com/office/drawing/2014/main" id="{BABCEEC6-6F2F-4DF1-BD58-8AFE5C528D54}"/>
                </a:ext>
              </a:extLst>
            </p:cNvPr>
            <p:cNvSpPr txBox="1"/>
            <p:nvPr/>
          </p:nvSpPr>
          <p:spPr>
            <a:xfrm>
              <a:off x="1414507" y="4410406"/>
              <a:ext cx="1187099" cy="607859"/>
            </a:xfrm>
            <a:prstGeom prst="rect">
              <a:avLst/>
            </a:prstGeom>
            <a:noFill/>
          </p:spPr>
          <p:txBody>
            <a:bodyPr wrap="square" rtlCol="0">
              <a:spAutoFit/>
            </a:bodyPr>
            <a:lstStyle/>
            <a:p>
              <a:pPr algn="ctr"/>
              <a:r>
                <a:rPr lang="en-US" sz="1400" b="1" dirty="0">
                  <a:latin typeface="+mj-lt"/>
                  <a:ea typeface="+mj-ea"/>
                  <a:cs typeface="+mj-cs"/>
                </a:rPr>
                <a:t>6.9</a:t>
              </a:r>
            </a:p>
            <a:p>
              <a:pPr algn="ctr"/>
              <a:r>
                <a:rPr lang="en-US" sz="900" b="1" dirty="0">
                  <a:latin typeface="+mj-lt"/>
                  <a:ea typeface="+mj-ea"/>
                  <a:cs typeface="+mj-cs"/>
                </a:rPr>
                <a:t>trips per year</a:t>
              </a:r>
            </a:p>
            <a:p>
              <a:pPr algn="ctr"/>
              <a:r>
                <a:rPr lang="en-US" sz="1050" b="1" dirty="0">
                  <a:latin typeface="+mj-lt"/>
                  <a:ea typeface="+mj-ea"/>
                  <a:cs typeface="+mj-cs"/>
                </a:rPr>
                <a:t>+13.5% vs. 2017</a:t>
              </a:r>
            </a:p>
          </p:txBody>
        </p:sp>
        <p:sp>
          <p:nvSpPr>
            <p:cNvPr id="68" name="TextBox 67">
              <a:extLst>
                <a:ext uri="{FF2B5EF4-FFF2-40B4-BE49-F238E27FC236}">
                  <a16:creationId xmlns:a16="http://schemas.microsoft.com/office/drawing/2014/main" id="{DE3380A0-E0A8-4BAF-A731-19D5D0D19C36}"/>
                </a:ext>
              </a:extLst>
            </p:cNvPr>
            <p:cNvSpPr txBox="1"/>
            <p:nvPr/>
          </p:nvSpPr>
          <p:spPr>
            <a:xfrm>
              <a:off x="127837" y="4410406"/>
              <a:ext cx="1187099" cy="769441"/>
            </a:xfrm>
            <a:prstGeom prst="rect">
              <a:avLst/>
            </a:prstGeom>
            <a:noFill/>
          </p:spPr>
          <p:txBody>
            <a:bodyPr wrap="square" rtlCol="0">
              <a:spAutoFit/>
            </a:bodyPr>
            <a:lstStyle/>
            <a:p>
              <a:pPr algn="ctr"/>
              <a:r>
                <a:rPr lang="en-US" sz="1400" b="1" dirty="0">
                  <a:latin typeface="+mj-lt"/>
                  <a:ea typeface="+mj-ea"/>
                  <a:cs typeface="+mj-cs"/>
                </a:rPr>
                <a:t>77.1%</a:t>
              </a:r>
            </a:p>
            <a:p>
              <a:pPr algn="ctr"/>
              <a:r>
                <a:rPr lang="en-US" sz="900" b="1" dirty="0">
                  <a:latin typeface="+mj-lt"/>
                  <a:ea typeface="+mj-ea"/>
                  <a:cs typeface="+mj-cs"/>
                </a:rPr>
                <a:t>Repeat buyers</a:t>
              </a:r>
            </a:p>
            <a:p>
              <a:pPr algn="ctr"/>
              <a:r>
                <a:rPr lang="en-US" sz="1050" b="1" dirty="0">
                  <a:latin typeface="+mj-lt"/>
                  <a:ea typeface="+mj-ea"/>
                  <a:cs typeface="+mj-cs"/>
                </a:rPr>
                <a:t>+3.1 points </a:t>
              </a:r>
            </a:p>
            <a:p>
              <a:pPr algn="ctr"/>
              <a:r>
                <a:rPr lang="en-US" sz="1050" b="1" dirty="0">
                  <a:latin typeface="+mj-lt"/>
                  <a:ea typeface="+mj-ea"/>
                  <a:cs typeface="+mj-cs"/>
                </a:rPr>
                <a:t>vs. 2017</a:t>
              </a:r>
            </a:p>
          </p:txBody>
        </p:sp>
      </p:grpSp>
    </p:spTree>
    <p:extLst>
      <p:ext uri="{BB962C8B-B14F-4D97-AF65-F5344CB8AC3E}">
        <p14:creationId xmlns:p14="http://schemas.microsoft.com/office/powerpoint/2010/main" val="306489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4" name="Slide Number Placeholder 3"/>
          <p:cNvSpPr>
            <a:spLocks noGrp="1"/>
          </p:cNvSpPr>
          <p:nvPr>
            <p:ph type="sldNum" sz="quarter" idx="4"/>
          </p:nvPr>
        </p:nvSpPr>
        <p:spPr/>
        <p:txBody>
          <a:bodyPr/>
          <a:lstStyle/>
          <a:p>
            <a:fld id="{2F18AD43-49F2-4585-85CB-381ABF55072C}" type="slidenum">
              <a:rPr lang="en-US"/>
              <a:pPr/>
              <a:t>13</a:t>
            </a:fld>
            <a:endParaRPr lang="en-US" dirty="0"/>
          </a:p>
        </p:txBody>
      </p:sp>
      <p:sp>
        <p:nvSpPr>
          <p:cNvPr id="10" name="Content Placeholder 2"/>
          <p:cNvSpPr txBox="1">
            <a:spLocks/>
          </p:cNvSpPr>
          <p:nvPr/>
        </p:nvSpPr>
        <p:spPr>
          <a:xfrm>
            <a:off x="533400" y="1257300"/>
            <a:ext cx="8610600"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600"/>
              </a:spcBef>
            </a:pPr>
            <a:r>
              <a:rPr lang="en-US" sz="1200" b="1" dirty="0">
                <a:solidFill>
                  <a:prstClr val="black"/>
                </a:solidFill>
                <a:latin typeface="Gill Sans MT"/>
              </a:rPr>
              <a:t>Shopper Household Groups</a:t>
            </a:r>
          </a:p>
          <a:p>
            <a:pPr lvl="1">
              <a:lnSpc>
                <a:spcPct val="114000"/>
              </a:lnSpc>
              <a:spcBef>
                <a:spcPts val="600"/>
              </a:spcBef>
            </a:pPr>
            <a:r>
              <a:rPr lang="en-US" sz="1100" dirty="0">
                <a:solidFill>
                  <a:prstClr val="black"/>
                </a:solidFill>
                <a:latin typeface="Gill Sans MT"/>
              </a:rPr>
              <a:t>Millennial Households: Head of household born 1981-96 (ages 22-37 in 2018)*</a:t>
            </a:r>
          </a:p>
          <a:p>
            <a:pPr lvl="1">
              <a:lnSpc>
                <a:spcPct val="114000"/>
              </a:lnSpc>
              <a:spcBef>
                <a:spcPts val="600"/>
              </a:spcBef>
            </a:pPr>
            <a:r>
              <a:rPr lang="en-US" sz="1100" dirty="0">
                <a:solidFill>
                  <a:prstClr val="black"/>
                </a:solidFill>
                <a:latin typeface="Gill Sans MT"/>
              </a:rPr>
              <a:t>Non-Millennial Households: All other households (18+)</a:t>
            </a:r>
          </a:p>
          <a:p>
            <a:pPr lvl="1">
              <a:lnSpc>
                <a:spcPct val="114000"/>
              </a:lnSpc>
              <a:spcBef>
                <a:spcPts val="600"/>
              </a:spcBef>
            </a:pPr>
            <a:r>
              <a:rPr lang="en-US" sz="1100" dirty="0">
                <a:solidFill>
                  <a:prstClr val="black"/>
                </a:solidFill>
                <a:latin typeface="Gill Sans MT"/>
              </a:rPr>
              <a:t>Total Households</a:t>
            </a:r>
          </a:p>
          <a:p>
            <a:pPr>
              <a:lnSpc>
                <a:spcPct val="114000"/>
              </a:lnSpc>
              <a:spcBef>
                <a:spcPts val="600"/>
              </a:spcBef>
            </a:pPr>
            <a:r>
              <a:rPr lang="en-US" sz="1200" b="1" dirty="0">
                <a:solidFill>
                  <a:prstClr val="black"/>
                </a:solidFill>
                <a:latin typeface="Gill Sans MT"/>
              </a:rPr>
              <a:t>Metrics</a:t>
            </a:r>
            <a:r>
              <a:rPr lang="en-US" sz="1100" dirty="0">
                <a:solidFill>
                  <a:prstClr val="black"/>
                </a:solidFill>
                <a:latin typeface="Gill Sans MT"/>
              </a:rPr>
              <a:t>:  All figures in this report are rounded</a:t>
            </a:r>
          </a:p>
          <a:p>
            <a:pPr lvl="1">
              <a:lnSpc>
                <a:spcPct val="114000"/>
              </a:lnSpc>
              <a:spcBef>
                <a:spcPts val="600"/>
              </a:spcBef>
            </a:pPr>
            <a:r>
              <a:rPr lang="en-US" sz="1100" b="1" dirty="0">
                <a:solidFill>
                  <a:prstClr val="black"/>
                </a:solidFill>
                <a:latin typeface="Gill Sans MT"/>
              </a:rPr>
              <a:t>Penetration </a:t>
            </a:r>
            <a:r>
              <a:rPr lang="en-US" sz="1100" dirty="0">
                <a:solidFill>
                  <a:prstClr val="black"/>
                </a:solidFill>
                <a:latin typeface="Gill Sans MT"/>
              </a:rPr>
              <a:t>– Percentage of total households that purchase avocados</a:t>
            </a:r>
            <a:endParaRPr lang="en-US" sz="1100" b="1" dirty="0">
              <a:solidFill>
                <a:prstClr val="black"/>
              </a:solidFill>
              <a:latin typeface="Gill Sans MT"/>
            </a:endParaRPr>
          </a:p>
          <a:p>
            <a:pPr lvl="1">
              <a:lnSpc>
                <a:spcPct val="114000"/>
              </a:lnSpc>
              <a:spcBef>
                <a:spcPts val="600"/>
              </a:spcBef>
            </a:pPr>
            <a:r>
              <a:rPr lang="en-US" sz="1100" b="1" dirty="0">
                <a:solidFill>
                  <a:prstClr val="black"/>
                </a:solidFill>
                <a:latin typeface="Gill Sans MT"/>
              </a:rPr>
              <a:t>Repeat Buyer Rate</a:t>
            </a:r>
            <a:r>
              <a:rPr lang="en-US" sz="1100" dirty="0">
                <a:solidFill>
                  <a:prstClr val="black"/>
                </a:solidFill>
                <a:latin typeface="Gill Sans MT"/>
              </a:rPr>
              <a:t> – Percentage of avocado shoppers that purchase avocados more than once per year</a:t>
            </a:r>
            <a:endParaRPr lang="en-US" sz="1100" b="1" dirty="0">
              <a:solidFill>
                <a:prstClr val="black"/>
              </a:solidFill>
              <a:latin typeface="Gill Sans MT"/>
            </a:endParaRPr>
          </a:p>
          <a:p>
            <a:pPr lvl="1">
              <a:lnSpc>
                <a:spcPct val="114000"/>
              </a:lnSpc>
              <a:spcBef>
                <a:spcPts val="600"/>
              </a:spcBef>
            </a:pPr>
            <a:r>
              <a:rPr lang="en-US" sz="1100" b="1" dirty="0">
                <a:solidFill>
                  <a:prstClr val="black"/>
                </a:solidFill>
                <a:latin typeface="Gill Sans MT"/>
              </a:rPr>
              <a:t>Buyer Rate (Annual Spend per Avocado Household) </a:t>
            </a:r>
            <a:r>
              <a:rPr lang="en-US" sz="1100" dirty="0">
                <a:solidFill>
                  <a:prstClr val="black"/>
                </a:solidFill>
                <a:latin typeface="Gill Sans MT"/>
              </a:rPr>
              <a:t>– Average annual spend on avocados per avocado buying household.                           Annual Spend = Number of Trips X Spend per Trip</a:t>
            </a:r>
            <a:endParaRPr lang="en-US" sz="1100" b="1" dirty="0">
              <a:solidFill>
                <a:prstClr val="black"/>
              </a:solidFill>
              <a:latin typeface="Gill Sans MT"/>
            </a:endParaRPr>
          </a:p>
          <a:p>
            <a:pPr lvl="1">
              <a:lnSpc>
                <a:spcPct val="114000"/>
              </a:lnSpc>
              <a:spcBef>
                <a:spcPts val="600"/>
              </a:spcBef>
            </a:pPr>
            <a:r>
              <a:rPr lang="en-US" sz="1100" b="1" dirty="0">
                <a:solidFill>
                  <a:prstClr val="black"/>
                </a:solidFill>
                <a:latin typeface="Gill Sans MT"/>
              </a:rPr>
              <a:t>Number of Trips</a:t>
            </a:r>
            <a:r>
              <a:rPr lang="en-US" sz="1100" dirty="0">
                <a:solidFill>
                  <a:prstClr val="black"/>
                </a:solidFill>
                <a:latin typeface="Gill Sans MT"/>
              </a:rPr>
              <a:t> – Average annual avocado purchase occasions per avocado buying household</a:t>
            </a:r>
          </a:p>
          <a:p>
            <a:pPr lvl="1">
              <a:lnSpc>
                <a:spcPct val="114000"/>
              </a:lnSpc>
              <a:spcBef>
                <a:spcPts val="600"/>
              </a:spcBef>
            </a:pPr>
            <a:r>
              <a:rPr lang="en-US" sz="1100" b="1" dirty="0">
                <a:solidFill>
                  <a:prstClr val="black"/>
                </a:solidFill>
                <a:latin typeface="Gill Sans MT"/>
              </a:rPr>
              <a:t>Spend</a:t>
            </a:r>
            <a:r>
              <a:rPr lang="en-US" sz="1100" dirty="0">
                <a:solidFill>
                  <a:prstClr val="black"/>
                </a:solidFill>
                <a:latin typeface="Gill Sans MT"/>
              </a:rPr>
              <a:t> </a:t>
            </a:r>
            <a:r>
              <a:rPr lang="en-US" sz="1100" b="1" dirty="0">
                <a:solidFill>
                  <a:prstClr val="black"/>
                </a:solidFill>
                <a:latin typeface="Gill Sans MT"/>
              </a:rPr>
              <a:t>per</a:t>
            </a:r>
            <a:r>
              <a:rPr lang="en-US" sz="1100" dirty="0">
                <a:solidFill>
                  <a:prstClr val="black"/>
                </a:solidFill>
                <a:latin typeface="Gill Sans MT"/>
              </a:rPr>
              <a:t> </a:t>
            </a:r>
            <a:r>
              <a:rPr lang="en-US" sz="1100" b="1" dirty="0">
                <a:solidFill>
                  <a:prstClr val="black"/>
                </a:solidFill>
                <a:latin typeface="Gill Sans MT"/>
              </a:rPr>
              <a:t>Trip</a:t>
            </a:r>
            <a:r>
              <a:rPr lang="en-US" sz="1100" dirty="0">
                <a:solidFill>
                  <a:prstClr val="black"/>
                </a:solidFill>
                <a:latin typeface="Gill Sans MT"/>
              </a:rPr>
              <a:t> – Average avocado dollar spend per purchase occasion</a:t>
            </a:r>
          </a:p>
          <a:p>
            <a:pPr lvl="1">
              <a:lnSpc>
                <a:spcPct val="114000"/>
              </a:lnSpc>
              <a:spcBef>
                <a:spcPts val="600"/>
              </a:spcBef>
            </a:pPr>
            <a:r>
              <a:rPr lang="en-US" sz="1100" b="1" dirty="0">
                <a:solidFill>
                  <a:prstClr val="black"/>
                </a:solidFill>
                <a:latin typeface="Gill Sans MT"/>
              </a:rPr>
              <a:t>Purchases</a:t>
            </a:r>
            <a:r>
              <a:rPr lang="en-US" sz="1100" dirty="0">
                <a:solidFill>
                  <a:prstClr val="black"/>
                </a:solidFill>
                <a:latin typeface="Gill Sans MT"/>
              </a:rPr>
              <a:t> – Throughout this report, “purchases” refers to dollar purchases. Volume/units/eaches are not available </a:t>
            </a:r>
          </a:p>
          <a:p>
            <a:pPr>
              <a:lnSpc>
                <a:spcPct val="114000"/>
              </a:lnSpc>
              <a:spcBef>
                <a:spcPts val="600"/>
              </a:spcBef>
            </a:pPr>
            <a:r>
              <a:rPr lang="en-US" sz="1200" b="1" dirty="0">
                <a:solidFill>
                  <a:prstClr val="black"/>
                </a:solidFill>
                <a:latin typeface="Gill Sans MT"/>
              </a:rPr>
              <a:t>Time Periods:</a:t>
            </a:r>
          </a:p>
          <a:p>
            <a:pPr lvl="1">
              <a:lnSpc>
                <a:spcPct val="114000"/>
              </a:lnSpc>
              <a:spcBef>
                <a:spcPts val="600"/>
              </a:spcBef>
            </a:pPr>
            <a:r>
              <a:rPr lang="en-US" sz="1100" b="1" dirty="0">
                <a:solidFill>
                  <a:prstClr val="black"/>
                </a:solidFill>
                <a:latin typeface="Gill Sans MT"/>
              </a:rPr>
              <a:t>Current Year (CY) </a:t>
            </a:r>
            <a:r>
              <a:rPr lang="en-US" sz="1100" dirty="0">
                <a:solidFill>
                  <a:prstClr val="black"/>
                </a:solidFill>
                <a:latin typeface="Gill Sans MT"/>
              </a:rPr>
              <a:t>– 2018 Calendar year</a:t>
            </a:r>
          </a:p>
          <a:p>
            <a:pPr lvl="1">
              <a:lnSpc>
                <a:spcPct val="114000"/>
              </a:lnSpc>
              <a:spcBef>
                <a:spcPts val="600"/>
              </a:spcBef>
            </a:pPr>
            <a:r>
              <a:rPr lang="en-US" sz="1100" b="1" dirty="0">
                <a:solidFill>
                  <a:prstClr val="black"/>
                </a:solidFill>
                <a:latin typeface="Gill Sans MT"/>
              </a:rPr>
              <a:t>Prior Year (PY) </a:t>
            </a:r>
            <a:r>
              <a:rPr lang="en-US" sz="1100" dirty="0">
                <a:solidFill>
                  <a:prstClr val="black"/>
                </a:solidFill>
                <a:latin typeface="Gill Sans MT"/>
              </a:rPr>
              <a:t>– 2017 Calendar year</a:t>
            </a:r>
          </a:p>
          <a:p>
            <a:pPr>
              <a:lnSpc>
                <a:spcPct val="114000"/>
              </a:lnSpc>
              <a:spcBef>
                <a:spcPts val="600"/>
              </a:spcBef>
            </a:pPr>
            <a:r>
              <a:rPr lang="en-US" sz="1200" b="1" dirty="0">
                <a:solidFill>
                  <a:prstClr val="black"/>
                </a:solidFill>
                <a:latin typeface="Gill Sans MT"/>
              </a:rPr>
              <a:t>Source Data: </a:t>
            </a:r>
          </a:p>
          <a:p>
            <a:pPr lvl="1">
              <a:lnSpc>
                <a:spcPct val="114000"/>
              </a:lnSpc>
              <a:spcBef>
                <a:spcPts val="600"/>
              </a:spcBef>
            </a:pPr>
            <a:r>
              <a:rPr lang="en-US" sz="1100" b="1" dirty="0">
                <a:solidFill>
                  <a:prstClr val="black"/>
                </a:solidFill>
                <a:latin typeface="Gill Sans MT"/>
              </a:rPr>
              <a:t>IRI Consumer Network</a:t>
            </a:r>
            <a:r>
              <a:rPr lang="en-US" sz="1100" b="1" baseline="30000" dirty="0">
                <a:solidFill>
                  <a:prstClr val="black"/>
                </a:solidFill>
                <a:latin typeface="Gill Sans MT"/>
              </a:rPr>
              <a:t>TM </a:t>
            </a:r>
            <a:r>
              <a:rPr lang="en-US" sz="1100" b="1" dirty="0">
                <a:solidFill>
                  <a:prstClr val="black"/>
                </a:solidFill>
                <a:latin typeface="Gill Sans MT"/>
              </a:rPr>
              <a:t>2018 </a:t>
            </a:r>
            <a:r>
              <a:rPr lang="en-US" sz="1100" dirty="0">
                <a:solidFill>
                  <a:prstClr val="black"/>
                </a:solidFill>
                <a:latin typeface="Gill Sans MT"/>
              </a:rPr>
              <a:t>(Details on page 14)</a:t>
            </a:r>
          </a:p>
          <a:p>
            <a:pPr lvl="1">
              <a:lnSpc>
                <a:spcPct val="114000"/>
              </a:lnSpc>
              <a:spcBef>
                <a:spcPts val="600"/>
              </a:spcBef>
            </a:pPr>
            <a:r>
              <a:rPr lang="en-US" sz="1100" b="1" dirty="0">
                <a:solidFill>
                  <a:prstClr val="black"/>
                </a:solidFill>
                <a:latin typeface="Gill Sans MT"/>
              </a:rPr>
              <a:t>Fusion Marketing</a:t>
            </a:r>
            <a:r>
              <a:rPr lang="en-US" sz="1100" dirty="0">
                <a:solidFill>
                  <a:prstClr val="black"/>
                </a:solidFill>
                <a:latin typeface="Gill Sans MT"/>
              </a:rPr>
              <a:t>: Study development</a:t>
            </a:r>
            <a:endParaRPr lang="en-US" sz="1100" b="1" dirty="0">
              <a:solidFill>
                <a:prstClr val="black"/>
              </a:solidFill>
              <a:latin typeface="Gill Sans MT"/>
            </a:endParaRPr>
          </a:p>
          <a:p>
            <a:pPr lvl="1">
              <a:spcBef>
                <a:spcPts val="200"/>
              </a:spcBef>
            </a:pPr>
            <a:endParaRPr lang="en-US" sz="800" b="1" dirty="0">
              <a:solidFill>
                <a:prstClr val="black"/>
              </a:solidFill>
              <a:latin typeface="Gill Sans MT"/>
            </a:endParaRPr>
          </a:p>
          <a:p>
            <a:pPr lvl="1">
              <a:spcBef>
                <a:spcPts val="200"/>
              </a:spcBef>
            </a:pPr>
            <a:endParaRPr lang="en-US" sz="900" dirty="0">
              <a:solidFill>
                <a:prstClr val="black"/>
              </a:solidFill>
              <a:latin typeface="Gill Sans MT"/>
            </a:endParaRPr>
          </a:p>
          <a:p>
            <a:pPr lvl="1">
              <a:spcBef>
                <a:spcPts val="200"/>
              </a:spcBef>
            </a:pPr>
            <a:endParaRPr lang="en-US" sz="900" dirty="0">
              <a:solidFill>
                <a:prstClr val="black"/>
              </a:solidFill>
              <a:latin typeface="Gill Sans MT"/>
            </a:endParaRPr>
          </a:p>
          <a:p>
            <a:pPr lvl="1">
              <a:spcBef>
                <a:spcPts val="200"/>
              </a:spcBef>
            </a:pPr>
            <a:endParaRPr lang="en-US" sz="300" b="1" dirty="0">
              <a:solidFill>
                <a:prstClr val="black"/>
              </a:solidFill>
              <a:latin typeface="Gill Sans MT"/>
            </a:endParaRPr>
          </a:p>
        </p:txBody>
      </p:sp>
      <p:sp>
        <p:nvSpPr>
          <p:cNvPr id="5" name="Rectangle 4">
            <a:extLst>
              <a:ext uri="{FF2B5EF4-FFF2-40B4-BE49-F238E27FC236}">
                <a16:creationId xmlns:a16="http://schemas.microsoft.com/office/drawing/2014/main" id="{9690361B-66C7-4D8F-A51C-850974F9EEC8}"/>
              </a:ext>
            </a:extLst>
          </p:cNvPr>
          <p:cNvSpPr/>
          <p:nvPr/>
        </p:nvSpPr>
        <p:spPr>
          <a:xfrm>
            <a:off x="0" y="6438900"/>
            <a:ext cx="7238999" cy="230832"/>
          </a:xfrm>
          <a:prstGeom prst="rect">
            <a:avLst/>
          </a:prstGeom>
        </p:spPr>
        <p:txBody>
          <a:bodyPr wrap="square">
            <a:spAutoFit/>
          </a:bodyPr>
          <a:lstStyle/>
          <a:p>
            <a:r>
              <a:rPr lang="en-US" sz="900" dirty="0">
                <a:latin typeface="+mj-lt"/>
              </a:rPr>
              <a:t>*http://www.pewresearch.org/topics/millennials/</a:t>
            </a:r>
          </a:p>
        </p:txBody>
      </p:sp>
    </p:spTree>
    <p:extLst>
      <p:ext uri="{BB962C8B-B14F-4D97-AF65-F5344CB8AC3E}">
        <p14:creationId xmlns:p14="http://schemas.microsoft.com/office/powerpoint/2010/main" val="400654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Source: IRI Consumer Network</a:t>
            </a:r>
            <a:r>
              <a:rPr lang="en-US" sz="2200" baseline="40000" dirty="0"/>
              <a:t>TM</a:t>
            </a:r>
            <a:endParaRPr lang="en-US" dirty="0"/>
          </a:p>
        </p:txBody>
      </p:sp>
      <p:sp>
        <p:nvSpPr>
          <p:cNvPr id="4" name="Slide Number Placeholder 3"/>
          <p:cNvSpPr>
            <a:spLocks noGrp="1"/>
          </p:cNvSpPr>
          <p:nvPr>
            <p:ph type="sldNum" sz="quarter" idx="4"/>
          </p:nvPr>
        </p:nvSpPr>
        <p:spPr/>
        <p:txBody>
          <a:bodyPr/>
          <a:lstStyle/>
          <a:p>
            <a:fld id="{2F18AD43-49F2-4585-85CB-381ABF55072C}" type="slidenum">
              <a:rPr lang="en-US"/>
              <a:pPr/>
              <a:t>14</a:t>
            </a:fld>
            <a:endParaRPr lang="en-US" dirty="0"/>
          </a:p>
        </p:txBody>
      </p:sp>
      <p:sp>
        <p:nvSpPr>
          <p:cNvPr id="10" name="Content Placeholder 2"/>
          <p:cNvSpPr txBox="1">
            <a:spLocks/>
          </p:cNvSpPr>
          <p:nvPr/>
        </p:nvSpPr>
        <p:spPr>
          <a:xfrm>
            <a:off x="609600" y="1136079"/>
            <a:ext cx="8109698" cy="52578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dirty="0">
                <a:solidFill>
                  <a:prstClr val="black"/>
                </a:solidFill>
                <a:latin typeface="Gill Sans MT"/>
              </a:rPr>
              <a:t>This report is based on household purchasing data from the IRI Consumer Network</a:t>
            </a:r>
            <a:r>
              <a:rPr lang="en-US" sz="1200" baseline="46000" dirty="0">
                <a:solidFill>
                  <a:prstClr val="black"/>
                </a:solidFill>
                <a:latin typeface="Gill Sans MT"/>
              </a:rPr>
              <a:t>TM</a:t>
            </a:r>
            <a:r>
              <a:rPr lang="en-US" sz="1400" dirty="0">
                <a:solidFill>
                  <a:prstClr val="black"/>
                </a:solidFill>
                <a:latin typeface="Gill Sans MT"/>
              </a:rPr>
              <a:t>. IRI receives its household purchasing data from the National Consumer Panel (NCP), an operational joint venture by IRI and Nielsen.  The NCP is a continuous household purchasing consumer panel that consists of a representative sample of U.S. households who electronically record all purchases. Households are recruited to the NCP and are incented to record all of their purchases, regardless of where purchased, using a handheld in-home scanning device.</a:t>
            </a:r>
          </a:p>
          <a:p>
            <a:pPr marL="0" indent="0">
              <a:spcBef>
                <a:spcPts val="1200"/>
              </a:spcBef>
              <a:buNone/>
            </a:pPr>
            <a:r>
              <a:rPr lang="en-US" sz="1400" dirty="0">
                <a:solidFill>
                  <a:prstClr val="black"/>
                </a:solidFill>
                <a:latin typeface="Gill Sans MT"/>
              </a:rPr>
              <a:t>Household purchasing data complements retail sales data and provides a deeper understanding of category dynamics by focusing on shoppers and their purchase behaviors.  In turn, understanding shopper purchase behaviors helps uncover opportunities for growth and aids in effective sales and marketing decisions.</a:t>
            </a:r>
          </a:p>
        </p:txBody>
      </p:sp>
      <p:grpSp>
        <p:nvGrpSpPr>
          <p:cNvPr id="7" name="Group 6">
            <a:extLst>
              <a:ext uri="{FF2B5EF4-FFF2-40B4-BE49-F238E27FC236}">
                <a16:creationId xmlns:a16="http://schemas.microsoft.com/office/drawing/2014/main" id="{E47A64A2-5C53-4391-A621-AEAF4B15811C}"/>
              </a:ext>
            </a:extLst>
          </p:cNvPr>
          <p:cNvGrpSpPr>
            <a:grpSpLocks noChangeAspect="1"/>
          </p:cNvGrpSpPr>
          <p:nvPr/>
        </p:nvGrpSpPr>
        <p:grpSpPr>
          <a:xfrm>
            <a:off x="2502853" y="3657600"/>
            <a:ext cx="4138295" cy="2917292"/>
            <a:chOff x="4694352" y="3862217"/>
            <a:chExt cx="4342144" cy="3060995"/>
          </a:xfrm>
        </p:grpSpPr>
        <p:sp>
          <p:nvSpPr>
            <p:cNvPr id="8" name="TextBox 7">
              <a:extLst>
                <a:ext uri="{FF2B5EF4-FFF2-40B4-BE49-F238E27FC236}">
                  <a16:creationId xmlns:a16="http://schemas.microsoft.com/office/drawing/2014/main" id="{02F58B72-D174-4CDD-A2CA-0CEFF53B7F02}"/>
                </a:ext>
              </a:extLst>
            </p:cNvPr>
            <p:cNvSpPr txBox="1"/>
            <p:nvPr/>
          </p:nvSpPr>
          <p:spPr>
            <a:xfrm>
              <a:off x="4694352" y="6309320"/>
              <a:ext cx="1826798" cy="613892"/>
            </a:xfrm>
            <a:prstGeom prst="rect">
              <a:avLst/>
            </a:prstGeom>
            <a:noFill/>
          </p:spPr>
          <p:txBody>
            <a:bodyPr wrap="square" rtlCol="0">
              <a:spAutoFit/>
            </a:bodyPr>
            <a:lstStyle/>
            <a:p>
              <a:pPr algn="ctr"/>
              <a:r>
                <a:rPr lang="en-US" sz="1400" dirty="0"/>
                <a:t>Electronically recorded at home</a:t>
              </a:r>
            </a:p>
          </p:txBody>
        </p:sp>
        <p:grpSp>
          <p:nvGrpSpPr>
            <p:cNvPr id="9" name="Group 8">
              <a:extLst>
                <a:ext uri="{FF2B5EF4-FFF2-40B4-BE49-F238E27FC236}">
                  <a16:creationId xmlns:a16="http://schemas.microsoft.com/office/drawing/2014/main" id="{3E89CA32-875F-4A86-95A9-8960E03CD44B}"/>
                </a:ext>
              </a:extLst>
            </p:cNvPr>
            <p:cNvGrpSpPr/>
            <p:nvPr/>
          </p:nvGrpSpPr>
          <p:grpSpPr>
            <a:xfrm>
              <a:off x="4788351" y="3862217"/>
              <a:ext cx="4248145" cy="2591119"/>
              <a:chOff x="4716016" y="3941808"/>
              <a:chExt cx="4248145" cy="2591119"/>
            </a:xfrm>
          </p:grpSpPr>
          <p:grpSp>
            <p:nvGrpSpPr>
              <p:cNvPr id="11" name="Group 10">
                <a:extLst>
                  <a:ext uri="{FF2B5EF4-FFF2-40B4-BE49-F238E27FC236}">
                    <a16:creationId xmlns:a16="http://schemas.microsoft.com/office/drawing/2014/main" id="{83307A06-5940-4EF4-8BCE-907C629D7C9E}"/>
                  </a:ext>
                </a:extLst>
              </p:cNvPr>
              <p:cNvGrpSpPr>
                <a:grpSpLocks noChangeAspect="1"/>
              </p:cNvGrpSpPr>
              <p:nvPr/>
            </p:nvGrpSpPr>
            <p:grpSpPr>
              <a:xfrm>
                <a:off x="4716016" y="4293096"/>
                <a:ext cx="4248145" cy="2239831"/>
                <a:chOff x="1410944" y="2823939"/>
                <a:chExt cx="6761456" cy="3564972"/>
              </a:xfrm>
            </p:grpSpPr>
            <p:grpSp>
              <p:nvGrpSpPr>
                <p:cNvPr id="17" name="Group 16">
                  <a:extLst>
                    <a:ext uri="{FF2B5EF4-FFF2-40B4-BE49-F238E27FC236}">
                      <a16:creationId xmlns:a16="http://schemas.microsoft.com/office/drawing/2014/main" id="{36EE2336-588E-48A6-AC35-D0AA67606882}"/>
                    </a:ext>
                  </a:extLst>
                </p:cNvPr>
                <p:cNvGrpSpPr/>
                <p:nvPr/>
              </p:nvGrpSpPr>
              <p:grpSpPr>
                <a:xfrm>
                  <a:off x="3869229" y="2823939"/>
                  <a:ext cx="1405541" cy="965101"/>
                  <a:chOff x="5083063" y="3068960"/>
                  <a:chExt cx="1405541" cy="965101"/>
                </a:xfrm>
              </p:grpSpPr>
              <p:pic>
                <p:nvPicPr>
                  <p:cNvPr id="32" name="Picture 31">
                    <a:extLst>
                      <a:ext uri="{FF2B5EF4-FFF2-40B4-BE49-F238E27FC236}">
                        <a16:creationId xmlns:a16="http://schemas.microsoft.com/office/drawing/2014/main" id="{5AB6CA24-7936-4EFA-A734-1AB3F94A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063" y="3068960"/>
                    <a:ext cx="965101" cy="965101"/>
                  </a:xfrm>
                  <a:prstGeom prst="rect">
                    <a:avLst/>
                  </a:prstGeom>
                </p:spPr>
              </p:pic>
              <p:grpSp>
                <p:nvGrpSpPr>
                  <p:cNvPr id="33" name="Group 32">
                    <a:extLst>
                      <a:ext uri="{FF2B5EF4-FFF2-40B4-BE49-F238E27FC236}">
                        <a16:creationId xmlns:a16="http://schemas.microsoft.com/office/drawing/2014/main" id="{35E87B8F-E7B2-48A9-AB30-2AFB98A74894}"/>
                      </a:ext>
                    </a:extLst>
                  </p:cNvPr>
                  <p:cNvGrpSpPr>
                    <a:grpSpLocks noChangeAspect="1"/>
                  </p:cNvGrpSpPr>
                  <p:nvPr/>
                </p:nvGrpSpPr>
                <p:grpSpPr>
                  <a:xfrm>
                    <a:off x="5940152" y="3453402"/>
                    <a:ext cx="548452" cy="566966"/>
                    <a:chOff x="5583329" y="2294232"/>
                    <a:chExt cx="1095369" cy="1132346"/>
                  </a:xfrm>
                </p:grpSpPr>
                <p:grpSp>
                  <p:nvGrpSpPr>
                    <p:cNvPr id="34" name="Group 33">
                      <a:extLst>
                        <a:ext uri="{FF2B5EF4-FFF2-40B4-BE49-F238E27FC236}">
                          <a16:creationId xmlns:a16="http://schemas.microsoft.com/office/drawing/2014/main" id="{32E92E9D-B034-4BFA-AC03-D1D29E3FC3D5}"/>
                        </a:ext>
                      </a:extLst>
                    </p:cNvPr>
                    <p:cNvGrpSpPr/>
                    <p:nvPr/>
                  </p:nvGrpSpPr>
                  <p:grpSpPr>
                    <a:xfrm>
                      <a:off x="5586863" y="2708920"/>
                      <a:ext cx="1091835" cy="717658"/>
                      <a:chOff x="1403648" y="5079826"/>
                      <a:chExt cx="1091835" cy="941462"/>
                    </a:xfrm>
                  </p:grpSpPr>
                  <p:sp>
                    <p:nvSpPr>
                      <p:cNvPr id="36" name="Rectangle 35">
                        <a:extLst>
                          <a:ext uri="{FF2B5EF4-FFF2-40B4-BE49-F238E27FC236}">
                            <a16:creationId xmlns:a16="http://schemas.microsoft.com/office/drawing/2014/main" id="{5B260B6D-0442-4136-BAE3-8384D136477B}"/>
                          </a:ext>
                        </a:extLst>
                      </p:cNvPr>
                      <p:cNvSpPr/>
                      <p:nvPr/>
                    </p:nvSpPr>
                    <p:spPr>
                      <a:xfrm>
                        <a:off x="1403648" y="5079826"/>
                        <a:ext cx="1091835" cy="94146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2FAA99-EE99-4848-B9FC-C1B132F59766}"/>
                          </a:ext>
                        </a:extLst>
                      </p:cNvPr>
                      <p:cNvSpPr/>
                      <p:nvPr/>
                    </p:nvSpPr>
                    <p:spPr>
                      <a:xfrm>
                        <a:off x="1809741" y="5432547"/>
                        <a:ext cx="279648" cy="54864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7464921C-1B53-4966-9C5D-5A785DDA269C}"/>
                          </a:ext>
                        </a:extLst>
                      </p:cNvPr>
                      <p:cNvSpPr/>
                      <p:nvPr/>
                    </p:nvSpPr>
                    <p:spPr>
                      <a:xfrm>
                        <a:off x="1972749" y="5684543"/>
                        <a:ext cx="45719" cy="4571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rapezoid 34">
                      <a:extLst>
                        <a:ext uri="{FF2B5EF4-FFF2-40B4-BE49-F238E27FC236}">
                          <a16:creationId xmlns:a16="http://schemas.microsoft.com/office/drawing/2014/main" id="{BE235427-8485-4010-AB7A-5740F98C1591}"/>
                        </a:ext>
                      </a:extLst>
                    </p:cNvPr>
                    <p:cNvSpPr/>
                    <p:nvPr/>
                  </p:nvSpPr>
                  <p:spPr>
                    <a:xfrm>
                      <a:off x="5583329" y="2294232"/>
                      <a:ext cx="1091835" cy="414688"/>
                    </a:xfrm>
                    <a:prstGeom prst="trapezoid">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grpSp>
            </p:grpSp>
            <p:pic>
              <p:nvPicPr>
                <p:cNvPr id="18" name="Picture 17">
                  <a:extLst>
                    <a:ext uri="{FF2B5EF4-FFF2-40B4-BE49-F238E27FC236}">
                      <a16:creationId xmlns:a16="http://schemas.microsoft.com/office/drawing/2014/main" id="{8B3B1DA5-2FA7-4C6F-A226-9E88093DE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4149080"/>
                  <a:ext cx="1224137" cy="1013993"/>
                </a:xfrm>
                <a:prstGeom prst="rect">
                  <a:avLst/>
                </a:prstGeom>
              </p:spPr>
            </p:pic>
            <p:sp>
              <p:nvSpPr>
                <p:cNvPr id="19" name="Arc 18">
                  <a:extLst>
                    <a:ext uri="{FF2B5EF4-FFF2-40B4-BE49-F238E27FC236}">
                      <a16:creationId xmlns:a16="http://schemas.microsoft.com/office/drawing/2014/main" id="{1EF1B919-A88A-403E-B5E9-E8469CB69121}"/>
                    </a:ext>
                  </a:extLst>
                </p:cNvPr>
                <p:cNvSpPr/>
                <p:nvPr/>
              </p:nvSpPr>
              <p:spPr>
                <a:xfrm>
                  <a:off x="2747265" y="3810705"/>
                  <a:ext cx="4104456" cy="1876803"/>
                </a:xfrm>
                <a:prstGeom prst="arc">
                  <a:avLst>
                    <a:gd name="adj1" fmla="val 16200000"/>
                    <a:gd name="adj2" fmla="val 1618677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BF4A508-DD66-45EF-AE16-A50F561F3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944" y="4129303"/>
                  <a:ext cx="1224136" cy="1013992"/>
                </a:xfrm>
                <a:prstGeom prst="rect">
                  <a:avLst/>
                </a:prstGeom>
              </p:spPr>
            </p:pic>
            <p:sp>
              <p:nvSpPr>
                <p:cNvPr id="21" name="Oval 20">
                  <a:extLst>
                    <a:ext uri="{FF2B5EF4-FFF2-40B4-BE49-F238E27FC236}">
                      <a16:creationId xmlns:a16="http://schemas.microsoft.com/office/drawing/2014/main" id="{2B53EB19-784A-41C0-8345-141D90940062}"/>
                    </a:ext>
                  </a:extLst>
                </p:cNvPr>
                <p:cNvSpPr/>
                <p:nvPr/>
              </p:nvSpPr>
              <p:spPr>
                <a:xfrm>
                  <a:off x="2304113"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5E74667-861F-463C-9285-855AA2532C0E}"/>
                    </a:ext>
                  </a:extLst>
                </p:cNvPr>
                <p:cNvSpPr/>
                <p:nvPr/>
              </p:nvSpPr>
              <p:spPr>
                <a:xfrm>
                  <a:off x="1482529" y="4549534"/>
                  <a:ext cx="252826" cy="2130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E01A783-1A28-4506-9D05-07929FC66729}"/>
                    </a:ext>
                  </a:extLst>
                </p:cNvPr>
                <p:cNvSpPr/>
                <p:nvPr/>
              </p:nvSpPr>
              <p:spPr>
                <a:xfrm>
                  <a:off x="3836224" y="6022007"/>
                  <a:ext cx="539496" cy="366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A2B8DD09-BA35-4CA2-8B22-F52C79AB674A}"/>
                    </a:ext>
                  </a:extLst>
                </p:cNvPr>
                <p:cNvSpPr/>
                <p:nvPr/>
              </p:nvSpPr>
              <p:spPr>
                <a:xfrm>
                  <a:off x="3701958" y="5724082"/>
                  <a:ext cx="808028" cy="338328"/>
                </a:xfrm>
                <a:prstGeom prst="triangle">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96DFEEF-AB15-49F7-B79F-DD3A81DFF7E5}"/>
                    </a:ext>
                  </a:extLst>
                </p:cNvPr>
                <p:cNvSpPr/>
                <p:nvPr/>
              </p:nvSpPr>
              <p:spPr>
                <a:xfrm>
                  <a:off x="4247704" y="5730436"/>
                  <a:ext cx="128016" cy="3256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C5AFFAC-1E35-4D9F-8969-B219B93D62E1}"/>
                    </a:ext>
                  </a:extLst>
                </p:cNvPr>
                <p:cNvSpPr/>
                <p:nvPr/>
              </p:nvSpPr>
              <p:spPr>
                <a:xfrm>
                  <a:off x="4035962" y="6130755"/>
                  <a:ext cx="140020" cy="20940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073055D-C0AD-40EC-A453-91D1BB122472}"/>
                    </a:ext>
                  </a:extLst>
                </p:cNvPr>
                <p:cNvSpPr/>
                <p:nvPr/>
              </p:nvSpPr>
              <p:spPr>
                <a:xfrm>
                  <a:off x="4105972" y="6226731"/>
                  <a:ext cx="22892" cy="1745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8356534C-B7FC-4A29-BC15-45503D19E1D7}"/>
                    </a:ext>
                  </a:extLst>
                </p:cNvPr>
                <p:cNvGrpSpPr>
                  <a:grpSpLocks noChangeAspect="1"/>
                </p:cNvGrpSpPr>
                <p:nvPr/>
              </p:nvGrpSpPr>
              <p:grpSpPr>
                <a:xfrm>
                  <a:off x="4587462" y="5935305"/>
                  <a:ext cx="420086" cy="453604"/>
                  <a:chOff x="1619673" y="4005067"/>
                  <a:chExt cx="1008111" cy="1088548"/>
                </a:xfrm>
              </p:grpSpPr>
              <p:pic>
                <p:nvPicPr>
                  <p:cNvPr id="30" name="Picture 29">
                    <a:extLst>
                      <a:ext uri="{FF2B5EF4-FFF2-40B4-BE49-F238E27FC236}">
                        <a16:creationId xmlns:a16="http://schemas.microsoft.com/office/drawing/2014/main" id="{88DD6292-4C6D-451A-BDBA-3FC8E74DF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4005067"/>
                    <a:ext cx="971550" cy="971551"/>
                  </a:xfrm>
                  <a:prstGeom prst="rect">
                    <a:avLst/>
                  </a:prstGeom>
                </p:spPr>
              </p:pic>
              <p:sp>
                <p:nvSpPr>
                  <p:cNvPr id="31" name="Rectangle 30">
                    <a:extLst>
                      <a:ext uri="{FF2B5EF4-FFF2-40B4-BE49-F238E27FC236}">
                        <a16:creationId xmlns:a16="http://schemas.microsoft.com/office/drawing/2014/main" id="{91F02170-7622-4B3C-BC2B-8352EB91D11D}"/>
                      </a:ext>
                    </a:extLst>
                  </p:cNvPr>
                  <p:cNvSpPr/>
                  <p:nvPr/>
                </p:nvSpPr>
                <p:spPr>
                  <a:xfrm>
                    <a:off x="2051722" y="4509115"/>
                    <a:ext cx="576062" cy="58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a:extLst>
                    <a:ext uri="{FF2B5EF4-FFF2-40B4-BE49-F238E27FC236}">
                      <a16:creationId xmlns:a16="http://schemas.microsoft.com/office/drawing/2014/main" id="{997F277B-2962-4AAB-A154-549509D80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5893246"/>
                  <a:ext cx="476199" cy="476199"/>
                </a:xfrm>
                <a:prstGeom prst="rect">
                  <a:avLst/>
                </a:prstGeom>
              </p:spPr>
            </p:pic>
          </p:grpSp>
          <p:sp>
            <p:nvSpPr>
              <p:cNvPr id="12" name="Arc 11">
                <a:extLst>
                  <a:ext uri="{FF2B5EF4-FFF2-40B4-BE49-F238E27FC236}">
                    <a16:creationId xmlns:a16="http://schemas.microsoft.com/office/drawing/2014/main" id="{DD75F1B0-E004-45C7-9B01-DF554E25140E}"/>
                  </a:ext>
                </a:extLst>
              </p:cNvPr>
              <p:cNvSpPr/>
              <p:nvPr/>
            </p:nvSpPr>
            <p:spPr>
              <a:xfrm rot="545377">
                <a:off x="6683203" y="477512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0FD93EC0-A0C3-48E1-8441-2A9628D75A6C}"/>
                  </a:ext>
                </a:extLst>
              </p:cNvPr>
              <p:cNvSpPr/>
              <p:nvPr/>
            </p:nvSpPr>
            <p:spPr>
              <a:xfrm rot="8794201">
                <a:off x="7261423" y="547471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973E40C2-7C5E-40DE-A00C-2D587388889D}"/>
                  </a:ext>
                </a:extLst>
              </p:cNvPr>
              <p:cNvSpPr/>
              <p:nvPr/>
            </p:nvSpPr>
            <p:spPr>
              <a:xfrm rot="11853522">
                <a:off x="5345462" y="5635595"/>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5" name="Arc 14">
                <a:extLst>
                  <a:ext uri="{FF2B5EF4-FFF2-40B4-BE49-F238E27FC236}">
                    <a16:creationId xmlns:a16="http://schemas.microsoft.com/office/drawing/2014/main" id="{5C6C3031-C336-421E-A6CA-C5CA2B7D70B6}"/>
                  </a:ext>
                </a:extLst>
              </p:cNvPr>
              <p:cNvSpPr/>
              <p:nvPr/>
            </p:nvSpPr>
            <p:spPr>
              <a:xfrm rot="19365391">
                <a:off x="5014891" y="5013767"/>
                <a:ext cx="1440160" cy="576064"/>
              </a:xfrm>
              <a:prstGeom prst="arc">
                <a:avLst>
                  <a:gd name="adj1" fmla="val 16200000"/>
                  <a:gd name="adj2" fmla="val 2063522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63E3B341-9976-4962-AF54-CE81350BB621}"/>
                  </a:ext>
                </a:extLst>
              </p:cNvPr>
              <p:cNvSpPr txBox="1"/>
              <p:nvPr/>
            </p:nvSpPr>
            <p:spPr>
              <a:xfrm>
                <a:off x="6588089" y="3941808"/>
                <a:ext cx="1422910" cy="523220"/>
              </a:xfrm>
              <a:prstGeom prst="rect">
                <a:avLst/>
              </a:prstGeom>
              <a:noFill/>
            </p:spPr>
            <p:txBody>
              <a:bodyPr wrap="square" rtlCol="0">
                <a:spAutoFit/>
              </a:bodyPr>
              <a:lstStyle/>
              <a:p>
                <a:pPr algn="ctr"/>
                <a:r>
                  <a:rPr lang="en-US" sz="1400" dirty="0"/>
                  <a:t>In-store purchases </a:t>
                </a:r>
              </a:p>
            </p:txBody>
          </p:sp>
        </p:grpSp>
      </p:grpSp>
    </p:spTree>
    <p:extLst>
      <p:ext uri="{BB962C8B-B14F-4D97-AF65-F5344CB8AC3E}">
        <p14:creationId xmlns:p14="http://schemas.microsoft.com/office/powerpoint/2010/main" val="258808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FE7F6-2497-4939-9DB8-F25C01C08F1E}"/>
              </a:ext>
            </a:extLst>
          </p:cNvPr>
          <p:cNvSpPr>
            <a:spLocks noGrp="1"/>
          </p:cNvSpPr>
          <p:nvPr>
            <p:ph type="sldNum" sz="quarter" idx="4"/>
          </p:nvPr>
        </p:nvSpPr>
        <p:spPr/>
        <p:txBody>
          <a:bodyPr/>
          <a:lstStyle/>
          <a:p>
            <a:fld id="{2F18AD43-49F2-4585-85CB-381ABF55072C}" type="slidenum">
              <a:rPr lang="en-US" smtClean="0"/>
              <a:pPr/>
              <a:t>15</a:t>
            </a:fld>
            <a:endParaRPr lang="en-US" dirty="0"/>
          </a:p>
        </p:txBody>
      </p:sp>
      <p:sp>
        <p:nvSpPr>
          <p:cNvPr id="5" name="Title 4">
            <a:extLst>
              <a:ext uri="{FF2B5EF4-FFF2-40B4-BE49-F238E27FC236}">
                <a16:creationId xmlns:a16="http://schemas.microsoft.com/office/drawing/2014/main" id="{22811FB5-DD4D-4A4E-955F-1C542658905D}"/>
              </a:ext>
            </a:extLst>
          </p:cNvPr>
          <p:cNvSpPr>
            <a:spLocks noGrp="1"/>
          </p:cNvSpPr>
          <p:nvPr>
            <p:ph type="title"/>
          </p:nvPr>
        </p:nvSpPr>
        <p:spPr>
          <a:xfrm>
            <a:off x="1371600" y="1752600"/>
            <a:ext cx="6400800" cy="715962"/>
          </a:xfrm>
        </p:spPr>
        <p:txBody>
          <a:bodyPr>
            <a:normAutofit/>
          </a:bodyPr>
          <a:lstStyle/>
          <a:p>
            <a:pPr algn="ctr"/>
            <a:r>
              <a:rPr lang="en-US" sz="3600" dirty="0"/>
              <a:t>Thank you</a:t>
            </a:r>
          </a:p>
        </p:txBody>
      </p:sp>
      <p:sp>
        <p:nvSpPr>
          <p:cNvPr id="13" name="Title 4">
            <a:extLst>
              <a:ext uri="{FF2B5EF4-FFF2-40B4-BE49-F238E27FC236}">
                <a16:creationId xmlns:a16="http://schemas.microsoft.com/office/drawing/2014/main" id="{85254D63-253A-492A-AD4A-B0D83CEA2B9B}"/>
              </a:ext>
            </a:extLst>
          </p:cNvPr>
          <p:cNvSpPr txBox="1">
            <a:spLocks/>
          </p:cNvSpPr>
          <p:nvPr/>
        </p:nvSpPr>
        <p:spPr>
          <a:xfrm>
            <a:off x="2019300" y="2362200"/>
            <a:ext cx="5105400" cy="1295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a:solidFill>
                  <a:srgbClr val="C2531A"/>
                </a:solidFill>
                <a:latin typeface="Gill Sans MT" pitchFamily="34" charset="0"/>
                <a:ea typeface="+mj-ea"/>
                <a:cs typeface="+mj-cs"/>
              </a:defRPr>
            </a:lvl1pPr>
          </a:lstStyle>
          <a:p>
            <a:pPr algn="ctr">
              <a:spcBef>
                <a:spcPts val="600"/>
              </a:spcBef>
            </a:pPr>
            <a:r>
              <a:rPr lang="en-US" sz="2000" dirty="0">
                <a:solidFill>
                  <a:schemeClr val="tx1"/>
                </a:solidFill>
              </a:rPr>
              <a:t>For additional retail information and insights please visit the Hass Avocado Board website at: </a:t>
            </a:r>
          </a:p>
          <a:p>
            <a:pPr algn="ctr">
              <a:spcBef>
                <a:spcPts val="600"/>
              </a:spcBef>
            </a:pPr>
            <a:r>
              <a:rPr lang="en-US" sz="2000" b="1" u="sng" dirty="0">
                <a:solidFill>
                  <a:schemeClr val="tx1"/>
                </a:solidFill>
              </a:rPr>
              <a:t>hassavocadoboard.com</a:t>
            </a:r>
          </a:p>
        </p:txBody>
      </p:sp>
    </p:spTree>
    <p:extLst>
      <p:ext uri="{BB962C8B-B14F-4D97-AF65-F5344CB8AC3E}">
        <p14:creationId xmlns:p14="http://schemas.microsoft.com/office/powerpoint/2010/main" val="172073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and Executive Summary</a:t>
            </a:r>
          </a:p>
        </p:txBody>
      </p:sp>
      <p:sp>
        <p:nvSpPr>
          <p:cNvPr id="4" name="Slide Number Placeholder 3"/>
          <p:cNvSpPr>
            <a:spLocks noGrp="1"/>
          </p:cNvSpPr>
          <p:nvPr>
            <p:ph type="sldNum" sz="quarter" idx="4"/>
          </p:nvPr>
        </p:nvSpPr>
        <p:spPr/>
        <p:txBody>
          <a:bodyPr/>
          <a:lstStyle/>
          <a:p>
            <a:fld id="{2F18AD43-49F2-4585-85CB-381ABF55072C}" type="slidenum">
              <a:rPr lang="en-US"/>
              <a:pPr/>
              <a:t>2</a:t>
            </a:fld>
            <a:endParaRPr lang="en-US" dirty="0"/>
          </a:p>
        </p:txBody>
      </p:sp>
      <p:sp>
        <p:nvSpPr>
          <p:cNvPr id="10" name="Content Placeholder 2"/>
          <p:cNvSpPr txBox="1">
            <a:spLocks/>
          </p:cNvSpPr>
          <p:nvPr/>
        </p:nvSpPr>
        <p:spPr>
          <a:xfrm>
            <a:off x="365761" y="1219200"/>
            <a:ext cx="8016239" cy="50559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buNone/>
            </a:pPr>
            <a:r>
              <a:rPr lang="en-US" sz="1500" b="1" dirty="0">
                <a:latin typeface="Gill Sans MT"/>
              </a:rPr>
              <a:t>Objective</a:t>
            </a:r>
          </a:p>
          <a:p>
            <a:pPr marL="0" indent="0">
              <a:lnSpc>
                <a:spcPct val="114000"/>
              </a:lnSpc>
              <a:spcBef>
                <a:spcPts val="600"/>
              </a:spcBef>
              <a:buNone/>
            </a:pPr>
            <a:r>
              <a:rPr lang="en-US" sz="1500" dirty="0">
                <a:latin typeface="Gill Sans MT"/>
              </a:rPr>
              <a:t>The objective of this study is to identify growth opportunities for Hass avocados by understanding the purchase habits of Millennial avocado-purchasing households and the role they are playing in the growth of the category. </a:t>
            </a:r>
          </a:p>
          <a:p>
            <a:pPr marL="0" indent="0">
              <a:lnSpc>
                <a:spcPct val="114000"/>
              </a:lnSpc>
              <a:spcBef>
                <a:spcPts val="600"/>
              </a:spcBef>
              <a:buNone/>
            </a:pPr>
            <a:endParaRPr lang="en-US" sz="100" dirty="0">
              <a:highlight>
                <a:srgbClr val="FFFF00"/>
              </a:highlight>
              <a:latin typeface="Gill Sans MT"/>
            </a:endParaRPr>
          </a:p>
          <a:p>
            <a:pPr marL="0" indent="0">
              <a:lnSpc>
                <a:spcPct val="114000"/>
              </a:lnSpc>
              <a:spcBef>
                <a:spcPts val="600"/>
              </a:spcBef>
              <a:buNone/>
            </a:pPr>
            <a:r>
              <a:rPr lang="en-US" sz="1500" b="1" dirty="0">
                <a:latin typeface="Gill Sans MT"/>
              </a:rPr>
              <a:t>Executive Summary</a:t>
            </a:r>
          </a:p>
          <a:p>
            <a:pPr marL="0" indent="0">
              <a:lnSpc>
                <a:spcPct val="114000"/>
              </a:lnSpc>
              <a:spcBef>
                <a:spcPts val="600"/>
              </a:spcBef>
              <a:buNone/>
            </a:pPr>
            <a:r>
              <a:rPr lang="en-US" sz="1500" dirty="0">
                <a:latin typeface="Gill Sans MT"/>
              </a:rPr>
              <a:t>Millennial households are a high-value segment of the avocado category on a per household basis, displaying avocado purchase behaviors that surpass those of Non-Millennial households. These high-value avocado shoppers account for more than a quarter (27.5%) of avocado-purchasing households and 28.4% of avocado purchase dollars.</a:t>
            </a:r>
          </a:p>
          <a:p>
            <a:pPr marL="0" indent="0">
              <a:lnSpc>
                <a:spcPct val="114000"/>
              </a:lnSpc>
              <a:spcBef>
                <a:spcPts val="600"/>
              </a:spcBef>
              <a:buNone/>
            </a:pPr>
            <a:r>
              <a:rPr lang="en-US" sz="1500" dirty="0">
                <a:latin typeface="Gill Sans MT"/>
              </a:rPr>
              <a:t>Millennial households show greater involvement in the avocado category, as a greater proportion of Millennial households purchase avocados compared to Non-Millennial households: In 2018, six out of ten Millennial households purchased avocados, while five out of ten Non-Millennial households made avocado purchases. Millennial households also have a greater proportion of repeat buyers: 80% of Millennial households purchased avocados more than once in 2018, while 77% of Non-Millennial households made multiple purchases.</a:t>
            </a:r>
          </a:p>
          <a:p>
            <a:pPr marL="0" indent="0">
              <a:lnSpc>
                <a:spcPct val="114000"/>
              </a:lnSpc>
              <a:spcBef>
                <a:spcPts val="600"/>
              </a:spcBef>
              <a:buNone/>
            </a:pPr>
            <a:endParaRPr lang="en-US" sz="1500" dirty="0">
              <a:latin typeface="Gill Sans MT"/>
            </a:endParaRPr>
          </a:p>
          <a:p>
            <a:pPr marL="0" indent="0">
              <a:lnSpc>
                <a:spcPct val="114000"/>
              </a:lnSpc>
              <a:spcBef>
                <a:spcPts val="600"/>
              </a:spcBef>
              <a:buNone/>
            </a:pPr>
            <a:r>
              <a:rPr lang="en-US" sz="1500" dirty="0">
                <a:latin typeface="Gill Sans MT"/>
              </a:rPr>
              <a:t>Continued next page…</a:t>
            </a:r>
          </a:p>
          <a:p>
            <a:pPr marL="0" indent="0">
              <a:lnSpc>
                <a:spcPct val="114000"/>
              </a:lnSpc>
              <a:spcBef>
                <a:spcPts val="600"/>
              </a:spcBef>
              <a:buNone/>
            </a:pPr>
            <a:endParaRPr lang="en-US" sz="1500" dirty="0">
              <a:latin typeface="Gill Sans MT"/>
            </a:endParaRPr>
          </a:p>
        </p:txBody>
      </p:sp>
      <p:sp>
        <p:nvSpPr>
          <p:cNvPr id="13" name="Content Placeholder 2">
            <a:extLst>
              <a:ext uri="{FF2B5EF4-FFF2-40B4-BE49-F238E27FC236}">
                <a16:creationId xmlns:a16="http://schemas.microsoft.com/office/drawing/2014/main" id="{6F9BF518-B3F0-426A-999D-E0A8F3FE19F1}"/>
              </a:ext>
            </a:extLst>
          </p:cNvPr>
          <p:cNvSpPr txBox="1">
            <a:spLocks/>
          </p:cNvSpPr>
          <p:nvPr/>
        </p:nvSpPr>
        <p:spPr>
          <a:xfrm>
            <a:off x="423853" y="2456900"/>
            <a:ext cx="8321040" cy="4770863"/>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prstClr val="black"/>
              </a:solidFill>
              <a:latin typeface="Gill Sans MT"/>
            </a:endParaRPr>
          </a:p>
        </p:txBody>
      </p:sp>
    </p:spTree>
    <p:extLst>
      <p:ext uri="{BB962C8B-B14F-4D97-AF65-F5344CB8AC3E}">
        <p14:creationId xmlns:p14="http://schemas.microsoft.com/office/powerpoint/2010/main" val="34562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lstStyle/>
          <a:p>
            <a:r>
              <a:rPr lang="en-US" dirty="0"/>
              <a:t>Executive Summary – Cont.</a:t>
            </a:r>
          </a:p>
        </p:txBody>
      </p:sp>
      <p:sp>
        <p:nvSpPr>
          <p:cNvPr id="4" name="Slide Number Placeholder 3"/>
          <p:cNvSpPr>
            <a:spLocks noGrp="1"/>
          </p:cNvSpPr>
          <p:nvPr>
            <p:ph type="sldNum" sz="quarter" idx="4"/>
          </p:nvPr>
        </p:nvSpPr>
        <p:spPr/>
        <p:txBody>
          <a:bodyPr/>
          <a:lstStyle/>
          <a:p>
            <a:fld id="{2F18AD43-49F2-4585-85CB-381ABF55072C}" type="slidenum">
              <a:rPr lang="en-US" smtClean="0"/>
              <a:pPr/>
              <a:t>3</a:t>
            </a:fld>
            <a:endParaRPr lang="en-US" dirty="0"/>
          </a:p>
        </p:txBody>
      </p:sp>
      <p:sp>
        <p:nvSpPr>
          <p:cNvPr id="5" name="Content Placeholder 2">
            <a:extLst>
              <a:ext uri="{FF2B5EF4-FFF2-40B4-BE49-F238E27FC236}">
                <a16:creationId xmlns:a16="http://schemas.microsoft.com/office/drawing/2014/main" id="{651C5279-C4CB-4F2E-B88C-38B18A3FF76D}"/>
              </a:ext>
            </a:extLst>
          </p:cNvPr>
          <p:cNvSpPr txBox="1">
            <a:spLocks/>
          </p:cNvSpPr>
          <p:nvPr/>
        </p:nvSpPr>
        <p:spPr>
          <a:xfrm>
            <a:off x="365762" y="1143000"/>
            <a:ext cx="8321038" cy="5589307"/>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500" dirty="0">
                <a:latin typeface="Gill Sans MT"/>
              </a:rPr>
              <a:t>The buying rate* of Millennial households also surpasses the buying rate of Non-Millennial households: In 2018, the Millennial household buying rate ($24.99) was +5% higher than Non-Millennial households. This gap was driven by higher Millennial spend per trip ($3.65 vs. $3.42), but not frequency of purchase. Both segments purchased avocados 6.9 times on average in 2018. </a:t>
            </a:r>
          </a:p>
          <a:p>
            <a:pPr marL="0" indent="0">
              <a:lnSpc>
                <a:spcPct val="114000"/>
              </a:lnSpc>
              <a:spcBef>
                <a:spcPts val="600"/>
              </a:spcBef>
              <a:spcAft>
                <a:spcPts val="600"/>
              </a:spcAft>
              <a:buNone/>
            </a:pPr>
            <a:r>
              <a:rPr lang="en-US" sz="1500" dirty="0">
                <a:latin typeface="Gill Sans MT"/>
              </a:rPr>
              <a:t>However, while Millennials show greater involvement in the category and display purchase trends that surpass those of Non-Millennials, Non-Millennials are catching up. In 2018, Millennial household avocado purchases declined -7%, while Non-Millennial purchases increased +8%. These trends drove a +3.3 point gain in the Non-Millennial household share of avocado purchases, while Millennial household purchase share declined -3.3 points. </a:t>
            </a:r>
          </a:p>
          <a:p>
            <a:pPr marL="0" indent="0">
              <a:lnSpc>
                <a:spcPct val="114000"/>
              </a:lnSpc>
              <a:spcBef>
                <a:spcPts val="600"/>
              </a:spcBef>
              <a:spcAft>
                <a:spcPts val="600"/>
              </a:spcAft>
              <a:buNone/>
            </a:pPr>
            <a:r>
              <a:rPr lang="en-US" sz="1500" dirty="0">
                <a:latin typeface="Gill Sans MT"/>
              </a:rPr>
              <a:t>Penetration and buying rate are two key factors that each played a role in the 2018 shift in purchase shares. Both groups showed an increase in penetration, but Non-Millennial households showed a greater increase (+2.3 pts. vs. +0.3 pts.). Non-Millennial households also showed an increase in buying rate (+3%), while Millennial households showed a decline (-8%).</a:t>
            </a:r>
          </a:p>
          <a:p>
            <a:pPr marL="0" indent="0">
              <a:lnSpc>
                <a:spcPct val="114000"/>
              </a:lnSpc>
              <a:spcBef>
                <a:spcPts val="600"/>
              </a:spcBef>
              <a:spcAft>
                <a:spcPts val="600"/>
              </a:spcAft>
              <a:buNone/>
            </a:pPr>
            <a:r>
              <a:rPr lang="en-US" sz="1500" dirty="0">
                <a:latin typeface="Gill Sans MT"/>
              </a:rPr>
              <a:t>Millennial households are clearly a high-value segment of the avocado category on a per household basis and this study details the avocado purchase behaviors that are driving their impact. However, Non-Millennial households are starting to close the gap as they become more involved in the category. Leveraging the insights in this study can help marketers and retailers enhance strategies aimed at expanding sales of Hass avocados in the marketplace.  </a:t>
            </a:r>
          </a:p>
        </p:txBody>
      </p:sp>
      <p:sp>
        <p:nvSpPr>
          <p:cNvPr id="6" name="Rectangle 5">
            <a:extLst>
              <a:ext uri="{FF2B5EF4-FFF2-40B4-BE49-F238E27FC236}">
                <a16:creationId xmlns:a16="http://schemas.microsoft.com/office/drawing/2014/main" id="{B62E1CBE-555C-4938-8ECE-DB200A1E0D1F}"/>
              </a:ext>
            </a:extLst>
          </p:cNvPr>
          <p:cNvSpPr/>
          <p:nvPr/>
        </p:nvSpPr>
        <p:spPr>
          <a:xfrm>
            <a:off x="0" y="6446520"/>
            <a:ext cx="8001000" cy="230832"/>
          </a:xfrm>
          <a:prstGeom prst="rect">
            <a:avLst/>
          </a:prstGeom>
        </p:spPr>
        <p:txBody>
          <a:bodyPr wrap="square">
            <a:spAutoFit/>
          </a:bodyPr>
          <a:lstStyle/>
          <a:p>
            <a:r>
              <a:rPr lang="en-US" sz="900" dirty="0">
                <a:latin typeface="+mj-lt"/>
              </a:rPr>
              <a:t>*Buying rate = Average annual avocado spend per household</a:t>
            </a:r>
          </a:p>
        </p:txBody>
      </p:sp>
    </p:spTree>
    <p:extLst>
      <p:ext uri="{BB962C8B-B14F-4D97-AF65-F5344CB8AC3E}">
        <p14:creationId xmlns:p14="http://schemas.microsoft.com/office/powerpoint/2010/main" val="251041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715962"/>
          </a:xfrm>
        </p:spPr>
        <p:txBody>
          <a:bodyPr/>
          <a:lstStyle/>
          <a:p>
            <a:r>
              <a:rPr lang="en-US" dirty="0"/>
              <a:t>Notes</a:t>
            </a:r>
          </a:p>
        </p:txBody>
      </p:sp>
      <p:sp>
        <p:nvSpPr>
          <p:cNvPr id="4" name="Slide Number Placeholder 3"/>
          <p:cNvSpPr>
            <a:spLocks noGrp="1"/>
          </p:cNvSpPr>
          <p:nvPr>
            <p:ph type="sldNum" sz="quarter" idx="4"/>
          </p:nvPr>
        </p:nvSpPr>
        <p:spPr/>
        <p:txBody>
          <a:bodyPr/>
          <a:lstStyle/>
          <a:p>
            <a:fld id="{2F18AD43-49F2-4585-85CB-381ABF55072C}" type="slidenum">
              <a:rPr lang="en-US" smtClean="0"/>
              <a:pPr/>
              <a:t>4</a:t>
            </a:fld>
            <a:endParaRPr lang="en-US" dirty="0"/>
          </a:p>
        </p:txBody>
      </p:sp>
      <p:sp>
        <p:nvSpPr>
          <p:cNvPr id="7" name="Content Placeholder 2">
            <a:extLst>
              <a:ext uri="{FF2B5EF4-FFF2-40B4-BE49-F238E27FC236}">
                <a16:creationId xmlns:a16="http://schemas.microsoft.com/office/drawing/2014/main" id="{670C9F2B-A2F2-42D4-86C1-E839737D0FD3}"/>
              </a:ext>
            </a:extLst>
          </p:cNvPr>
          <p:cNvSpPr txBox="1">
            <a:spLocks/>
          </p:cNvSpPr>
          <p:nvPr/>
        </p:nvSpPr>
        <p:spPr>
          <a:xfrm>
            <a:off x="623225" y="1524000"/>
            <a:ext cx="7897551" cy="48006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4000"/>
              </a:lnSpc>
              <a:spcBef>
                <a:spcPts val="600"/>
              </a:spcBef>
              <a:spcAft>
                <a:spcPts val="600"/>
              </a:spcAft>
              <a:buNone/>
            </a:pPr>
            <a:r>
              <a:rPr lang="en-US" sz="1600" dirty="0">
                <a:latin typeface="Gill Sans MT"/>
              </a:rPr>
              <a:t>This report is Part 1 of a two-part study on the impact of Millennial households in the avocado category. </a:t>
            </a:r>
          </a:p>
          <a:p>
            <a:pPr marL="0" indent="0">
              <a:lnSpc>
                <a:spcPct val="114000"/>
              </a:lnSpc>
              <a:spcBef>
                <a:spcPts val="600"/>
              </a:spcBef>
              <a:spcAft>
                <a:spcPts val="600"/>
              </a:spcAft>
              <a:buNone/>
            </a:pPr>
            <a:endParaRPr lang="en-US" sz="1600" dirty="0">
              <a:latin typeface="Gill Sans MT"/>
            </a:endParaRPr>
          </a:p>
          <a:p>
            <a:pPr>
              <a:lnSpc>
                <a:spcPct val="114000"/>
              </a:lnSpc>
              <a:spcBef>
                <a:spcPts val="600"/>
              </a:spcBef>
              <a:spcAft>
                <a:spcPts val="600"/>
              </a:spcAft>
            </a:pPr>
            <a:r>
              <a:rPr lang="en-US" sz="1600" dirty="0">
                <a:latin typeface="Gill Sans MT"/>
              </a:rPr>
              <a:t>Part 1 establishes the importance of Millennial households to the category. Millennial households have a disproportionately high impact on the avocado category. This group is more involved in the category (higher penetration) and their annual avocado spend is higher on a per household basis</a:t>
            </a:r>
          </a:p>
          <a:p>
            <a:pPr marL="0" indent="0">
              <a:lnSpc>
                <a:spcPct val="114000"/>
              </a:lnSpc>
              <a:spcBef>
                <a:spcPts val="600"/>
              </a:spcBef>
              <a:spcAft>
                <a:spcPts val="600"/>
              </a:spcAft>
              <a:buNone/>
            </a:pPr>
            <a:endParaRPr lang="en-US" sz="1600" dirty="0">
              <a:latin typeface="Gill Sans MT"/>
            </a:endParaRPr>
          </a:p>
          <a:p>
            <a:pPr>
              <a:lnSpc>
                <a:spcPct val="114000"/>
              </a:lnSpc>
              <a:spcBef>
                <a:spcPts val="600"/>
              </a:spcBef>
              <a:spcAft>
                <a:spcPts val="600"/>
              </a:spcAft>
            </a:pPr>
            <a:r>
              <a:rPr lang="en-US" sz="1600" dirty="0">
                <a:latin typeface="Gill Sans MT"/>
              </a:rPr>
              <a:t>Part 2 will dive into the Millennial market basket and discover what Millennial and Non-Millennial households are buying with avocados. Look forward to Part 2 for tips on how you can take advantage of these insights to grow your category</a:t>
            </a:r>
          </a:p>
          <a:p>
            <a:pPr marL="0" indent="0">
              <a:lnSpc>
                <a:spcPct val="114000"/>
              </a:lnSpc>
              <a:spcBef>
                <a:spcPts val="600"/>
              </a:spcBef>
              <a:spcAft>
                <a:spcPts val="600"/>
              </a:spcAft>
              <a:buNone/>
            </a:pPr>
            <a:endParaRPr lang="en-US" sz="1600" dirty="0">
              <a:latin typeface="Gill Sans MT"/>
            </a:endParaRPr>
          </a:p>
          <a:p>
            <a:pPr marL="0" indent="0">
              <a:lnSpc>
                <a:spcPct val="114000"/>
              </a:lnSpc>
              <a:spcBef>
                <a:spcPts val="600"/>
              </a:spcBef>
              <a:spcAft>
                <a:spcPts val="600"/>
              </a:spcAft>
              <a:buNone/>
            </a:pPr>
            <a:endParaRPr lang="en-US" sz="1600" dirty="0">
              <a:latin typeface="Gill Sans MT"/>
            </a:endParaRPr>
          </a:p>
        </p:txBody>
      </p:sp>
      <p:sp>
        <p:nvSpPr>
          <p:cNvPr id="9" name="Rectangle 8">
            <a:extLst>
              <a:ext uri="{FF2B5EF4-FFF2-40B4-BE49-F238E27FC236}">
                <a16:creationId xmlns:a16="http://schemas.microsoft.com/office/drawing/2014/main" id="{375CC1B7-B661-4C92-97FE-F1E56351681E}"/>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endParaRPr lang="en-US" sz="900" dirty="0">
              <a:latin typeface="+mj-lt"/>
            </a:endParaRPr>
          </a:p>
        </p:txBody>
      </p:sp>
    </p:spTree>
    <p:extLst>
      <p:ext uri="{BB962C8B-B14F-4D97-AF65-F5344CB8AC3E}">
        <p14:creationId xmlns:p14="http://schemas.microsoft.com/office/powerpoint/2010/main" val="372546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400800" cy="715962"/>
          </a:xfrm>
        </p:spPr>
        <p:txBody>
          <a:bodyPr>
            <a:noAutofit/>
          </a:bodyPr>
          <a:lstStyle/>
          <a:p>
            <a:r>
              <a:rPr lang="en-US" sz="2400" dirty="0"/>
              <a:t>A greater proportion of Millennial households purchase avocados vs. Non-Millennial households</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5</a:t>
            </a:fld>
            <a:endParaRPr lang="en-US" dirty="0"/>
          </a:p>
        </p:txBody>
      </p:sp>
      <p:sp>
        <p:nvSpPr>
          <p:cNvPr id="31" name="Content Placeholder 2">
            <a:extLst>
              <a:ext uri="{FF2B5EF4-FFF2-40B4-BE49-F238E27FC236}">
                <a16:creationId xmlns:a16="http://schemas.microsoft.com/office/drawing/2014/main" id="{D0FA91F6-4C9F-4667-BC5A-E8F4AAD9A2C0}"/>
              </a:ext>
            </a:extLst>
          </p:cNvPr>
          <p:cNvSpPr txBox="1">
            <a:spLocks/>
          </p:cNvSpPr>
          <p:nvPr/>
        </p:nvSpPr>
        <p:spPr>
          <a:xfrm>
            <a:off x="402336" y="4820094"/>
            <a:ext cx="79796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Over 60% of Millennial households purchased avocados in 2018, while slightly more than half (51.3%) of Non-Millennial households purchased avocados during the same period.</a:t>
            </a:r>
          </a:p>
          <a:p>
            <a:pPr marL="0" indent="0">
              <a:lnSpc>
                <a:spcPct val="110000"/>
              </a:lnSpc>
              <a:spcBef>
                <a:spcPts val="600"/>
              </a:spcBef>
              <a:buNone/>
            </a:pPr>
            <a:r>
              <a:rPr lang="en-US" sz="1400" dirty="0">
                <a:latin typeface="Gill Sans MT"/>
              </a:rPr>
              <a:t>However, Non-Millennial household penetration is increasing at a faster rate. Household penetration increased slightly for Millennial households (+0.3 pts.), while Non-Millennial household penetration saw a greater increase (+2.3 pts.).</a:t>
            </a:r>
          </a:p>
        </p:txBody>
      </p:sp>
      <p:sp>
        <p:nvSpPr>
          <p:cNvPr id="40" name="Rectangle 39">
            <a:extLst>
              <a:ext uri="{FF2B5EF4-FFF2-40B4-BE49-F238E27FC236}">
                <a16:creationId xmlns:a16="http://schemas.microsoft.com/office/drawing/2014/main" id="{D4E34074-D86F-408F-8EE8-6178C3FEE864}"/>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41" name="Rectangle: Rounded Corners 40">
            <a:extLst>
              <a:ext uri="{FF2B5EF4-FFF2-40B4-BE49-F238E27FC236}">
                <a16:creationId xmlns:a16="http://schemas.microsoft.com/office/drawing/2014/main" id="{B12AEE6D-DE06-45D2-A6B6-EA8BA2360096}"/>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720BFDC7-0E63-4144-9DA7-F9B59C484CE1}"/>
              </a:ext>
            </a:extLst>
          </p:cNvPr>
          <p:cNvGrpSpPr>
            <a:grpSpLocks noChangeAspect="1"/>
          </p:cNvGrpSpPr>
          <p:nvPr/>
        </p:nvGrpSpPr>
        <p:grpSpPr>
          <a:xfrm>
            <a:off x="2514600" y="1689607"/>
            <a:ext cx="6096000" cy="607532"/>
            <a:chOff x="1450336" y="1996409"/>
            <a:chExt cx="5501259" cy="548259"/>
          </a:xfrm>
        </p:grpSpPr>
        <p:pic>
          <p:nvPicPr>
            <p:cNvPr id="11" name="Picture 10">
              <a:extLst>
                <a:ext uri="{FF2B5EF4-FFF2-40B4-BE49-F238E27FC236}">
                  <a16:creationId xmlns:a16="http://schemas.microsoft.com/office/drawing/2014/main" id="{152630D6-A4D2-4443-A3DB-424837571DED}"/>
                </a:ext>
              </a:extLst>
            </p:cNvPr>
            <p:cNvPicPr>
              <a:picLocks noChangeAspect="1"/>
            </p:cNvPicPr>
            <p:nvPr/>
          </p:nvPicPr>
          <p:blipFill>
            <a:blip r:embed="rId2">
              <a:duotone>
                <a:schemeClr val="accent6">
                  <a:shade val="45000"/>
                  <a:satMod val="135000"/>
                </a:schemeClr>
                <a:prstClr val="white"/>
              </a:duotone>
            </a:blip>
            <a:stretch>
              <a:fillRect/>
            </a:stretch>
          </p:blipFill>
          <p:spPr>
            <a:xfrm>
              <a:off x="2000669" y="1996409"/>
              <a:ext cx="548259" cy="548259"/>
            </a:xfrm>
            <a:prstGeom prst="rect">
              <a:avLst/>
            </a:prstGeom>
          </p:spPr>
        </p:pic>
        <p:pic>
          <p:nvPicPr>
            <p:cNvPr id="12" name="Picture 11">
              <a:extLst>
                <a:ext uri="{FF2B5EF4-FFF2-40B4-BE49-F238E27FC236}">
                  <a16:creationId xmlns:a16="http://schemas.microsoft.com/office/drawing/2014/main" id="{44E3B347-96B3-46A5-B6F3-8757B5EC98CC}"/>
                </a:ext>
              </a:extLst>
            </p:cNvPr>
            <p:cNvPicPr>
              <a:picLocks noChangeAspect="1"/>
            </p:cNvPicPr>
            <p:nvPr/>
          </p:nvPicPr>
          <p:blipFill>
            <a:blip r:embed="rId2">
              <a:duotone>
                <a:schemeClr val="accent6">
                  <a:shade val="45000"/>
                  <a:satMod val="135000"/>
                </a:schemeClr>
                <a:prstClr val="white"/>
              </a:duotone>
            </a:blip>
            <a:stretch>
              <a:fillRect/>
            </a:stretch>
          </p:blipFill>
          <p:spPr>
            <a:xfrm>
              <a:off x="2551002" y="1996409"/>
              <a:ext cx="548259" cy="548259"/>
            </a:xfrm>
            <a:prstGeom prst="rect">
              <a:avLst/>
            </a:prstGeom>
          </p:spPr>
        </p:pic>
        <p:pic>
          <p:nvPicPr>
            <p:cNvPr id="13" name="Picture 12">
              <a:extLst>
                <a:ext uri="{FF2B5EF4-FFF2-40B4-BE49-F238E27FC236}">
                  <a16:creationId xmlns:a16="http://schemas.microsoft.com/office/drawing/2014/main" id="{21A8A90B-7BD6-4B37-B2D3-38FCC65986A3}"/>
                </a:ext>
              </a:extLst>
            </p:cNvPr>
            <p:cNvPicPr>
              <a:picLocks noChangeAspect="1"/>
            </p:cNvPicPr>
            <p:nvPr/>
          </p:nvPicPr>
          <p:blipFill>
            <a:blip r:embed="rId2">
              <a:duotone>
                <a:schemeClr val="accent6">
                  <a:shade val="45000"/>
                  <a:satMod val="135000"/>
                </a:schemeClr>
                <a:prstClr val="white"/>
              </a:duotone>
            </a:blip>
            <a:stretch>
              <a:fillRect/>
            </a:stretch>
          </p:blipFill>
          <p:spPr>
            <a:xfrm>
              <a:off x="1450336" y="1996409"/>
              <a:ext cx="548259" cy="548259"/>
            </a:xfrm>
            <a:prstGeom prst="rect">
              <a:avLst/>
            </a:prstGeom>
          </p:spPr>
        </p:pic>
        <p:pic>
          <p:nvPicPr>
            <p:cNvPr id="15" name="Picture 14">
              <a:extLst>
                <a:ext uri="{FF2B5EF4-FFF2-40B4-BE49-F238E27FC236}">
                  <a16:creationId xmlns:a16="http://schemas.microsoft.com/office/drawing/2014/main" id="{2E6E9F1C-C10B-47EF-866B-36AA94AA7D83}"/>
                </a:ext>
              </a:extLst>
            </p:cNvPr>
            <p:cNvPicPr>
              <a:picLocks noChangeAspect="1"/>
            </p:cNvPicPr>
            <p:nvPr/>
          </p:nvPicPr>
          <p:blipFill>
            <a:blip r:embed="rId2">
              <a:duotone>
                <a:schemeClr val="accent6">
                  <a:shade val="45000"/>
                  <a:satMod val="135000"/>
                </a:schemeClr>
                <a:prstClr val="white"/>
              </a:duotone>
            </a:blip>
            <a:stretch>
              <a:fillRect/>
            </a:stretch>
          </p:blipFill>
          <p:spPr>
            <a:xfrm>
              <a:off x="3101335" y="1996409"/>
              <a:ext cx="548259" cy="548259"/>
            </a:xfrm>
            <a:prstGeom prst="rect">
              <a:avLst/>
            </a:prstGeom>
          </p:spPr>
        </p:pic>
        <p:pic>
          <p:nvPicPr>
            <p:cNvPr id="16" name="Picture 15">
              <a:extLst>
                <a:ext uri="{FF2B5EF4-FFF2-40B4-BE49-F238E27FC236}">
                  <a16:creationId xmlns:a16="http://schemas.microsoft.com/office/drawing/2014/main" id="{AC3F0F2A-6E40-42A2-B285-FEBB196FC4B4}"/>
                </a:ext>
              </a:extLst>
            </p:cNvPr>
            <p:cNvPicPr>
              <a:picLocks noChangeAspect="1"/>
            </p:cNvPicPr>
            <p:nvPr/>
          </p:nvPicPr>
          <p:blipFill>
            <a:blip r:embed="rId2">
              <a:duotone>
                <a:schemeClr val="accent6">
                  <a:shade val="45000"/>
                  <a:satMod val="135000"/>
                </a:schemeClr>
                <a:prstClr val="white"/>
              </a:duotone>
            </a:blip>
            <a:stretch>
              <a:fillRect/>
            </a:stretch>
          </p:blipFill>
          <p:spPr>
            <a:xfrm>
              <a:off x="3651668" y="1996409"/>
              <a:ext cx="548259" cy="548259"/>
            </a:xfrm>
            <a:prstGeom prst="rect">
              <a:avLst/>
            </a:prstGeom>
          </p:spPr>
        </p:pic>
        <p:pic>
          <p:nvPicPr>
            <p:cNvPr id="17" name="Picture 16">
              <a:extLst>
                <a:ext uri="{FF2B5EF4-FFF2-40B4-BE49-F238E27FC236}">
                  <a16:creationId xmlns:a16="http://schemas.microsoft.com/office/drawing/2014/main" id="{15AF008F-AECA-47FC-A877-E9CF9B8C884C}"/>
                </a:ext>
              </a:extLst>
            </p:cNvPr>
            <p:cNvPicPr>
              <a:picLocks noChangeAspect="1"/>
            </p:cNvPicPr>
            <p:nvPr/>
          </p:nvPicPr>
          <p:blipFill>
            <a:blip r:embed="rId2">
              <a:duotone>
                <a:schemeClr val="accent6">
                  <a:shade val="45000"/>
                  <a:satMod val="135000"/>
                </a:schemeClr>
                <a:prstClr val="white"/>
              </a:duotone>
            </a:blip>
            <a:stretch>
              <a:fillRect/>
            </a:stretch>
          </p:blipFill>
          <p:spPr>
            <a:xfrm>
              <a:off x="4202001" y="1996409"/>
              <a:ext cx="548259" cy="548259"/>
            </a:xfrm>
            <a:prstGeom prst="rect">
              <a:avLst/>
            </a:prstGeom>
          </p:spPr>
        </p:pic>
        <p:pic>
          <p:nvPicPr>
            <p:cNvPr id="18" name="Picture 17">
              <a:extLst>
                <a:ext uri="{FF2B5EF4-FFF2-40B4-BE49-F238E27FC236}">
                  <a16:creationId xmlns:a16="http://schemas.microsoft.com/office/drawing/2014/main" id="{622CBDF0-B59A-4245-B224-10FF6ABD15A6}"/>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752334" y="1996409"/>
              <a:ext cx="548259" cy="548259"/>
            </a:xfrm>
            <a:prstGeom prst="rect">
              <a:avLst/>
            </a:prstGeom>
            <a:noFill/>
          </p:spPr>
        </p:pic>
        <p:pic>
          <p:nvPicPr>
            <p:cNvPr id="19" name="Picture 18">
              <a:extLst>
                <a:ext uri="{FF2B5EF4-FFF2-40B4-BE49-F238E27FC236}">
                  <a16:creationId xmlns:a16="http://schemas.microsoft.com/office/drawing/2014/main" id="{0603BC4E-B8C1-4449-99ED-B2F127812DAF}"/>
                </a:ext>
              </a:extLst>
            </p:cNvPr>
            <p:cNvPicPr>
              <a:picLocks noChangeAspect="1"/>
            </p:cNvPicPr>
            <p:nvPr/>
          </p:nvPicPr>
          <p:blipFill>
            <a:blip r:embed="rId2">
              <a:alphaModFix amt="20000"/>
            </a:blip>
            <a:stretch>
              <a:fillRect/>
            </a:stretch>
          </p:blipFill>
          <p:spPr>
            <a:xfrm>
              <a:off x="5302667" y="1996409"/>
              <a:ext cx="548259" cy="548259"/>
            </a:xfrm>
            <a:prstGeom prst="rect">
              <a:avLst/>
            </a:prstGeom>
          </p:spPr>
        </p:pic>
        <p:pic>
          <p:nvPicPr>
            <p:cNvPr id="20" name="Picture 19">
              <a:extLst>
                <a:ext uri="{FF2B5EF4-FFF2-40B4-BE49-F238E27FC236}">
                  <a16:creationId xmlns:a16="http://schemas.microsoft.com/office/drawing/2014/main" id="{7362E83A-715B-44BE-90DA-3B188200BFB3}"/>
                </a:ext>
              </a:extLst>
            </p:cNvPr>
            <p:cNvPicPr>
              <a:picLocks noChangeAspect="1"/>
            </p:cNvPicPr>
            <p:nvPr/>
          </p:nvPicPr>
          <p:blipFill>
            <a:blip r:embed="rId2">
              <a:alphaModFix amt="20000"/>
            </a:blip>
            <a:stretch>
              <a:fillRect/>
            </a:stretch>
          </p:blipFill>
          <p:spPr>
            <a:xfrm>
              <a:off x="5853000" y="1996409"/>
              <a:ext cx="548259" cy="548259"/>
            </a:xfrm>
            <a:prstGeom prst="rect">
              <a:avLst/>
            </a:prstGeom>
          </p:spPr>
        </p:pic>
        <p:pic>
          <p:nvPicPr>
            <p:cNvPr id="21" name="Picture 20">
              <a:extLst>
                <a:ext uri="{FF2B5EF4-FFF2-40B4-BE49-F238E27FC236}">
                  <a16:creationId xmlns:a16="http://schemas.microsoft.com/office/drawing/2014/main" id="{8D682DFE-A5A9-4C31-9CE6-AD5D04E545CF}"/>
                </a:ext>
              </a:extLst>
            </p:cNvPr>
            <p:cNvPicPr>
              <a:picLocks noChangeAspect="1"/>
            </p:cNvPicPr>
            <p:nvPr/>
          </p:nvPicPr>
          <p:blipFill>
            <a:blip r:embed="rId2">
              <a:alphaModFix amt="20000"/>
            </a:blip>
            <a:stretch>
              <a:fillRect/>
            </a:stretch>
          </p:blipFill>
          <p:spPr>
            <a:xfrm>
              <a:off x="6403336" y="1996409"/>
              <a:ext cx="548259" cy="548259"/>
            </a:xfrm>
            <a:prstGeom prst="rect">
              <a:avLst/>
            </a:prstGeom>
          </p:spPr>
        </p:pic>
      </p:grpSp>
      <p:pic>
        <p:nvPicPr>
          <p:cNvPr id="14" name="Graphic 13" descr="User">
            <a:extLst>
              <a:ext uri="{FF2B5EF4-FFF2-40B4-BE49-F238E27FC236}">
                <a16:creationId xmlns:a16="http://schemas.microsoft.com/office/drawing/2014/main" id="{F6F94001-D92B-4F1E-9F59-7394435FBA6D}"/>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0674" y="1616187"/>
            <a:ext cx="716763" cy="716763"/>
          </a:xfrm>
          <a:prstGeom prst="rect">
            <a:avLst/>
          </a:prstGeom>
        </p:spPr>
      </p:pic>
      <p:pic>
        <p:nvPicPr>
          <p:cNvPr id="36" name="Graphic 35" descr="User">
            <a:extLst>
              <a:ext uri="{FF2B5EF4-FFF2-40B4-BE49-F238E27FC236}">
                <a16:creationId xmlns:a16="http://schemas.microsoft.com/office/drawing/2014/main" id="{66CB6712-B740-4876-8A29-A5543A74F062}"/>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0674" y="3169437"/>
            <a:ext cx="716763" cy="716763"/>
          </a:xfrm>
          <a:prstGeom prst="rect">
            <a:avLst/>
          </a:prstGeom>
        </p:spPr>
      </p:pic>
      <p:sp>
        <p:nvSpPr>
          <p:cNvPr id="37" name="Content Placeholder 2">
            <a:extLst>
              <a:ext uri="{FF2B5EF4-FFF2-40B4-BE49-F238E27FC236}">
                <a16:creationId xmlns:a16="http://schemas.microsoft.com/office/drawing/2014/main" id="{5A27EC28-59A6-4500-B969-3FD09473E3B5}"/>
              </a:ext>
            </a:extLst>
          </p:cNvPr>
          <p:cNvSpPr txBox="1">
            <a:spLocks/>
          </p:cNvSpPr>
          <p:nvPr/>
        </p:nvSpPr>
        <p:spPr>
          <a:xfrm>
            <a:off x="4002126" y="1295400"/>
            <a:ext cx="2948268" cy="400764"/>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400" dirty="0">
                <a:latin typeface="Gill Sans MT"/>
              </a:rPr>
              <a:t>Millennial Household Penetration</a:t>
            </a:r>
          </a:p>
        </p:txBody>
      </p:sp>
      <p:sp>
        <p:nvSpPr>
          <p:cNvPr id="38" name="Content Placeholder 2">
            <a:extLst>
              <a:ext uri="{FF2B5EF4-FFF2-40B4-BE49-F238E27FC236}">
                <a16:creationId xmlns:a16="http://schemas.microsoft.com/office/drawing/2014/main" id="{78B0FE67-1749-48A5-B4F4-2D5F2F0355DB}"/>
              </a:ext>
            </a:extLst>
          </p:cNvPr>
          <p:cNvSpPr txBox="1">
            <a:spLocks/>
          </p:cNvSpPr>
          <p:nvPr/>
        </p:nvSpPr>
        <p:spPr>
          <a:xfrm>
            <a:off x="3764537" y="2895600"/>
            <a:ext cx="3423446" cy="400764"/>
          </a:xfrm>
        </p:spPr>
        <p:txBody>
          <a:bodyPr>
            <a:noAutofit/>
          </a:bodyPr>
          <a:lstStyle>
            <a:defPPr>
              <a:defRPr lang="en-US"/>
            </a:defPPr>
            <a:lvl1pPr indent="0" algn="ctr" defTabSz="457200">
              <a:spcBef>
                <a:spcPts val="0"/>
              </a:spcBef>
              <a:buFont typeface="Arial"/>
              <a:buNone/>
              <a:defRPr sz="1200">
                <a:latin typeface="Gill Sans MT"/>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400" dirty="0"/>
              <a:t>Non-Millennial Household Penetration</a:t>
            </a:r>
          </a:p>
        </p:txBody>
      </p:sp>
      <p:grpSp>
        <p:nvGrpSpPr>
          <p:cNvPr id="42" name="Group 41">
            <a:extLst>
              <a:ext uri="{FF2B5EF4-FFF2-40B4-BE49-F238E27FC236}">
                <a16:creationId xmlns:a16="http://schemas.microsoft.com/office/drawing/2014/main" id="{405224B4-5AC2-4C3B-8D20-1CBC53ABBDB0}"/>
              </a:ext>
            </a:extLst>
          </p:cNvPr>
          <p:cNvGrpSpPr>
            <a:grpSpLocks noChangeAspect="1"/>
          </p:cNvGrpSpPr>
          <p:nvPr/>
        </p:nvGrpSpPr>
        <p:grpSpPr>
          <a:xfrm>
            <a:off x="2514600" y="3263634"/>
            <a:ext cx="6096000" cy="607532"/>
            <a:chOff x="1450336" y="1996409"/>
            <a:chExt cx="5501259" cy="548259"/>
          </a:xfrm>
        </p:grpSpPr>
        <p:pic>
          <p:nvPicPr>
            <p:cNvPr id="43" name="Picture 42">
              <a:extLst>
                <a:ext uri="{FF2B5EF4-FFF2-40B4-BE49-F238E27FC236}">
                  <a16:creationId xmlns:a16="http://schemas.microsoft.com/office/drawing/2014/main" id="{7F7AA85C-C60F-4328-8BE2-CF936F7CD969}"/>
                </a:ext>
              </a:extLst>
            </p:cNvPr>
            <p:cNvPicPr>
              <a:picLocks noChangeAspect="1"/>
            </p:cNvPicPr>
            <p:nvPr/>
          </p:nvPicPr>
          <p:blipFill>
            <a:blip r:embed="rId2">
              <a:duotone>
                <a:schemeClr val="accent5">
                  <a:shade val="45000"/>
                  <a:satMod val="135000"/>
                </a:schemeClr>
                <a:prstClr val="white"/>
              </a:duotone>
            </a:blip>
            <a:stretch>
              <a:fillRect/>
            </a:stretch>
          </p:blipFill>
          <p:spPr>
            <a:xfrm>
              <a:off x="2000669" y="1996409"/>
              <a:ext cx="548259" cy="548259"/>
            </a:xfrm>
            <a:prstGeom prst="rect">
              <a:avLst/>
            </a:prstGeom>
          </p:spPr>
        </p:pic>
        <p:pic>
          <p:nvPicPr>
            <p:cNvPr id="44" name="Picture 43">
              <a:extLst>
                <a:ext uri="{FF2B5EF4-FFF2-40B4-BE49-F238E27FC236}">
                  <a16:creationId xmlns:a16="http://schemas.microsoft.com/office/drawing/2014/main" id="{400226B0-44B4-4330-A39B-9C6C61C2B54F}"/>
                </a:ext>
              </a:extLst>
            </p:cNvPr>
            <p:cNvPicPr>
              <a:picLocks noChangeAspect="1"/>
            </p:cNvPicPr>
            <p:nvPr/>
          </p:nvPicPr>
          <p:blipFill>
            <a:blip r:embed="rId2">
              <a:duotone>
                <a:schemeClr val="accent5">
                  <a:shade val="45000"/>
                  <a:satMod val="135000"/>
                </a:schemeClr>
                <a:prstClr val="white"/>
              </a:duotone>
            </a:blip>
            <a:stretch>
              <a:fillRect/>
            </a:stretch>
          </p:blipFill>
          <p:spPr>
            <a:xfrm>
              <a:off x="2551002" y="1996409"/>
              <a:ext cx="548259" cy="548259"/>
            </a:xfrm>
            <a:prstGeom prst="rect">
              <a:avLst/>
            </a:prstGeom>
          </p:spPr>
        </p:pic>
        <p:pic>
          <p:nvPicPr>
            <p:cNvPr id="45" name="Picture 44">
              <a:extLst>
                <a:ext uri="{FF2B5EF4-FFF2-40B4-BE49-F238E27FC236}">
                  <a16:creationId xmlns:a16="http://schemas.microsoft.com/office/drawing/2014/main" id="{19E85F9B-CFBE-439B-A266-AEA464AF0F8A}"/>
                </a:ext>
              </a:extLst>
            </p:cNvPr>
            <p:cNvPicPr>
              <a:picLocks noChangeAspect="1"/>
            </p:cNvPicPr>
            <p:nvPr/>
          </p:nvPicPr>
          <p:blipFill>
            <a:blip r:embed="rId2">
              <a:duotone>
                <a:schemeClr val="accent5">
                  <a:shade val="45000"/>
                  <a:satMod val="135000"/>
                </a:schemeClr>
                <a:prstClr val="white"/>
              </a:duotone>
            </a:blip>
            <a:stretch>
              <a:fillRect/>
            </a:stretch>
          </p:blipFill>
          <p:spPr>
            <a:xfrm>
              <a:off x="1450336" y="1996409"/>
              <a:ext cx="548259" cy="548259"/>
            </a:xfrm>
            <a:prstGeom prst="rect">
              <a:avLst/>
            </a:prstGeom>
          </p:spPr>
        </p:pic>
        <p:pic>
          <p:nvPicPr>
            <p:cNvPr id="46" name="Picture 45">
              <a:extLst>
                <a:ext uri="{FF2B5EF4-FFF2-40B4-BE49-F238E27FC236}">
                  <a16:creationId xmlns:a16="http://schemas.microsoft.com/office/drawing/2014/main" id="{C2432707-90B8-421E-8F70-713CDC4293F8}"/>
                </a:ext>
              </a:extLst>
            </p:cNvPr>
            <p:cNvPicPr>
              <a:picLocks noChangeAspect="1"/>
            </p:cNvPicPr>
            <p:nvPr/>
          </p:nvPicPr>
          <p:blipFill>
            <a:blip r:embed="rId2">
              <a:duotone>
                <a:schemeClr val="accent5">
                  <a:shade val="45000"/>
                  <a:satMod val="135000"/>
                </a:schemeClr>
                <a:prstClr val="white"/>
              </a:duotone>
            </a:blip>
            <a:stretch>
              <a:fillRect/>
            </a:stretch>
          </p:blipFill>
          <p:spPr>
            <a:xfrm>
              <a:off x="3101335" y="1996409"/>
              <a:ext cx="548259" cy="548259"/>
            </a:xfrm>
            <a:prstGeom prst="rect">
              <a:avLst/>
            </a:prstGeom>
          </p:spPr>
        </p:pic>
        <p:pic>
          <p:nvPicPr>
            <p:cNvPr id="47" name="Picture 46">
              <a:extLst>
                <a:ext uri="{FF2B5EF4-FFF2-40B4-BE49-F238E27FC236}">
                  <a16:creationId xmlns:a16="http://schemas.microsoft.com/office/drawing/2014/main" id="{8C1DDAC6-586D-4475-B335-4853F6C59494}"/>
                </a:ext>
              </a:extLst>
            </p:cNvPr>
            <p:cNvPicPr>
              <a:picLocks noChangeAspect="1"/>
            </p:cNvPicPr>
            <p:nvPr/>
          </p:nvPicPr>
          <p:blipFill>
            <a:blip r:embed="rId2">
              <a:duotone>
                <a:schemeClr val="accent5">
                  <a:shade val="45000"/>
                  <a:satMod val="135000"/>
                </a:schemeClr>
                <a:prstClr val="white"/>
              </a:duotone>
            </a:blip>
            <a:stretch>
              <a:fillRect/>
            </a:stretch>
          </p:blipFill>
          <p:spPr>
            <a:xfrm>
              <a:off x="3651668" y="1996409"/>
              <a:ext cx="548259" cy="548259"/>
            </a:xfrm>
            <a:prstGeom prst="rect">
              <a:avLst/>
            </a:prstGeom>
          </p:spPr>
        </p:pic>
        <p:pic>
          <p:nvPicPr>
            <p:cNvPr id="48" name="Picture 47">
              <a:extLst>
                <a:ext uri="{FF2B5EF4-FFF2-40B4-BE49-F238E27FC236}">
                  <a16:creationId xmlns:a16="http://schemas.microsoft.com/office/drawing/2014/main" id="{8FDE8886-CEC3-4C19-A491-973D755874F4}"/>
                </a:ext>
              </a:extLst>
            </p:cNvPr>
            <p:cNvPicPr>
              <a:picLocks noChangeAspect="1"/>
            </p:cNvPicPr>
            <p:nvPr/>
          </p:nvPicPr>
          <p:blipFill>
            <a:blip r:embed="rId2">
              <a:alphaModFix amt="20000"/>
            </a:blip>
            <a:stretch>
              <a:fillRect/>
            </a:stretch>
          </p:blipFill>
          <p:spPr>
            <a:xfrm>
              <a:off x="4202001" y="1996409"/>
              <a:ext cx="548259" cy="548259"/>
            </a:xfrm>
            <a:prstGeom prst="rect">
              <a:avLst/>
            </a:prstGeom>
          </p:spPr>
        </p:pic>
        <p:pic>
          <p:nvPicPr>
            <p:cNvPr id="49" name="Picture 48">
              <a:extLst>
                <a:ext uri="{FF2B5EF4-FFF2-40B4-BE49-F238E27FC236}">
                  <a16:creationId xmlns:a16="http://schemas.microsoft.com/office/drawing/2014/main" id="{EA87B240-DC2A-4064-B91E-4B8A565412B8}"/>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752334" y="1996409"/>
              <a:ext cx="548259" cy="548259"/>
            </a:xfrm>
            <a:prstGeom prst="rect">
              <a:avLst/>
            </a:prstGeom>
            <a:noFill/>
          </p:spPr>
        </p:pic>
        <p:pic>
          <p:nvPicPr>
            <p:cNvPr id="50" name="Picture 49">
              <a:extLst>
                <a:ext uri="{FF2B5EF4-FFF2-40B4-BE49-F238E27FC236}">
                  <a16:creationId xmlns:a16="http://schemas.microsoft.com/office/drawing/2014/main" id="{BB554E74-1B28-41C2-BCF5-E20815C0C60B}"/>
                </a:ext>
              </a:extLst>
            </p:cNvPr>
            <p:cNvPicPr>
              <a:picLocks noChangeAspect="1"/>
            </p:cNvPicPr>
            <p:nvPr/>
          </p:nvPicPr>
          <p:blipFill>
            <a:blip r:embed="rId2">
              <a:alphaModFix amt="20000"/>
            </a:blip>
            <a:stretch>
              <a:fillRect/>
            </a:stretch>
          </p:blipFill>
          <p:spPr>
            <a:xfrm>
              <a:off x="5302667" y="1996409"/>
              <a:ext cx="548259" cy="548259"/>
            </a:xfrm>
            <a:prstGeom prst="rect">
              <a:avLst/>
            </a:prstGeom>
          </p:spPr>
        </p:pic>
        <p:pic>
          <p:nvPicPr>
            <p:cNvPr id="51" name="Picture 50">
              <a:extLst>
                <a:ext uri="{FF2B5EF4-FFF2-40B4-BE49-F238E27FC236}">
                  <a16:creationId xmlns:a16="http://schemas.microsoft.com/office/drawing/2014/main" id="{53CB22D9-3F64-40C9-9A96-BD90127C74A4}"/>
                </a:ext>
              </a:extLst>
            </p:cNvPr>
            <p:cNvPicPr>
              <a:picLocks noChangeAspect="1"/>
            </p:cNvPicPr>
            <p:nvPr/>
          </p:nvPicPr>
          <p:blipFill>
            <a:blip r:embed="rId2">
              <a:alphaModFix amt="20000"/>
            </a:blip>
            <a:stretch>
              <a:fillRect/>
            </a:stretch>
          </p:blipFill>
          <p:spPr>
            <a:xfrm>
              <a:off x="5853000" y="1996409"/>
              <a:ext cx="548259" cy="548259"/>
            </a:xfrm>
            <a:prstGeom prst="rect">
              <a:avLst/>
            </a:prstGeom>
          </p:spPr>
        </p:pic>
        <p:pic>
          <p:nvPicPr>
            <p:cNvPr id="52" name="Picture 51">
              <a:extLst>
                <a:ext uri="{FF2B5EF4-FFF2-40B4-BE49-F238E27FC236}">
                  <a16:creationId xmlns:a16="http://schemas.microsoft.com/office/drawing/2014/main" id="{B027CF95-568C-4BDC-927F-4A6987429D57}"/>
                </a:ext>
              </a:extLst>
            </p:cNvPr>
            <p:cNvPicPr>
              <a:picLocks noChangeAspect="1"/>
            </p:cNvPicPr>
            <p:nvPr/>
          </p:nvPicPr>
          <p:blipFill>
            <a:blip r:embed="rId2">
              <a:alphaModFix amt="20000"/>
            </a:blip>
            <a:stretch>
              <a:fillRect/>
            </a:stretch>
          </p:blipFill>
          <p:spPr>
            <a:xfrm>
              <a:off x="6403336" y="1996409"/>
              <a:ext cx="548259" cy="548259"/>
            </a:xfrm>
            <a:prstGeom prst="rect">
              <a:avLst/>
            </a:prstGeom>
          </p:spPr>
        </p:pic>
      </p:grpSp>
      <p:sp>
        <p:nvSpPr>
          <p:cNvPr id="53" name="Content Placeholder 2">
            <a:extLst>
              <a:ext uri="{FF2B5EF4-FFF2-40B4-BE49-F238E27FC236}">
                <a16:creationId xmlns:a16="http://schemas.microsoft.com/office/drawing/2014/main" id="{FAFBA206-7DAB-4C7D-8AC7-F57A732E1B8D}"/>
              </a:ext>
            </a:extLst>
          </p:cNvPr>
          <p:cNvSpPr txBox="1">
            <a:spLocks/>
          </p:cNvSpPr>
          <p:nvPr/>
        </p:nvSpPr>
        <p:spPr>
          <a:xfrm>
            <a:off x="645297" y="1524000"/>
            <a:ext cx="1021796" cy="400764"/>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latin typeface="Gill Sans MT"/>
              </a:rPr>
              <a:t>60.1%</a:t>
            </a:r>
          </a:p>
          <a:p>
            <a:pPr marL="0" indent="0" algn="ctr">
              <a:spcBef>
                <a:spcPts val="0"/>
              </a:spcBef>
              <a:buNone/>
            </a:pPr>
            <a:endParaRPr lang="en-US" sz="400" dirty="0">
              <a:latin typeface="Gill Sans MT"/>
            </a:endParaRPr>
          </a:p>
          <a:p>
            <a:pPr marL="0" indent="0" algn="ctr">
              <a:spcBef>
                <a:spcPts val="0"/>
              </a:spcBef>
              <a:buNone/>
            </a:pPr>
            <a:r>
              <a:rPr lang="en-US" sz="1100" dirty="0">
                <a:latin typeface="Gill Sans MT"/>
              </a:rPr>
              <a:t>+0.3 pts.</a:t>
            </a:r>
          </a:p>
          <a:p>
            <a:pPr marL="0" indent="0" algn="ctr">
              <a:spcBef>
                <a:spcPts val="0"/>
              </a:spcBef>
              <a:buNone/>
            </a:pPr>
            <a:r>
              <a:rPr lang="en-US" sz="1100" dirty="0">
                <a:latin typeface="Gill Sans MT"/>
              </a:rPr>
              <a:t>vs. prior year</a:t>
            </a:r>
            <a:endParaRPr lang="en-US" dirty="0">
              <a:latin typeface="Gill Sans MT"/>
            </a:endParaRPr>
          </a:p>
        </p:txBody>
      </p:sp>
      <p:sp>
        <p:nvSpPr>
          <p:cNvPr id="54" name="Content Placeholder 2">
            <a:extLst>
              <a:ext uri="{FF2B5EF4-FFF2-40B4-BE49-F238E27FC236}">
                <a16:creationId xmlns:a16="http://schemas.microsoft.com/office/drawing/2014/main" id="{69D5146D-B067-4D54-A8AE-153B47FAC455}"/>
              </a:ext>
            </a:extLst>
          </p:cNvPr>
          <p:cNvSpPr txBox="1">
            <a:spLocks/>
          </p:cNvSpPr>
          <p:nvPr/>
        </p:nvSpPr>
        <p:spPr>
          <a:xfrm>
            <a:off x="645297" y="3124200"/>
            <a:ext cx="1021796" cy="400764"/>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latin typeface="Gill Sans MT"/>
              </a:rPr>
              <a:t>51.3%</a:t>
            </a:r>
          </a:p>
          <a:p>
            <a:pPr marL="0" indent="0" algn="ctr">
              <a:spcBef>
                <a:spcPts val="0"/>
              </a:spcBef>
              <a:buNone/>
            </a:pPr>
            <a:endParaRPr lang="en-US" sz="400" dirty="0">
              <a:latin typeface="Gill Sans MT"/>
            </a:endParaRPr>
          </a:p>
          <a:p>
            <a:pPr marL="0" indent="0" algn="ctr">
              <a:spcBef>
                <a:spcPts val="0"/>
              </a:spcBef>
              <a:buNone/>
            </a:pPr>
            <a:r>
              <a:rPr lang="en-US" sz="1100" dirty="0">
                <a:latin typeface="Gill Sans MT"/>
              </a:rPr>
              <a:t>+2.3 pts.</a:t>
            </a:r>
          </a:p>
          <a:p>
            <a:pPr marL="0" indent="0" algn="ctr">
              <a:spcBef>
                <a:spcPts val="0"/>
              </a:spcBef>
              <a:buNone/>
            </a:pPr>
            <a:r>
              <a:rPr lang="en-US" sz="1100" dirty="0">
                <a:latin typeface="Gill Sans MT"/>
              </a:rPr>
              <a:t>vs. prior year</a:t>
            </a:r>
          </a:p>
        </p:txBody>
      </p:sp>
      <p:pic>
        <p:nvPicPr>
          <p:cNvPr id="56" name="Picture 55">
            <a:extLst>
              <a:ext uri="{FF2B5EF4-FFF2-40B4-BE49-F238E27FC236}">
                <a16:creationId xmlns:a16="http://schemas.microsoft.com/office/drawing/2014/main" id="{00000000-0008-0000-0000-00000600000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2708902" y="2255722"/>
            <a:ext cx="194527" cy="256801"/>
          </a:xfrm>
          <a:prstGeom prst="rect">
            <a:avLst/>
          </a:prstGeom>
        </p:spPr>
      </p:pic>
      <p:pic>
        <p:nvPicPr>
          <p:cNvPr id="57" name="Picture 56">
            <a:extLst>
              <a:ext uri="{FF2B5EF4-FFF2-40B4-BE49-F238E27FC236}">
                <a16:creationId xmlns:a16="http://schemas.microsoft.com/office/drawing/2014/main" id="{42B4424A-5E9E-415E-9094-DA053EB538F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3329476" y="2249881"/>
            <a:ext cx="194527" cy="256801"/>
          </a:xfrm>
          <a:prstGeom prst="rect">
            <a:avLst/>
          </a:prstGeom>
        </p:spPr>
      </p:pic>
      <p:pic>
        <p:nvPicPr>
          <p:cNvPr id="58" name="Picture 57">
            <a:extLst>
              <a:ext uri="{FF2B5EF4-FFF2-40B4-BE49-F238E27FC236}">
                <a16:creationId xmlns:a16="http://schemas.microsoft.com/office/drawing/2014/main" id="{6C007761-4F58-470F-869D-0A563F98B0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3939529" y="2249881"/>
            <a:ext cx="194527" cy="256801"/>
          </a:xfrm>
          <a:prstGeom prst="rect">
            <a:avLst/>
          </a:prstGeom>
        </p:spPr>
      </p:pic>
      <p:pic>
        <p:nvPicPr>
          <p:cNvPr id="59" name="Picture 58">
            <a:extLst>
              <a:ext uri="{FF2B5EF4-FFF2-40B4-BE49-F238E27FC236}">
                <a16:creationId xmlns:a16="http://schemas.microsoft.com/office/drawing/2014/main" id="{30247A15-1E7C-4C40-A670-392EAB6F69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4549582" y="2249881"/>
            <a:ext cx="194527" cy="256801"/>
          </a:xfrm>
          <a:prstGeom prst="rect">
            <a:avLst/>
          </a:prstGeom>
        </p:spPr>
      </p:pic>
      <p:pic>
        <p:nvPicPr>
          <p:cNvPr id="60" name="Picture 59">
            <a:extLst>
              <a:ext uri="{FF2B5EF4-FFF2-40B4-BE49-F238E27FC236}">
                <a16:creationId xmlns:a16="http://schemas.microsoft.com/office/drawing/2014/main" id="{9F5467A8-05BD-4EE1-9F46-CD5FEE73A1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5159635" y="2249881"/>
            <a:ext cx="194527" cy="256801"/>
          </a:xfrm>
          <a:prstGeom prst="rect">
            <a:avLst/>
          </a:prstGeom>
        </p:spPr>
      </p:pic>
      <p:pic>
        <p:nvPicPr>
          <p:cNvPr id="61" name="Picture 60">
            <a:extLst>
              <a:ext uri="{FF2B5EF4-FFF2-40B4-BE49-F238E27FC236}">
                <a16:creationId xmlns:a16="http://schemas.microsoft.com/office/drawing/2014/main" id="{FC3D5458-D598-446D-A06D-882793DE31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5769689" y="2249881"/>
            <a:ext cx="194527" cy="256801"/>
          </a:xfrm>
          <a:prstGeom prst="rect">
            <a:avLst/>
          </a:prstGeom>
        </p:spPr>
      </p:pic>
      <p:pic>
        <p:nvPicPr>
          <p:cNvPr id="62" name="Picture 61">
            <a:extLst>
              <a:ext uri="{FF2B5EF4-FFF2-40B4-BE49-F238E27FC236}">
                <a16:creationId xmlns:a16="http://schemas.microsoft.com/office/drawing/2014/main" id="{BA7FD2FD-449E-46F2-911F-6E39E0165E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2719423" y="3840782"/>
            <a:ext cx="194527" cy="256801"/>
          </a:xfrm>
          <a:prstGeom prst="rect">
            <a:avLst/>
          </a:prstGeom>
        </p:spPr>
      </p:pic>
      <p:pic>
        <p:nvPicPr>
          <p:cNvPr id="63" name="Picture 62">
            <a:extLst>
              <a:ext uri="{FF2B5EF4-FFF2-40B4-BE49-F238E27FC236}">
                <a16:creationId xmlns:a16="http://schemas.microsoft.com/office/drawing/2014/main" id="{9A7DFF33-FCE2-4FDC-BE4F-E3E1E687A7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3329476" y="3840782"/>
            <a:ext cx="194527" cy="256801"/>
          </a:xfrm>
          <a:prstGeom prst="rect">
            <a:avLst/>
          </a:prstGeom>
        </p:spPr>
      </p:pic>
      <p:pic>
        <p:nvPicPr>
          <p:cNvPr id="64" name="Picture 63">
            <a:extLst>
              <a:ext uri="{FF2B5EF4-FFF2-40B4-BE49-F238E27FC236}">
                <a16:creationId xmlns:a16="http://schemas.microsoft.com/office/drawing/2014/main" id="{142B2BC4-D601-4E61-ADAA-279CCED156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3939529" y="3840782"/>
            <a:ext cx="194527" cy="256801"/>
          </a:xfrm>
          <a:prstGeom prst="rect">
            <a:avLst/>
          </a:prstGeom>
        </p:spPr>
      </p:pic>
      <p:pic>
        <p:nvPicPr>
          <p:cNvPr id="65" name="Picture 64">
            <a:extLst>
              <a:ext uri="{FF2B5EF4-FFF2-40B4-BE49-F238E27FC236}">
                <a16:creationId xmlns:a16="http://schemas.microsoft.com/office/drawing/2014/main" id="{61838170-3FC1-4648-B2BE-C59BCA2F33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4549582" y="3840782"/>
            <a:ext cx="194527" cy="256801"/>
          </a:xfrm>
          <a:prstGeom prst="rect">
            <a:avLst/>
          </a:prstGeom>
        </p:spPr>
      </p:pic>
      <p:pic>
        <p:nvPicPr>
          <p:cNvPr id="66" name="Picture 65">
            <a:extLst>
              <a:ext uri="{FF2B5EF4-FFF2-40B4-BE49-F238E27FC236}">
                <a16:creationId xmlns:a16="http://schemas.microsoft.com/office/drawing/2014/main" id="{26C675A8-3482-49A8-A73A-DD34CF2999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327" r="30310"/>
          <a:stretch/>
        </p:blipFill>
        <p:spPr>
          <a:xfrm>
            <a:off x="5159635" y="3840782"/>
            <a:ext cx="194527" cy="256801"/>
          </a:xfrm>
          <a:prstGeom prst="rect">
            <a:avLst/>
          </a:prstGeom>
        </p:spPr>
      </p:pic>
      <p:sp>
        <p:nvSpPr>
          <p:cNvPr id="67" name="Content Placeholder 2">
            <a:extLst>
              <a:ext uri="{FF2B5EF4-FFF2-40B4-BE49-F238E27FC236}">
                <a16:creationId xmlns:a16="http://schemas.microsoft.com/office/drawing/2014/main" id="{8378CBD2-0BA4-4357-9A23-1AFBD1372940}"/>
              </a:ext>
            </a:extLst>
          </p:cNvPr>
          <p:cNvSpPr txBox="1">
            <a:spLocks/>
          </p:cNvSpPr>
          <p:nvPr/>
        </p:nvSpPr>
        <p:spPr>
          <a:xfrm>
            <a:off x="369684" y="4352025"/>
            <a:ext cx="3897516" cy="400764"/>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100" dirty="0">
                <a:latin typeface="Gill Sans MT"/>
              </a:rPr>
              <a:t>Total household penetration = 53.4% (+1.8 pts. vs. prior year)</a:t>
            </a:r>
          </a:p>
        </p:txBody>
      </p:sp>
    </p:spTree>
    <p:extLst>
      <p:ext uri="{BB962C8B-B14F-4D97-AF65-F5344CB8AC3E}">
        <p14:creationId xmlns:p14="http://schemas.microsoft.com/office/powerpoint/2010/main" val="191919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7"/>
            <a:ext cx="6400800" cy="822365"/>
          </a:xfrm>
        </p:spPr>
        <p:txBody>
          <a:bodyPr>
            <a:noAutofit/>
          </a:bodyPr>
          <a:lstStyle/>
          <a:p>
            <a:r>
              <a:rPr lang="en-US" sz="2400" dirty="0"/>
              <a:t>Four out of five Millennial avocado-purchasing households purchase multiple times per year</a:t>
            </a:r>
            <a:endParaRPr lang="en-US" sz="2400" dirty="0">
              <a:solidFill>
                <a:srgbClr val="FF0000"/>
              </a:solidFill>
            </a:endParaRP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6</a:t>
            </a:fld>
            <a:endParaRPr lang="en-US" dirty="0"/>
          </a:p>
        </p:txBody>
      </p:sp>
      <p:sp>
        <p:nvSpPr>
          <p:cNvPr id="17" name="Rectangle 16">
            <a:extLst>
              <a:ext uri="{FF2B5EF4-FFF2-40B4-BE49-F238E27FC236}">
                <a16:creationId xmlns:a16="http://schemas.microsoft.com/office/drawing/2014/main" id="{49DCE9A4-9F01-44C9-B788-C0E73EC64F6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21" name="Content Placeholder 2">
            <a:extLst>
              <a:ext uri="{FF2B5EF4-FFF2-40B4-BE49-F238E27FC236}">
                <a16:creationId xmlns:a16="http://schemas.microsoft.com/office/drawing/2014/main" id="{5C88CBC7-1001-4CAA-9A0B-9227A8DF1964}"/>
              </a:ext>
            </a:extLst>
          </p:cNvPr>
          <p:cNvSpPr txBox="1">
            <a:spLocks/>
          </p:cNvSpPr>
          <p:nvPr/>
        </p:nvSpPr>
        <p:spPr>
          <a:xfrm>
            <a:off x="402336" y="4820094"/>
            <a:ext cx="8665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A large percentage (79.6%) of Millennial avocado-purchasing households purchase avocados more than once per year.</a:t>
            </a:r>
          </a:p>
          <a:p>
            <a:pPr lvl="1">
              <a:lnSpc>
                <a:spcPct val="110000"/>
              </a:lnSpc>
              <a:spcBef>
                <a:spcPts val="600"/>
              </a:spcBef>
              <a:buFont typeface="Arial" panose="020B0604020202020204" pitchFamily="34" charset="0"/>
              <a:buChar char="•"/>
            </a:pPr>
            <a:r>
              <a:rPr lang="en-US" sz="1200" dirty="0">
                <a:latin typeface="Gill Sans MT"/>
              </a:rPr>
              <a:t>This Millennial household repeat buyer rate is slightly higher than the Non-Millennial rate (+2.5 points higher)</a:t>
            </a:r>
          </a:p>
          <a:p>
            <a:pPr lvl="1">
              <a:lnSpc>
                <a:spcPct val="110000"/>
              </a:lnSpc>
              <a:spcBef>
                <a:spcPts val="600"/>
              </a:spcBef>
              <a:buFont typeface="Arial" panose="020B0604020202020204" pitchFamily="34" charset="0"/>
              <a:buChar char="•"/>
            </a:pPr>
            <a:endParaRPr lang="en-US" sz="1200" dirty="0">
              <a:latin typeface="Gill Sans MT"/>
            </a:endParaRPr>
          </a:p>
          <a:p>
            <a:pPr marL="0" lvl="1" indent="0">
              <a:lnSpc>
                <a:spcPct val="110000"/>
              </a:lnSpc>
              <a:spcBef>
                <a:spcPts val="600"/>
              </a:spcBef>
              <a:buNone/>
            </a:pPr>
            <a:r>
              <a:rPr lang="en-US" sz="1400" dirty="0">
                <a:latin typeface="Gill Sans MT"/>
              </a:rPr>
              <a:t>However,  the repeat rate is increasing at a faster rate for Non-Millennial households vs. Millennial households (+3.1 vs. +1.2 points, respectively).</a:t>
            </a:r>
          </a:p>
        </p:txBody>
      </p:sp>
      <p:sp>
        <p:nvSpPr>
          <p:cNvPr id="22" name="Rectangle: Rounded Corners 21">
            <a:extLst>
              <a:ext uri="{FF2B5EF4-FFF2-40B4-BE49-F238E27FC236}">
                <a16:creationId xmlns:a16="http://schemas.microsoft.com/office/drawing/2014/main" id="{EB852596-8C00-431F-AEFF-812C7D8C428A}"/>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71AA43D-D9C4-4D7D-B8F2-AC56B474E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380108"/>
            <a:ext cx="5257799" cy="3154679"/>
          </a:xfrm>
          <a:prstGeom prst="rect">
            <a:avLst/>
          </a:prstGeom>
        </p:spPr>
      </p:pic>
      <p:pic>
        <p:nvPicPr>
          <p:cNvPr id="11" name="Picture 10">
            <a:extLst>
              <a:ext uri="{FF2B5EF4-FFF2-40B4-BE49-F238E27FC236}">
                <a16:creationId xmlns:a16="http://schemas.microsoft.com/office/drawing/2014/main" id="{EF3B6491-5E56-4C02-819B-FA5FD8384C18}"/>
              </a:ext>
            </a:extLst>
          </p:cNvPr>
          <p:cNvPicPr>
            <a:picLocks noChangeAspect="1"/>
          </p:cNvPicPr>
          <p:nvPr/>
        </p:nvPicPr>
        <p:blipFill>
          <a:blip r:embed="rId3"/>
          <a:stretch>
            <a:fillRect/>
          </a:stretch>
        </p:blipFill>
        <p:spPr>
          <a:xfrm>
            <a:off x="3771899" y="1752600"/>
            <a:ext cx="1600200" cy="276225"/>
          </a:xfrm>
          <a:prstGeom prst="rect">
            <a:avLst/>
          </a:prstGeom>
        </p:spPr>
      </p:pic>
      <p:pic>
        <p:nvPicPr>
          <p:cNvPr id="7" name="Graphic 6" descr="Line arrow: Rotate right">
            <a:extLst>
              <a:ext uri="{FF2B5EF4-FFF2-40B4-BE49-F238E27FC236}">
                <a16:creationId xmlns:a16="http://schemas.microsoft.com/office/drawing/2014/main" id="{ECCE19BC-DA14-486D-A411-4F1036A3DA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3200" y="1426073"/>
            <a:ext cx="653053" cy="653053"/>
          </a:xfrm>
          <a:prstGeom prst="rect">
            <a:avLst/>
          </a:prstGeom>
        </p:spPr>
      </p:pic>
    </p:spTree>
    <p:extLst>
      <p:ext uri="{BB962C8B-B14F-4D97-AF65-F5344CB8AC3E}">
        <p14:creationId xmlns:p14="http://schemas.microsoft.com/office/powerpoint/2010/main" val="227900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FD37A67-4A4A-4AA2-8489-BBF59DCD3B1F}"/>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477000" cy="715962"/>
          </a:xfrm>
        </p:spPr>
        <p:txBody>
          <a:bodyPr>
            <a:noAutofit/>
          </a:bodyPr>
          <a:lstStyle/>
          <a:p>
            <a:r>
              <a:rPr lang="en-US" sz="2200" dirty="0">
                <a:latin typeface="+mj-lt"/>
              </a:rPr>
              <a:t>Millennial households account for more than a quarter of avocado-purchasing households and account for an even greater share of avocado purchases</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7</a:t>
            </a:fld>
            <a:endParaRPr lang="en-US" dirty="0"/>
          </a:p>
        </p:txBody>
      </p:sp>
      <p:sp>
        <p:nvSpPr>
          <p:cNvPr id="5" name="Content Placeholder 2">
            <a:extLst>
              <a:ext uri="{FF2B5EF4-FFF2-40B4-BE49-F238E27FC236}">
                <a16:creationId xmlns:a16="http://schemas.microsoft.com/office/drawing/2014/main" id="{3905EA27-242B-4F85-9BBC-DEB0AC7B7694}"/>
              </a:ext>
            </a:extLst>
          </p:cNvPr>
          <p:cNvSpPr txBox="1">
            <a:spLocks/>
          </p:cNvSpPr>
          <p:nvPr/>
        </p:nvSpPr>
        <p:spPr>
          <a:xfrm>
            <a:off x="402336" y="4837806"/>
            <a:ext cx="7772400"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Millennial households account for 27.5% of avocado-purchasing households and an even greater share of avocado purchases (28.4%).</a:t>
            </a:r>
          </a:p>
          <a:p>
            <a:pPr lvl="1">
              <a:lnSpc>
                <a:spcPct val="110000"/>
              </a:lnSpc>
              <a:spcBef>
                <a:spcPts val="600"/>
              </a:spcBef>
              <a:buFont typeface="Arial" panose="020B0604020202020204" pitchFamily="34" charset="0"/>
              <a:buChar char="•"/>
            </a:pPr>
            <a:r>
              <a:rPr lang="en-US" sz="1200" dirty="0">
                <a:latin typeface="Gill Sans MT"/>
              </a:rPr>
              <a:t>However, Millennials made up a smaller share of avocado-purchasing households in 2018 (-0.9 points vs. 2017) and saw an even more significant decline in their share of avocado purchases (-3.3 points vs. 2017)</a:t>
            </a:r>
          </a:p>
          <a:p>
            <a:pPr lvl="1">
              <a:lnSpc>
                <a:spcPct val="110000"/>
              </a:lnSpc>
              <a:spcBef>
                <a:spcPts val="600"/>
              </a:spcBef>
            </a:pPr>
            <a:endParaRPr lang="en-US" sz="600" dirty="0">
              <a:latin typeface="Gill Sans MT"/>
            </a:endParaRPr>
          </a:p>
          <a:p>
            <a:pPr lvl="1">
              <a:lnSpc>
                <a:spcPct val="110000"/>
              </a:lnSpc>
              <a:spcBef>
                <a:spcPts val="200"/>
              </a:spcBef>
            </a:pPr>
            <a:endParaRPr lang="en-US" sz="400" b="1" dirty="0">
              <a:latin typeface="Gill Sans MT"/>
            </a:endParaRPr>
          </a:p>
        </p:txBody>
      </p:sp>
      <p:sp>
        <p:nvSpPr>
          <p:cNvPr id="11" name="Rectangle 10">
            <a:extLst>
              <a:ext uri="{FF2B5EF4-FFF2-40B4-BE49-F238E27FC236}">
                <a16:creationId xmlns:a16="http://schemas.microsoft.com/office/drawing/2014/main" id="{59D9AF36-F09B-483F-B09C-A7FD054EDEBC}"/>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pic>
        <p:nvPicPr>
          <p:cNvPr id="13" name="Picture 12">
            <a:extLst>
              <a:ext uri="{FF2B5EF4-FFF2-40B4-BE49-F238E27FC236}">
                <a16:creationId xmlns:a16="http://schemas.microsoft.com/office/drawing/2014/main" id="{00E337B9-64EB-4E59-B6A7-001CDFB35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65743"/>
            <a:ext cx="4572396" cy="2743438"/>
          </a:xfrm>
          <a:prstGeom prst="rect">
            <a:avLst/>
          </a:prstGeom>
        </p:spPr>
      </p:pic>
      <p:pic>
        <p:nvPicPr>
          <p:cNvPr id="14" name="Picture 13">
            <a:extLst>
              <a:ext uri="{FF2B5EF4-FFF2-40B4-BE49-F238E27FC236}">
                <a16:creationId xmlns:a16="http://schemas.microsoft.com/office/drawing/2014/main" id="{1561CDF9-5214-4BB1-8192-AF6D2889B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204" y="1665743"/>
            <a:ext cx="4572396" cy="2743438"/>
          </a:xfrm>
          <a:prstGeom prst="rect">
            <a:avLst/>
          </a:prstGeom>
        </p:spPr>
      </p:pic>
      <p:pic>
        <p:nvPicPr>
          <p:cNvPr id="15" name="Picture 14">
            <a:extLst>
              <a:ext uri="{FF2B5EF4-FFF2-40B4-BE49-F238E27FC236}">
                <a16:creationId xmlns:a16="http://schemas.microsoft.com/office/drawing/2014/main" id="{427A934A-A4D2-4B87-89C2-2AFFE7ADCC50}"/>
              </a:ext>
            </a:extLst>
          </p:cNvPr>
          <p:cNvPicPr>
            <a:picLocks noChangeAspect="1"/>
          </p:cNvPicPr>
          <p:nvPr/>
        </p:nvPicPr>
        <p:blipFill>
          <a:blip r:embed="rId4"/>
          <a:stretch>
            <a:fillRect/>
          </a:stretch>
        </p:blipFill>
        <p:spPr>
          <a:xfrm>
            <a:off x="2143735" y="2895600"/>
            <a:ext cx="740937" cy="740938"/>
          </a:xfrm>
          <a:prstGeom prst="rect">
            <a:avLst/>
          </a:prstGeom>
        </p:spPr>
      </p:pic>
      <p:pic>
        <p:nvPicPr>
          <p:cNvPr id="18" name="Picture 17">
            <a:extLst>
              <a:ext uri="{FF2B5EF4-FFF2-40B4-BE49-F238E27FC236}">
                <a16:creationId xmlns:a16="http://schemas.microsoft.com/office/drawing/2014/main" id="{BD74F40E-C322-4303-A79B-E937E745D24B}"/>
              </a:ext>
            </a:extLst>
          </p:cNvPr>
          <p:cNvPicPr>
            <a:picLocks noChangeAspect="1"/>
          </p:cNvPicPr>
          <p:nvPr/>
        </p:nvPicPr>
        <p:blipFill>
          <a:blip r:embed="rId5"/>
          <a:stretch>
            <a:fillRect/>
          </a:stretch>
        </p:blipFill>
        <p:spPr>
          <a:xfrm>
            <a:off x="6445066" y="2939866"/>
            <a:ext cx="641534" cy="641534"/>
          </a:xfrm>
          <a:prstGeom prst="rect">
            <a:avLst/>
          </a:prstGeom>
        </p:spPr>
      </p:pic>
    </p:spTree>
    <p:extLst>
      <p:ext uri="{BB962C8B-B14F-4D97-AF65-F5344CB8AC3E}">
        <p14:creationId xmlns:p14="http://schemas.microsoft.com/office/powerpoint/2010/main" val="246641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553200" cy="715962"/>
          </a:xfrm>
        </p:spPr>
        <p:txBody>
          <a:bodyPr>
            <a:noAutofit/>
          </a:bodyPr>
          <a:lstStyle/>
          <a:p>
            <a:r>
              <a:rPr lang="en-US" sz="2400" dirty="0"/>
              <a:t>2018 Millennial household avocado purchases dropped -7% vs. 2017</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8</a:t>
            </a:fld>
            <a:endParaRPr lang="en-US" dirty="0"/>
          </a:p>
        </p:txBody>
      </p:sp>
      <p:sp>
        <p:nvSpPr>
          <p:cNvPr id="9" name="Rectangle 8">
            <a:extLst>
              <a:ext uri="{FF2B5EF4-FFF2-40B4-BE49-F238E27FC236}">
                <a16:creationId xmlns:a16="http://schemas.microsoft.com/office/drawing/2014/main" id="{9593BCC0-43FB-417B-908B-F687419594A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12" name="Content Placeholder 2">
            <a:extLst>
              <a:ext uri="{FF2B5EF4-FFF2-40B4-BE49-F238E27FC236}">
                <a16:creationId xmlns:a16="http://schemas.microsoft.com/office/drawing/2014/main" id="{CBEFE1B9-A37C-47CF-B267-ABAFEBB64C7F}"/>
              </a:ext>
            </a:extLst>
          </p:cNvPr>
          <p:cNvSpPr txBox="1">
            <a:spLocks/>
          </p:cNvSpPr>
          <p:nvPr/>
        </p:nvSpPr>
        <p:spPr>
          <a:xfrm>
            <a:off x="402336" y="4820094"/>
            <a:ext cx="8284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In 2018, Millennial household avocado purchases declined -7.2% vs. prior year, while Non-Millennial household avocado purchases increased +8.4%.</a:t>
            </a:r>
          </a:p>
          <a:p>
            <a:pPr marL="0" indent="0">
              <a:lnSpc>
                <a:spcPct val="110000"/>
              </a:lnSpc>
              <a:spcBef>
                <a:spcPts val="600"/>
              </a:spcBef>
              <a:buNone/>
            </a:pPr>
            <a:r>
              <a:rPr lang="en-US" sz="1400" dirty="0">
                <a:latin typeface="Gill Sans MT"/>
              </a:rPr>
              <a:t>These growth trends drove the change in avocado purchase share from Millennial households (-3.3 pts) to Non-Millennial households (+3.3 pts).</a:t>
            </a:r>
          </a:p>
        </p:txBody>
      </p:sp>
      <p:sp>
        <p:nvSpPr>
          <p:cNvPr id="13" name="Rectangle: Rounded Corners 12">
            <a:extLst>
              <a:ext uri="{FF2B5EF4-FFF2-40B4-BE49-F238E27FC236}">
                <a16:creationId xmlns:a16="http://schemas.microsoft.com/office/drawing/2014/main" id="{336E20A9-D0A1-4864-81EF-BAB8EF5F2A31}"/>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8E686CC-155F-41A2-8B14-28047836E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87290"/>
            <a:ext cx="4572396" cy="2743438"/>
          </a:xfrm>
          <a:prstGeom prst="rect">
            <a:avLst/>
          </a:prstGeom>
        </p:spPr>
      </p:pic>
      <p:pic>
        <p:nvPicPr>
          <p:cNvPr id="16" name="Picture 15">
            <a:extLst>
              <a:ext uri="{FF2B5EF4-FFF2-40B4-BE49-F238E27FC236}">
                <a16:creationId xmlns:a16="http://schemas.microsoft.com/office/drawing/2014/main" id="{A1878E91-797B-43EE-9EE6-93FD76A3841A}"/>
              </a:ext>
            </a:extLst>
          </p:cNvPr>
          <p:cNvPicPr>
            <a:picLocks noChangeAspect="1"/>
          </p:cNvPicPr>
          <p:nvPr/>
        </p:nvPicPr>
        <p:blipFill>
          <a:blip r:embed="rId3"/>
          <a:stretch>
            <a:fillRect/>
          </a:stretch>
        </p:blipFill>
        <p:spPr>
          <a:xfrm>
            <a:off x="2178262" y="2761413"/>
            <a:ext cx="641534" cy="641534"/>
          </a:xfrm>
          <a:prstGeom prst="rect">
            <a:avLst/>
          </a:prstGeom>
        </p:spPr>
      </p:pic>
      <p:pic>
        <p:nvPicPr>
          <p:cNvPr id="17" name="Picture 16">
            <a:extLst>
              <a:ext uri="{FF2B5EF4-FFF2-40B4-BE49-F238E27FC236}">
                <a16:creationId xmlns:a16="http://schemas.microsoft.com/office/drawing/2014/main" id="{53AE8F74-B300-4D52-85C0-A5745F52C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483950"/>
            <a:ext cx="3139712" cy="3078747"/>
          </a:xfrm>
          <a:prstGeom prst="rect">
            <a:avLst/>
          </a:prstGeom>
        </p:spPr>
      </p:pic>
    </p:spTree>
    <p:extLst>
      <p:ext uri="{BB962C8B-B14F-4D97-AF65-F5344CB8AC3E}">
        <p14:creationId xmlns:p14="http://schemas.microsoft.com/office/powerpoint/2010/main" val="199764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5BAB24-476A-41D0-8B52-274C3850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2" y="1371600"/>
            <a:ext cx="5257795" cy="3154678"/>
          </a:xfrm>
          <a:prstGeom prst="rect">
            <a:avLst/>
          </a:prstGeom>
        </p:spPr>
      </p:pic>
      <p:sp>
        <p:nvSpPr>
          <p:cNvPr id="2" name="Title 1">
            <a:extLst>
              <a:ext uri="{FF2B5EF4-FFF2-40B4-BE49-F238E27FC236}">
                <a16:creationId xmlns:a16="http://schemas.microsoft.com/office/drawing/2014/main" id="{C0307074-D2B1-4E5F-ADE9-6020C9D145AA}"/>
              </a:ext>
            </a:extLst>
          </p:cNvPr>
          <p:cNvSpPr>
            <a:spLocks noGrp="1"/>
          </p:cNvSpPr>
          <p:nvPr>
            <p:ph type="title"/>
          </p:nvPr>
        </p:nvSpPr>
        <p:spPr>
          <a:xfrm>
            <a:off x="2286000" y="274638"/>
            <a:ext cx="6096000" cy="715962"/>
          </a:xfrm>
        </p:spPr>
        <p:txBody>
          <a:bodyPr>
            <a:noAutofit/>
          </a:bodyPr>
          <a:lstStyle/>
          <a:p>
            <a:r>
              <a:rPr lang="en-US" sz="2400" dirty="0"/>
              <a:t>Millennial avocado-purchasing households spend more annually on avocados than Non-Millennials, but the gap is shrinking</a:t>
            </a:r>
          </a:p>
        </p:txBody>
      </p:sp>
      <p:sp>
        <p:nvSpPr>
          <p:cNvPr id="3" name="Slide Number Placeholder 2">
            <a:extLst>
              <a:ext uri="{FF2B5EF4-FFF2-40B4-BE49-F238E27FC236}">
                <a16:creationId xmlns:a16="http://schemas.microsoft.com/office/drawing/2014/main" id="{3725DCAB-3237-4729-AC22-EC79EDFC3910}"/>
              </a:ext>
            </a:extLst>
          </p:cNvPr>
          <p:cNvSpPr>
            <a:spLocks noGrp="1"/>
          </p:cNvSpPr>
          <p:nvPr>
            <p:ph type="sldNum" sz="quarter" idx="4"/>
          </p:nvPr>
        </p:nvSpPr>
        <p:spPr/>
        <p:txBody>
          <a:bodyPr/>
          <a:lstStyle/>
          <a:p>
            <a:fld id="{2F18AD43-49F2-4585-85CB-381ABF55072C}" type="slidenum">
              <a:rPr lang="en-US" smtClean="0"/>
              <a:pPr/>
              <a:t>9</a:t>
            </a:fld>
            <a:endParaRPr lang="en-US" dirty="0"/>
          </a:p>
        </p:txBody>
      </p:sp>
      <p:sp>
        <p:nvSpPr>
          <p:cNvPr id="9" name="Rectangle 8">
            <a:extLst>
              <a:ext uri="{FF2B5EF4-FFF2-40B4-BE49-F238E27FC236}">
                <a16:creationId xmlns:a16="http://schemas.microsoft.com/office/drawing/2014/main" id="{9593BCC0-43FB-417B-908B-F687419594AD}"/>
              </a:ext>
            </a:extLst>
          </p:cNvPr>
          <p:cNvSpPr/>
          <p:nvPr/>
        </p:nvSpPr>
        <p:spPr>
          <a:xfrm>
            <a:off x="0" y="6438900"/>
            <a:ext cx="7238999" cy="230832"/>
          </a:xfrm>
          <a:prstGeom prst="rect">
            <a:avLst/>
          </a:prstGeom>
        </p:spPr>
        <p:txBody>
          <a:bodyPr wrap="square">
            <a:spAutoFit/>
          </a:bodyPr>
          <a:lstStyle/>
          <a:p>
            <a:r>
              <a:rPr lang="en-US" sz="900" dirty="0">
                <a:latin typeface="+mj-lt"/>
              </a:rPr>
              <a:t>Data Source: IRI Consumer Network</a:t>
            </a:r>
            <a:r>
              <a:rPr lang="en-US" sz="900" baseline="30000" dirty="0">
                <a:latin typeface="+mj-lt"/>
              </a:rPr>
              <a:t>TM</a:t>
            </a:r>
            <a:r>
              <a:rPr lang="en-US" sz="900" dirty="0">
                <a:latin typeface="+mj-lt"/>
              </a:rPr>
              <a:t> 2018 vs. 2017 (All figures are rounded)</a:t>
            </a:r>
          </a:p>
        </p:txBody>
      </p:sp>
      <p:sp>
        <p:nvSpPr>
          <p:cNvPr id="12" name="Content Placeholder 2">
            <a:extLst>
              <a:ext uri="{FF2B5EF4-FFF2-40B4-BE49-F238E27FC236}">
                <a16:creationId xmlns:a16="http://schemas.microsoft.com/office/drawing/2014/main" id="{CBEFE1B9-A37C-47CF-B267-ABAFEBB64C7F}"/>
              </a:ext>
            </a:extLst>
          </p:cNvPr>
          <p:cNvSpPr txBox="1">
            <a:spLocks/>
          </p:cNvSpPr>
          <p:nvPr/>
        </p:nvSpPr>
        <p:spPr>
          <a:xfrm>
            <a:off x="402336" y="4820094"/>
            <a:ext cx="8284464" cy="1295400"/>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None/>
            </a:pPr>
            <a:r>
              <a:rPr lang="en-US" sz="1400" dirty="0">
                <a:latin typeface="Gill Sans MT"/>
              </a:rPr>
              <a:t>At $24.99 per household, Millennial household average annual avocado spend is +5% higher than the Non-Millennial spend per household ($23.75).</a:t>
            </a:r>
          </a:p>
          <a:p>
            <a:pPr marL="0" indent="0">
              <a:lnSpc>
                <a:spcPct val="110000"/>
              </a:lnSpc>
              <a:spcBef>
                <a:spcPts val="600"/>
              </a:spcBef>
              <a:buNone/>
            </a:pPr>
            <a:r>
              <a:rPr lang="en-US" sz="1400" dirty="0">
                <a:latin typeface="Gill Sans MT"/>
              </a:rPr>
              <a:t>However, this gap became smaller in 2018 as Millennial average avocado spend declined (-7.9%) and Non-Millennial average avocado spend increased (+2.6%).</a:t>
            </a:r>
          </a:p>
        </p:txBody>
      </p:sp>
      <p:sp>
        <p:nvSpPr>
          <p:cNvPr id="13" name="Rectangle: Rounded Corners 12">
            <a:extLst>
              <a:ext uri="{FF2B5EF4-FFF2-40B4-BE49-F238E27FC236}">
                <a16:creationId xmlns:a16="http://schemas.microsoft.com/office/drawing/2014/main" id="{336E20A9-D0A1-4864-81EF-BAB8EF5F2A31}"/>
              </a:ext>
            </a:extLst>
          </p:cNvPr>
          <p:cNvSpPr/>
          <p:nvPr/>
        </p:nvSpPr>
        <p:spPr>
          <a:xfrm>
            <a:off x="495300" y="4724400"/>
            <a:ext cx="8153400" cy="55362"/>
          </a:xfrm>
          <a:prstGeom prst="roundRect">
            <a:avLst/>
          </a:prstGeom>
          <a:solidFill>
            <a:srgbClr val="213F22"/>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A7D0AD6-4342-4A2B-B632-5C6AE228A9A6}"/>
              </a:ext>
            </a:extLst>
          </p:cNvPr>
          <p:cNvPicPr>
            <a:picLocks noChangeAspect="1"/>
          </p:cNvPicPr>
          <p:nvPr/>
        </p:nvPicPr>
        <p:blipFill>
          <a:blip r:embed="rId3"/>
          <a:stretch>
            <a:fillRect/>
          </a:stretch>
        </p:blipFill>
        <p:spPr>
          <a:xfrm>
            <a:off x="3771899" y="1752600"/>
            <a:ext cx="1600200" cy="276225"/>
          </a:xfrm>
          <a:prstGeom prst="rect">
            <a:avLst/>
          </a:prstGeom>
        </p:spPr>
      </p:pic>
      <p:pic>
        <p:nvPicPr>
          <p:cNvPr id="11" name="Graphic 10" descr="Wallet">
            <a:extLst>
              <a:ext uri="{FF2B5EF4-FFF2-40B4-BE49-F238E27FC236}">
                <a16:creationId xmlns:a16="http://schemas.microsoft.com/office/drawing/2014/main" id="{545E6EFE-AF67-4A4A-8B3E-8FB9C70C3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6400" y="1331268"/>
            <a:ext cx="714633" cy="714633"/>
          </a:xfrm>
          <a:prstGeom prst="rect">
            <a:avLst/>
          </a:prstGeom>
        </p:spPr>
      </p:pic>
    </p:spTree>
    <p:extLst>
      <p:ext uri="{BB962C8B-B14F-4D97-AF65-F5344CB8AC3E}">
        <p14:creationId xmlns:p14="http://schemas.microsoft.com/office/powerpoint/2010/main" val="1509318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On-screen Show (4:3)</PresentationFormat>
  <Paragraphs>159</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Yu Gothic</vt:lpstr>
      <vt:lpstr>Arial</vt:lpstr>
      <vt:lpstr>Calibri</vt:lpstr>
      <vt:lpstr>Gill Sans MT</vt:lpstr>
      <vt:lpstr>Office Theme</vt:lpstr>
      <vt:lpstr>Custom Design</vt:lpstr>
      <vt:lpstr>PowerPoint Presentation</vt:lpstr>
      <vt:lpstr>Objective and Executive Summary</vt:lpstr>
      <vt:lpstr>Executive Summary – Cont.</vt:lpstr>
      <vt:lpstr>Notes</vt:lpstr>
      <vt:lpstr>A greater proportion of Millennial households purchase avocados vs. Non-Millennial households</vt:lpstr>
      <vt:lpstr>Four out of five Millennial avocado-purchasing households purchase multiple times per year</vt:lpstr>
      <vt:lpstr>Millennial households account for more than a quarter of avocado-purchasing households and account for an even greater share of avocado purchases</vt:lpstr>
      <vt:lpstr>2018 Millennial household avocado purchases dropped -7% vs. 2017</vt:lpstr>
      <vt:lpstr>Millennial avocado-purchasing households spend more annually on avocados than Non-Millennials, but the gap is shrinking</vt:lpstr>
      <vt:lpstr>Millennial and Non-Millennial households purchase avocados nearly seven times per year on average</vt:lpstr>
      <vt:lpstr>Millennial avocado-purchasing households spend more per trip than Non-Millennial households</vt:lpstr>
      <vt:lpstr>Millennial and Non-Millennial avocado purchase drivers</vt:lpstr>
      <vt:lpstr>Terms and Definitions</vt:lpstr>
      <vt:lpstr>Data Source: IRI Consumer NetworkTM</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2017-05-10T15:43:47Z</dcterms:created>
  <dcterms:modified xsi:type="dcterms:W3CDTF">2019-07-19T22:28:22Z</dcterms:modified>
  <cp:category/>
  <cp:contentStatus/>
</cp:coreProperties>
</file>