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32"/>
  </p:notesMasterIdLst>
  <p:sldIdLst>
    <p:sldId id="350" r:id="rId3"/>
    <p:sldId id="585" r:id="rId4"/>
    <p:sldId id="388" r:id="rId5"/>
    <p:sldId id="588" r:id="rId6"/>
    <p:sldId id="597" r:id="rId7"/>
    <p:sldId id="352" r:id="rId8"/>
    <p:sldId id="559" r:id="rId9"/>
    <p:sldId id="586" r:id="rId10"/>
    <p:sldId id="594" r:id="rId11"/>
    <p:sldId id="584" r:id="rId12"/>
    <p:sldId id="569" r:id="rId13"/>
    <p:sldId id="562" r:id="rId14"/>
    <p:sldId id="563" r:id="rId15"/>
    <p:sldId id="579" r:id="rId16"/>
    <p:sldId id="581" r:id="rId17"/>
    <p:sldId id="580" r:id="rId18"/>
    <p:sldId id="583" r:id="rId19"/>
    <p:sldId id="593" r:id="rId20"/>
    <p:sldId id="592" r:id="rId21"/>
    <p:sldId id="573" r:id="rId22"/>
    <p:sldId id="574" r:id="rId23"/>
    <p:sldId id="575" r:id="rId24"/>
    <p:sldId id="577" r:id="rId25"/>
    <p:sldId id="582" r:id="rId26"/>
    <p:sldId id="576" r:id="rId27"/>
    <p:sldId id="595" r:id="rId28"/>
    <p:sldId id="596" r:id="rId29"/>
    <p:sldId id="353" r:id="rId30"/>
    <p:sldId id="384" r:id="rId31"/>
  </p:sldIdLst>
  <p:sldSz cx="9144000" cy="6858000" type="screen4x3"/>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2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9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31A"/>
    <a:srgbClr val="2F5931"/>
    <a:srgbClr val="78942C"/>
    <a:srgbClr val="12767F"/>
    <a:srgbClr val="213F22"/>
    <a:srgbClr val="ABABE7"/>
    <a:srgbClr val="EBF5EB"/>
    <a:srgbClr val="336600"/>
    <a:srgbClr val="FF7005"/>
    <a:srgbClr val="FFE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4" autoAdjust="0"/>
    <p:restoredTop sz="96370" autoAdjust="0"/>
  </p:normalViewPr>
  <p:slideViewPr>
    <p:cSldViewPr>
      <p:cViewPr varScale="1">
        <p:scale>
          <a:sx n="106" d="100"/>
          <a:sy n="106" d="100"/>
        </p:scale>
        <p:origin x="2088" y="108"/>
      </p:cViewPr>
      <p:guideLst>
        <p:guide orient="horz" pos="2160"/>
        <p:guide pos="2880"/>
      </p:guideLst>
    </p:cSldViewPr>
  </p:slideViewPr>
  <p:outlineViewPr>
    <p:cViewPr>
      <p:scale>
        <a:sx n="33" d="100"/>
        <a:sy n="33" d="100"/>
      </p:scale>
      <p:origin x="30" y="4146"/>
    </p:cViewPr>
  </p:outlineViewPr>
  <p:notesTextViewPr>
    <p:cViewPr>
      <p:scale>
        <a:sx n="1" d="1"/>
        <a:sy n="1" d="1"/>
      </p:scale>
      <p:origin x="0" y="0"/>
    </p:cViewPr>
  </p:notesTextViewPr>
  <p:notesViewPr>
    <p:cSldViewPr>
      <p:cViewPr varScale="1">
        <p:scale>
          <a:sx n="84" d="100"/>
          <a:sy n="84" d="100"/>
        </p:scale>
        <p:origin x="-3162" y="-78"/>
      </p:cViewPr>
      <p:guideLst>
        <p:guide orient="horz" pos="2736"/>
        <p:guide pos="22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D6CD2-2E68-4698-9DC4-F28CD5416B6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414D8C0-38A0-40EA-99B8-01EC32B97FB5}">
      <dgm:prSet phldrT="[Text]" custT="1"/>
      <dgm:spPr>
        <a:solidFill>
          <a:srgbClr val="2F5931"/>
        </a:solidFill>
        <a:ln>
          <a:solidFill>
            <a:srgbClr val="2F5931"/>
          </a:solidFill>
        </a:ln>
      </dgm:spPr>
      <dgm:t>
        <a:bodyPr/>
        <a:lstStyle/>
        <a:p>
          <a:r>
            <a:rPr lang="en-US" sz="1800" dirty="0">
              <a:latin typeface="+mj-lt"/>
            </a:rPr>
            <a:t>Key Opportunity</a:t>
          </a:r>
        </a:p>
      </dgm:t>
    </dgm:pt>
    <dgm:pt modelId="{7916D1F0-686F-4F74-B88F-EB85803A670C}" type="parTrans" cxnId="{E80920E6-4A74-4FFB-B150-C3EDD562EBBD}">
      <dgm:prSet/>
      <dgm:spPr/>
      <dgm:t>
        <a:bodyPr/>
        <a:lstStyle/>
        <a:p>
          <a:endParaRPr lang="en-US">
            <a:latin typeface="+mj-lt"/>
          </a:endParaRPr>
        </a:p>
      </dgm:t>
    </dgm:pt>
    <dgm:pt modelId="{04CEB3ED-C873-4C7F-A45D-32BD45B24EC4}" type="sibTrans" cxnId="{E80920E6-4A74-4FFB-B150-C3EDD562EBBD}">
      <dgm:prSet/>
      <dgm:spPr/>
      <dgm:t>
        <a:bodyPr/>
        <a:lstStyle/>
        <a:p>
          <a:endParaRPr lang="en-US">
            <a:latin typeface="+mj-lt"/>
          </a:endParaRPr>
        </a:p>
      </dgm:t>
    </dgm:pt>
    <dgm:pt modelId="{14795CAA-E878-45D5-8DD6-CC59CC98C773}">
      <dgm:prSet phldrT="[Text]" custT="1"/>
      <dgm:spPr/>
      <dgm:t>
        <a:bodyPr/>
        <a:lstStyle/>
        <a:p>
          <a:r>
            <a:rPr lang="en-US" sz="1800" dirty="0">
              <a:latin typeface="+mj-lt"/>
            </a:rPr>
            <a:t>  Increase Avocado Shopper Trips to the Retailer</a:t>
          </a:r>
        </a:p>
      </dgm:t>
    </dgm:pt>
    <dgm:pt modelId="{791BBA27-442A-4E36-9977-0EACDDE71B19}" type="parTrans" cxnId="{EE1DB988-AEB1-42B4-A772-F476D476A28A}">
      <dgm:prSet/>
      <dgm:spPr/>
      <dgm:t>
        <a:bodyPr/>
        <a:lstStyle/>
        <a:p>
          <a:endParaRPr lang="en-US">
            <a:latin typeface="+mj-lt"/>
          </a:endParaRPr>
        </a:p>
      </dgm:t>
    </dgm:pt>
    <dgm:pt modelId="{DF3BEE8B-EC14-463A-9BD2-4FEB98CBBB6B}" type="sibTrans" cxnId="{EE1DB988-AEB1-42B4-A772-F476D476A28A}">
      <dgm:prSet/>
      <dgm:spPr/>
      <dgm:t>
        <a:bodyPr/>
        <a:lstStyle/>
        <a:p>
          <a:endParaRPr lang="en-US">
            <a:latin typeface="+mj-lt"/>
          </a:endParaRPr>
        </a:p>
      </dgm:t>
    </dgm:pt>
    <dgm:pt modelId="{5F0077CB-21F7-4E04-98FB-FDBB0AA06987}">
      <dgm:prSet phldrT="[Text]" custT="1"/>
      <dgm:spPr/>
      <dgm:t>
        <a:bodyPr/>
        <a:lstStyle/>
        <a:p>
          <a:pPr marL="0" indent="0">
            <a:spcBef>
              <a:spcPts val="600"/>
            </a:spcBef>
            <a:buNone/>
          </a:pPr>
          <a:r>
            <a:rPr lang="en-US" sz="1300" dirty="0">
              <a:latin typeface="+mj-lt"/>
            </a:rPr>
            <a:t>While category growth can come from gains in trip frequency and spend per trip, increasing Household penetration offers greater strategic leverage. Higher penetration translates to higher trip incidence, increasing the value of the category to the retailer.</a:t>
          </a:r>
        </a:p>
        <a:p>
          <a:pPr marL="114300" indent="0">
            <a:spcBef>
              <a:spcPct val="0"/>
            </a:spcBef>
          </a:pPr>
          <a:endParaRPr lang="en-US" sz="1200" dirty="0">
            <a:latin typeface="+mj-lt"/>
          </a:endParaRPr>
        </a:p>
      </dgm:t>
    </dgm:pt>
    <dgm:pt modelId="{E0A011C3-3251-4F99-85AD-7D4D605CADF0}" type="parTrans" cxnId="{0AD234BD-4487-4EC9-9F37-E9A080CC2DCA}">
      <dgm:prSet/>
      <dgm:spPr/>
      <dgm:t>
        <a:bodyPr/>
        <a:lstStyle/>
        <a:p>
          <a:endParaRPr lang="en-US">
            <a:latin typeface="+mj-lt"/>
          </a:endParaRPr>
        </a:p>
      </dgm:t>
    </dgm:pt>
    <dgm:pt modelId="{9319FD64-1008-4379-822F-B5F56A90997D}" type="sibTrans" cxnId="{0AD234BD-4487-4EC9-9F37-E9A080CC2DCA}">
      <dgm:prSet/>
      <dgm:spPr/>
      <dgm:t>
        <a:bodyPr/>
        <a:lstStyle/>
        <a:p>
          <a:endParaRPr lang="en-US">
            <a:latin typeface="+mj-lt"/>
          </a:endParaRPr>
        </a:p>
      </dgm:t>
    </dgm:pt>
    <dgm:pt modelId="{F5669E01-2556-4EA8-8C18-ABF63DF95A56}">
      <dgm:prSet phldrT="[Text]" custT="1"/>
      <dgm:spPr>
        <a:solidFill>
          <a:srgbClr val="2F5931"/>
        </a:solidFill>
        <a:ln>
          <a:solidFill>
            <a:srgbClr val="2F5931"/>
          </a:solidFill>
        </a:ln>
      </dgm:spPr>
      <dgm:t>
        <a:bodyPr/>
        <a:lstStyle/>
        <a:p>
          <a:r>
            <a:rPr lang="en-US" sz="1800" dirty="0">
              <a:latin typeface="+mj-lt"/>
            </a:rPr>
            <a:t>Key Opportunity</a:t>
          </a:r>
        </a:p>
      </dgm:t>
    </dgm:pt>
    <dgm:pt modelId="{A54EB665-5B62-422B-B6BD-C81C9B6A1F56}" type="parTrans" cxnId="{256587B8-D548-4CD4-9CC5-E6A15B2833A8}">
      <dgm:prSet/>
      <dgm:spPr/>
      <dgm:t>
        <a:bodyPr/>
        <a:lstStyle/>
        <a:p>
          <a:endParaRPr lang="en-US">
            <a:latin typeface="+mj-lt"/>
          </a:endParaRPr>
        </a:p>
      </dgm:t>
    </dgm:pt>
    <dgm:pt modelId="{D9633E9C-E07B-47BA-A317-BC4DB664EF1D}" type="sibTrans" cxnId="{256587B8-D548-4CD4-9CC5-E6A15B2833A8}">
      <dgm:prSet/>
      <dgm:spPr/>
      <dgm:t>
        <a:bodyPr/>
        <a:lstStyle/>
        <a:p>
          <a:endParaRPr lang="en-US">
            <a:latin typeface="+mj-lt"/>
          </a:endParaRPr>
        </a:p>
      </dgm:t>
    </dgm:pt>
    <dgm:pt modelId="{E74C22C9-8122-4A68-99B4-8B0113DB7FD2}">
      <dgm:prSet phldrT="[Text]" custT="1"/>
      <dgm:spPr/>
      <dgm:t>
        <a:bodyPr/>
        <a:lstStyle/>
        <a:p>
          <a:r>
            <a:rPr lang="en-US" sz="1800" dirty="0">
              <a:latin typeface="+mj-lt"/>
            </a:rPr>
            <a:t>  Reinforce the Value of </a:t>
          </a:r>
          <a:r>
            <a:rPr lang="en-US" sz="100" dirty="0">
              <a:latin typeface="+mj-lt"/>
            </a:rPr>
            <a:t> </a:t>
          </a:r>
          <a:r>
            <a:rPr lang="en-US" sz="1800" dirty="0">
              <a:latin typeface="+mj-lt"/>
            </a:rPr>
            <a:t>Avocado Shoppers to the Retailer</a:t>
          </a:r>
        </a:p>
      </dgm:t>
    </dgm:pt>
    <dgm:pt modelId="{DD185C64-1BF4-4823-BAB2-8FB257F1CE27}" type="parTrans" cxnId="{9A00CA6F-5918-470A-985F-AA622A36E651}">
      <dgm:prSet/>
      <dgm:spPr/>
      <dgm:t>
        <a:bodyPr/>
        <a:lstStyle/>
        <a:p>
          <a:endParaRPr lang="en-US">
            <a:latin typeface="+mj-lt"/>
          </a:endParaRPr>
        </a:p>
      </dgm:t>
    </dgm:pt>
    <dgm:pt modelId="{80EDF50A-8A11-4CF6-84F6-DCAEAB45C4D9}" type="sibTrans" cxnId="{9A00CA6F-5918-470A-985F-AA622A36E651}">
      <dgm:prSet/>
      <dgm:spPr/>
      <dgm:t>
        <a:bodyPr/>
        <a:lstStyle/>
        <a:p>
          <a:endParaRPr lang="en-US">
            <a:latin typeface="+mj-lt"/>
          </a:endParaRPr>
        </a:p>
      </dgm:t>
    </dgm:pt>
    <dgm:pt modelId="{F26AD5C0-03FF-439C-858D-1B297DE452FB}">
      <dgm:prSet phldrT="[Text]" custT="1"/>
      <dgm:spPr/>
      <dgm:t>
        <a:bodyPr/>
        <a:lstStyle/>
        <a:p>
          <a:pPr marL="0" indent="0">
            <a:buNone/>
          </a:pPr>
          <a:r>
            <a:rPr lang="en-US" sz="1300" dirty="0">
              <a:latin typeface="+mj-lt"/>
            </a:rPr>
            <a:t>Avocado shoppers are valuable to the retailer. </a:t>
          </a:r>
          <a:r>
            <a:rPr lang="en-US" sz="100" dirty="0">
              <a:latin typeface="+mj-lt"/>
            </a:rPr>
            <a:t> </a:t>
          </a:r>
          <a:r>
            <a:rPr lang="en-US" sz="1300" dirty="0">
              <a:latin typeface="+mj-lt"/>
            </a:rPr>
            <a:t>Avocado purchases also drive an increase in purchases of other items in the store. When Avocados are in the basket, the value of all other items in the basket increases +57%. This can serve as a strong incentive for retailers to more aggressively merchandise and promote the category.</a:t>
          </a:r>
        </a:p>
        <a:p>
          <a:pPr marL="114300" indent="0"/>
          <a:endParaRPr lang="en-US" sz="1200" dirty="0">
            <a:latin typeface="+mj-lt"/>
          </a:endParaRPr>
        </a:p>
      </dgm:t>
    </dgm:pt>
    <dgm:pt modelId="{F0D18473-FB70-4994-8D9F-01889AAF8BA2}" type="parTrans" cxnId="{F720E91F-30E6-457F-AF2F-860DE591E0F1}">
      <dgm:prSet/>
      <dgm:spPr/>
      <dgm:t>
        <a:bodyPr/>
        <a:lstStyle/>
        <a:p>
          <a:endParaRPr lang="en-US">
            <a:latin typeface="+mj-lt"/>
          </a:endParaRPr>
        </a:p>
      </dgm:t>
    </dgm:pt>
    <dgm:pt modelId="{D124F311-118C-4EDE-86AF-E7DFC16E8FC3}" type="sibTrans" cxnId="{F720E91F-30E6-457F-AF2F-860DE591E0F1}">
      <dgm:prSet/>
      <dgm:spPr/>
      <dgm:t>
        <a:bodyPr/>
        <a:lstStyle/>
        <a:p>
          <a:endParaRPr lang="en-US">
            <a:latin typeface="+mj-lt"/>
          </a:endParaRPr>
        </a:p>
      </dgm:t>
    </dgm:pt>
    <dgm:pt modelId="{C0EA1291-00B2-4085-9206-E3A597D09643}">
      <dgm:prSet phldrT="[Text]" custT="1"/>
      <dgm:spPr>
        <a:solidFill>
          <a:srgbClr val="2F5931"/>
        </a:solidFill>
        <a:ln>
          <a:solidFill>
            <a:srgbClr val="2F5931"/>
          </a:solidFill>
        </a:ln>
      </dgm:spPr>
      <dgm:t>
        <a:bodyPr/>
        <a:lstStyle/>
        <a:p>
          <a:r>
            <a:rPr lang="en-US" sz="1800" dirty="0">
              <a:latin typeface="+mj-lt"/>
            </a:rPr>
            <a:t>Key Opportunity</a:t>
          </a:r>
        </a:p>
      </dgm:t>
    </dgm:pt>
    <dgm:pt modelId="{DE031318-DA12-444A-B7E6-CDE43C302B3E}" type="parTrans" cxnId="{45B5198B-BF95-44A0-9CB7-EC3A0E2BFEEB}">
      <dgm:prSet/>
      <dgm:spPr/>
      <dgm:t>
        <a:bodyPr/>
        <a:lstStyle/>
        <a:p>
          <a:endParaRPr lang="en-US">
            <a:latin typeface="+mj-lt"/>
          </a:endParaRPr>
        </a:p>
      </dgm:t>
    </dgm:pt>
    <dgm:pt modelId="{1C3B030C-440A-4EBF-9AE9-6D30E4821C3A}" type="sibTrans" cxnId="{45B5198B-BF95-44A0-9CB7-EC3A0E2BFEEB}">
      <dgm:prSet/>
      <dgm:spPr/>
      <dgm:t>
        <a:bodyPr/>
        <a:lstStyle/>
        <a:p>
          <a:endParaRPr lang="en-US">
            <a:latin typeface="+mj-lt"/>
          </a:endParaRPr>
        </a:p>
      </dgm:t>
    </dgm:pt>
    <dgm:pt modelId="{F8F78F39-1E3E-4C95-8B07-ED33ECB7D0B6}">
      <dgm:prSet phldrT="[Text]" custT="1"/>
      <dgm:spPr/>
      <dgm:t>
        <a:bodyPr/>
        <a:lstStyle/>
        <a:p>
          <a:r>
            <a:rPr lang="en-US" sz="1800" dirty="0">
              <a:latin typeface="+mj-lt"/>
            </a:rPr>
            <a:t>  Reinforce the Value of the </a:t>
          </a:r>
          <a:r>
            <a:rPr lang="en-US" sz="100" dirty="0">
              <a:latin typeface="+mj-lt"/>
            </a:rPr>
            <a:t> </a:t>
          </a:r>
          <a:r>
            <a:rPr lang="en-US" sz="1800" dirty="0">
              <a:latin typeface="+mj-lt"/>
            </a:rPr>
            <a:t>Avocado Category to the Retailer</a:t>
          </a:r>
        </a:p>
      </dgm:t>
    </dgm:pt>
    <dgm:pt modelId="{4CAD9470-B275-4268-992A-179501D86722}" type="parTrans" cxnId="{85CF492B-B817-4C00-8BE2-F65725B7DEE3}">
      <dgm:prSet/>
      <dgm:spPr/>
      <dgm:t>
        <a:bodyPr/>
        <a:lstStyle/>
        <a:p>
          <a:endParaRPr lang="en-US">
            <a:latin typeface="+mj-lt"/>
          </a:endParaRPr>
        </a:p>
      </dgm:t>
    </dgm:pt>
    <dgm:pt modelId="{A6C5DF63-BCFD-4870-AD77-1A656710C095}" type="sibTrans" cxnId="{85CF492B-B817-4C00-8BE2-F65725B7DEE3}">
      <dgm:prSet/>
      <dgm:spPr/>
      <dgm:t>
        <a:bodyPr/>
        <a:lstStyle/>
        <a:p>
          <a:endParaRPr lang="en-US">
            <a:latin typeface="+mj-lt"/>
          </a:endParaRPr>
        </a:p>
      </dgm:t>
    </dgm:pt>
    <dgm:pt modelId="{8512B8C6-1AA9-4DA8-B299-41E8C8FB17BC}">
      <dgm:prSet/>
      <dgm:spPr/>
      <dgm:t>
        <a:bodyPr/>
        <a:lstStyle/>
        <a:p>
          <a:pPr marL="285750" indent="0">
            <a:spcBef>
              <a:spcPct val="0"/>
            </a:spcBef>
          </a:pPr>
          <a:endParaRPr lang="en-US" sz="3600"/>
        </a:p>
      </dgm:t>
    </dgm:pt>
    <dgm:pt modelId="{23346083-12DB-4F54-B28B-BE70737372F9}" type="parTrans" cxnId="{AF808DBA-D700-4C04-B1D2-953215B73C07}">
      <dgm:prSet/>
      <dgm:spPr/>
      <dgm:t>
        <a:bodyPr/>
        <a:lstStyle/>
        <a:p>
          <a:endParaRPr lang="en-US"/>
        </a:p>
      </dgm:t>
    </dgm:pt>
    <dgm:pt modelId="{4CD6DD4E-5814-45A7-AA56-29B999B2D9A2}" type="sibTrans" cxnId="{AF808DBA-D700-4C04-B1D2-953215B73C07}">
      <dgm:prSet/>
      <dgm:spPr/>
      <dgm:t>
        <a:bodyPr/>
        <a:lstStyle/>
        <a:p>
          <a:endParaRPr lang="en-US"/>
        </a:p>
      </dgm:t>
    </dgm:pt>
    <dgm:pt modelId="{92730F42-4E49-490F-919D-3DBFCDDA9FFD}">
      <dgm:prSet phldrT="[Text]" custT="1"/>
      <dgm:spPr/>
      <dgm:t>
        <a:bodyPr/>
        <a:lstStyle/>
        <a:p>
          <a:pPr marL="114300" indent="0"/>
          <a:endParaRPr lang="en-US" sz="400" dirty="0">
            <a:latin typeface="+mj-lt"/>
          </a:endParaRPr>
        </a:p>
      </dgm:t>
    </dgm:pt>
    <dgm:pt modelId="{E011FCA8-9668-4C60-8F16-5C1DF94DC416}" type="parTrans" cxnId="{300E3FCF-3EE8-482B-A5DB-DFF77E24966E}">
      <dgm:prSet/>
      <dgm:spPr/>
      <dgm:t>
        <a:bodyPr/>
        <a:lstStyle/>
        <a:p>
          <a:endParaRPr lang="en-US"/>
        </a:p>
      </dgm:t>
    </dgm:pt>
    <dgm:pt modelId="{B59323EA-FA84-497C-B379-4211D3E4F593}" type="sibTrans" cxnId="{300E3FCF-3EE8-482B-A5DB-DFF77E24966E}">
      <dgm:prSet/>
      <dgm:spPr/>
      <dgm:t>
        <a:bodyPr/>
        <a:lstStyle/>
        <a:p>
          <a:endParaRPr lang="en-US"/>
        </a:p>
      </dgm:t>
    </dgm:pt>
    <dgm:pt modelId="{8CA17B8A-F8C8-4DF9-AAF3-64B00DC2BB7A}">
      <dgm:prSet phldrT="[Text]" custT="1"/>
      <dgm:spPr/>
      <dgm:t>
        <a:bodyPr/>
        <a:lstStyle/>
        <a:p>
          <a:pPr marL="114300" indent="0">
            <a:spcBef>
              <a:spcPct val="0"/>
            </a:spcBef>
          </a:pPr>
          <a:endParaRPr lang="en-US" sz="400" dirty="0">
            <a:latin typeface="+mj-lt"/>
          </a:endParaRPr>
        </a:p>
      </dgm:t>
    </dgm:pt>
    <dgm:pt modelId="{99390BD4-F0A5-435E-8BDE-99C9A3185D04}" type="parTrans" cxnId="{2983CC1A-C64D-4115-9332-BB1625C6A3DA}">
      <dgm:prSet/>
      <dgm:spPr/>
      <dgm:t>
        <a:bodyPr/>
        <a:lstStyle/>
        <a:p>
          <a:endParaRPr lang="en-US"/>
        </a:p>
      </dgm:t>
    </dgm:pt>
    <dgm:pt modelId="{A7DED4C5-AA7E-434E-92C7-544F28A0651B}" type="sibTrans" cxnId="{2983CC1A-C64D-4115-9332-BB1625C6A3DA}">
      <dgm:prSet/>
      <dgm:spPr/>
      <dgm:t>
        <a:bodyPr/>
        <a:lstStyle/>
        <a:p>
          <a:endParaRPr lang="en-US"/>
        </a:p>
      </dgm:t>
    </dgm:pt>
    <dgm:pt modelId="{4CB901DE-D2DE-477E-990C-DBF57AD7E3AF}">
      <dgm:prSet phldrT="[Text]" custT="1"/>
      <dgm:spPr/>
      <dgm:t>
        <a:bodyPr/>
        <a:lstStyle/>
        <a:p>
          <a:pPr marL="0" indent="0">
            <a:spcBef>
              <a:spcPct val="0"/>
            </a:spcBef>
            <a:spcAft>
              <a:spcPct val="15000"/>
            </a:spcAft>
            <a:buNone/>
          </a:pPr>
          <a:endParaRPr lang="en-US" sz="400" dirty="0">
            <a:latin typeface="+mj-lt"/>
          </a:endParaRPr>
        </a:p>
      </dgm:t>
    </dgm:pt>
    <dgm:pt modelId="{4EE337FC-C8EC-4627-A129-A67A48FFB6EB}" type="sibTrans" cxnId="{4770050A-FE2B-4DBC-B2A4-2FB9F5ED0DE9}">
      <dgm:prSet/>
      <dgm:spPr/>
      <dgm:t>
        <a:bodyPr/>
        <a:lstStyle/>
        <a:p>
          <a:endParaRPr lang="en-US"/>
        </a:p>
      </dgm:t>
    </dgm:pt>
    <dgm:pt modelId="{56DD1EA0-5ACA-4E34-A9D5-60D27E30FABC}" type="parTrans" cxnId="{4770050A-FE2B-4DBC-B2A4-2FB9F5ED0DE9}">
      <dgm:prSet/>
      <dgm:spPr/>
      <dgm:t>
        <a:bodyPr/>
        <a:lstStyle/>
        <a:p>
          <a:endParaRPr lang="en-US"/>
        </a:p>
      </dgm:t>
    </dgm:pt>
    <dgm:pt modelId="{0CC0E92F-87EF-412B-B8C6-A9EBC9829EAD}">
      <dgm:prSet phldrT="[Text]" custT="1"/>
      <dgm:spPr/>
      <dgm:t>
        <a:bodyPr/>
        <a:lstStyle/>
        <a:p>
          <a:pPr marL="0" indent="0">
            <a:spcBef>
              <a:spcPts val="600"/>
            </a:spcBef>
            <a:spcAft>
              <a:spcPts val="600"/>
            </a:spcAft>
            <a:buNone/>
          </a:pPr>
          <a:r>
            <a:rPr lang="en-US" sz="1300" dirty="0">
              <a:latin typeface="+mj-lt"/>
            </a:rPr>
            <a:t>The avocado category is one of the fastest growing categories in the top ten and is a growth-leader across many metrics. Avocados posted the highest increases in:</a:t>
          </a:r>
        </a:p>
      </dgm:t>
    </dgm:pt>
    <dgm:pt modelId="{07DA033D-934E-4A6D-8370-0E055059963E}" type="sibTrans" cxnId="{0BB31B2E-3772-4497-97F6-8ED6E31384D9}">
      <dgm:prSet/>
      <dgm:spPr/>
      <dgm:t>
        <a:bodyPr/>
        <a:lstStyle/>
        <a:p>
          <a:endParaRPr lang="en-US">
            <a:latin typeface="+mj-lt"/>
          </a:endParaRPr>
        </a:p>
      </dgm:t>
    </dgm:pt>
    <dgm:pt modelId="{A6A29FC7-417E-4706-9BB2-DBB4E5303C09}" type="parTrans" cxnId="{0BB31B2E-3772-4497-97F6-8ED6E31384D9}">
      <dgm:prSet/>
      <dgm:spPr/>
      <dgm:t>
        <a:bodyPr/>
        <a:lstStyle/>
        <a:p>
          <a:endParaRPr lang="en-US">
            <a:latin typeface="+mj-lt"/>
          </a:endParaRPr>
        </a:p>
      </dgm:t>
    </dgm:pt>
    <dgm:pt modelId="{4BF60A4F-9122-4DC8-B848-C166E4634248}">
      <dgm:prSet phldrT="[Text]" custT="1"/>
      <dgm:spPr/>
      <dgm:t>
        <a:bodyPr/>
        <a:lstStyle/>
        <a:p>
          <a:pPr marL="174625" indent="0">
            <a:spcBef>
              <a:spcPts val="600"/>
            </a:spcBef>
            <a:spcAft>
              <a:spcPts val="600"/>
            </a:spcAft>
            <a:buFont typeface="Arial" panose="020B0604020202020204" pitchFamily="34" charset="0"/>
            <a:buChar char="•"/>
          </a:pPr>
          <a:r>
            <a:rPr lang="en-US" sz="1100" dirty="0">
              <a:latin typeface="+mj-lt"/>
            </a:rPr>
            <a:t>  Penetration                     </a:t>
          </a:r>
          <a:r>
            <a:rPr lang="en-US" sz="1100" dirty="0">
              <a:latin typeface="Gill Sans MT" panose="020B0502020104020203" pitchFamily="34" charset="0"/>
            </a:rPr>
            <a:t>•  </a:t>
          </a:r>
          <a:r>
            <a:rPr lang="en-US" sz="1100" dirty="0">
              <a:latin typeface="+mj-lt"/>
            </a:rPr>
            <a:t>Repeat Purchase Rate</a:t>
          </a:r>
        </a:p>
      </dgm:t>
    </dgm:pt>
    <dgm:pt modelId="{75410CA0-A382-4B06-96FE-E24D4A817661}" type="sibTrans" cxnId="{53E723BA-C7A8-4A24-AD89-1CFD07F3BA29}">
      <dgm:prSet/>
      <dgm:spPr/>
      <dgm:t>
        <a:bodyPr/>
        <a:lstStyle/>
        <a:p>
          <a:endParaRPr lang="en-US"/>
        </a:p>
      </dgm:t>
    </dgm:pt>
    <dgm:pt modelId="{E62FD42A-A855-4C9D-8FAD-8B8CB37A33A8}" type="parTrans" cxnId="{53E723BA-C7A8-4A24-AD89-1CFD07F3BA29}">
      <dgm:prSet/>
      <dgm:spPr/>
      <dgm:t>
        <a:bodyPr/>
        <a:lstStyle/>
        <a:p>
          <a:endParaRPr lang="en-US"/>
        </a:p>
      </dgm:t>
    </dgm:pt>
    <dgm:pt modelId="{014E2692-4D5F-4A8D-ABFE-10CFB8318683}">
      <dgm:prSet custT="1"/>
      <dgm:spPr/>
      <dgm:t>
        <a:bodyPr/>
        <a:lstStyle/>
        <a:p>
          <a:pPr marL="0" indent="0">
            <a:spcBef>
              <a:spcPts val="600"/>
            </a:spcBef>
            <a:spcAft>
              <a:spcPts val="600"/>
            </a:spcAft>
            <a:buNone/>
          </a:pPr>
          <a:r>
            <a:rPr lang="en-US" sz="1300" dirty="0">
              <a:latin typeface="+mj-lt"/>
            </a:rPr>
            <a:t>Under merchandising a high-growth, large category like Avocados may inhibit its full potential to the retailer. Prominent merchandising at shelf can increase the likelihood shoppers will make more trips to purchase the category, and in turn drive category value to the retailer. </a:t>
          </a:r>
        </a:p>
      </dgm:t>
    </dgm:pt>
    <dgm:pt modelId="{5052A8C9-B1E5-4AFF-AFB0-4D4D97B90E74}" type="parTrans" cxnId="{C273C2DE-A647-46BF-A500-136488BF3CA5}">
      <dgm:prSet/>
      <dgm:spPr/>
      <dgm:t>
        <a:bodyPr/>
        <a:lstStyle/>
        <a:p>
          <a:endParaRPr lang="en-US"/>
        </a:p>
      </dgm:t>
    </dgm:pt>
    <dgm:pt modelId="{B3335C9C-34B7-422C-97A2-502EC6C09CE2}" type="sibTrans" cxnId="{C273C2DE-A647-46BF-A500-136488BF3CA5}">
      <dgm:prSet/>
      <dgm:spPr/>
      <dgm:t>
        <a:bodyPr/>
        <a:lstStyle/>
        <a:p>
          <a:endParaRPr lang="en-US"/>
        </a:p>
      </dgm:t>
    </dgm:pt>
    <dgm:pt modelId="{08BAB5DA-F8DC-4EE8-965C-B23793605370}">
      <dgm:prSet phldrT="[Text]" custT="1"/>
      <dgm:spPr/>
      <dgm:t>
        <a:bodyPr/>
        <a:lstStyle/>
        <a:p>
          <a:pPr marL="174625" indent="0">
            <a:spcBef>
              <a:spcPts val="600"/>
            </a:spcBef>
            <a:spcAft>
              <a:spcPts val="600"/>
            </a:spcAft>
            <a:buFont typeface="Arial" panose="020B0604020202020204" pitchFamily="34" charset="0"/>
            <a:buChar char="•"/>
          </a:pPr>
          <a:r>
            <a:rPr lang="en-US" sz="1100" dirty="0">
              <a:latin typeface="+mj-lt"/>
            </a:rPr>
            <a:t>  Purchase Occasions         </a:t>
          </a:r>
          <a:r>
            <a:rPr lang="en-US" sz="1100" dirty="0">
              <a:latin typeface="Gill Sans MT" panose="020B0502020104020203" pitchFamily="34" charset="0"/>
            </a:rPr>
            <a:t>•  Total </a:t>
          </a:r>
          <a:r>
            <a:rPr lang="en-US" sz="1100" dirty="0">
              <a:latin typeface="+mj-lt"/>
            </a:rPr>
            <a:t>Retail Trips</a:t>
          </a:r>
        </a:p>
      </dgm:t>
    </dgm:pt>
    <dgm:pt modelId="{EC92A36B-046A-4BD7-9345-923414CFE377}" type="parTrans" cxnId="{FC060260-C64F-471A-BB9F-241D16214227}">
      <dgm:prSet/>
      <dgm:spPr/>
      <dgm:t>
        <a:bodyPr/>
        <a:lstStyle/>
        <a:p>
          <a:endParaRPr lang="en-US"/>
        </a:p>
      </dgm:t>
    </dgm:pt>
    <dgm:pt modelId="{0F07AA14-E0D1-4A7D-84C5-19342CFC197C}" type="sibTrans" cxnId="{FC060260-C64F-471A-BB9F-241D16214227}">
      <dgm:prSet/>
      <dgm:spPr/>
      <dgm:t>
        <a:bodyPr/>
        <a:lstStyle/>
        <a:p>
          <a:endParaRPr lang="en-US"/>
        </a:p>
      </dgm:t>
    </dgm:pt>
    <dgm:pt modelId="{95E3D747-5A85-4CED-A5DF-BC65BE12BF18}" type="pres">
      <dgm:prSet presAssocID="{CF0D6CD2-2E68-4698-9DC4-F28CD5416B6B}" presName="Name0" presStyleCnt="0">
        <dgm:presLayoutVars>
          <dgm:chMax/>
          <dgm:chPref val="3"/>
          <dgm:dir/>
          <dgm:animOne val="branch"/>
          <dgm:animLvl val="lvl"/>
        </dgm:presLayoutVars>
      </dgm:prSet>
      <dgm:spPr/>
    </dgm:pt>
    <dgm:pt modelId="{20ABB493-1AC0-4F07-9331-A92321BB9490}" type="pres">
      <dgm:prSet presAssocID="{2414D8C0-38A0-40EA-99B8-01EC32B97FB5}" presName="composite" presStyleCnt="0"/>
      <dgm:spPr/>
    </dgm:pt>
    <dgm:pt modelId="{FF827811-AEB7-45A7-9088-E2E8D40E3E4A}" type="pres">
      <dgm:prSet presAssocID="{2414D8C0-38A0-40EA-99B8-01EC32B97FB5}" presName="FirstChild" presStyleLbl="revTx" presStyleIdx="0" presStyleCnt="6" custLinFactNeighborX="-5055">
        <dgm:presLayoutVars>
          <dgm:chMax val="0"/>
          <dgm:chPref val="0"/>
          <dgm:bulletEnabled val="1"/>
        </dgm:presLayoutVars>
      </dgm:prSet>
      <dgm:spPr/>
    </dgm:pt>
    <dgm:pt modelId="{4E681A74-A141-44BF-9C22-41DBB0244A0B}" type="pres">
      <dgm:prSet presAssocID="{2414D8C0-38A0-40EA-99B8-01EC32B97FB5}" presName="Parent" presStyleLbl="alignNode1" presStyleIdx="0" presStyleCnt="3" custScaleX="85493" custLinFactNeighborX="-7253">
        <dgm:presLayoutVars>
          <dgm:chMax val="3"/>
          <dgm:chPref val="3"/>
          <dgm:bulletEnabled val="1"/>
        </dgm:presLayoutVars>
      </dgm:prSet>
      <dgm:spPr/>
    </dgm:pt>
    <dgm:pt modelId="{133FAF6A-5A11-4041-B910-7884F3CE7F66}" type="pres">
      <dgm:prSet presAssocID="{2414D8C0-38A0-40EA-99B8-01EC32B97FB5}" presName="Accent" presStyleLbl="parChTrans1D1" presStyleIdx="0" presStyleCnt="3"/>
      <dgm:spPr>
        <a:ln>
          <a:solidFill>
            <a:srgbClr val="2F5931"/>
          </a:solidFill>
        </a:ln>
      </dgm:spPr>
    </dgm:pt>
    <dgm:pt modelId="{65D4DC3E-12AD-4839-ADE8-3D1DC8EE320E}" type="pres">
      <dgm:prSet presAssocID="{2414D8C0-38A0-40EA-99B8-01EC32B97FB5}" presName="Child" presStyleLbl="revTx" presStyleIdx="1" presStyleCnt="6">
        <dgm:presLayoutVars>
          <dgm:chMax val="0"/>
          <dgm:chPref val="0"/>
          <dgm:bulletEnabled val="1"/>
        </dgm:presLayoutVars>
      </dgm:prSet>
      <dgm:spPr/>
    </dgm:pt>
    <dgm:pt modelId="{D7828AC5-C1E3-4131-AE2D-11C34D3A46FB}" type="pres">
      <dgm:prSet presAssocID="{04CEB3ED-C873-4C7F-A45D-32BD45B24EC4}" presName="sibTrans" presStyleCnt="0"/>
      <dgm:spPr/>
    </dgm:pt>
    <dgm:pt modelId="{6990C015-1B6B-4A59-A4F9-C87C402ABE19}" type="pres">
      <dgm:prSet presAssocID="{F5669E01-2556-4EA8-8C18-ABF63DF95A56}" presName="composite" presStyleCnt="0"/>
      <dgm:spPr/>
    </dgm:pt>
    <dgm:pt modelId="{5CE54745-E2BF-4965-9C52-A83B9F60551E}" type="pres">
      <dgm:prSet presAssocID="{F5669E01-2556-4EA8-8C18-ABF63DF95A56}" presName="FirstChild" presStyleLbl="revTx" presStyleIdx="2" presStyleCnt="6" custLinFactNeighborX="-5055">
        <dgm:presLayoutVars>
          <dgm:chMax val="0"/>
          <dgm:chPref val="0"/>
          <dgm:bulletEnabled val="1"/>
        </dgm:presLayoutVars>
      </dgm:prSet>
      <dgm:spPr/>
    </dgm:pt>
    <dgm:pt modelId="{6A8DD812-D49D-43DB-9658-5360B2B40680}" type="pres">
      <dgm:prSet presAssocID="{F5669E01-2556-4EA8-8C18-ABF63DF95A56}" presName="Parent" presStyleLbl="alignNode1" presStyleIdx="1" presStyleCnt="3" custScaleX="85493" custLinFactNeighborX="-7253">
        <dgm:presLayoutVars>
          <dgm:chMax val="3"/>
          <dgm:chPref val="3"/>
          <dgm:bulletEnabled val="1"/>
        </dgm:presLayoutVars>
      </dgm:prSet>
      <dgm:spPr/>
    </dgm:pt>
    <dgm:pt modelId="{2F07E852-6B8B-4A31-9990-D382CE809CC7}" type="pres">
      <dgm:prSet presAssocID="{F5669E01-2556-4EA8-8C18-ABF63DF95A56}" presName="Accent" presStyleLbl="parChTrans1D1" presStyleIdx="1" presStyleCnt="3"/>
      <dgm:spPr>
        <a:ln>
          <a:solidFill>
            <a:srgbClr val="2F5931"/>
          </a:solidFill>
        </a:ln>
      </dgm:spPr>
    </dgm:pt>
    <dgm:pt modelId="{F8885370-627B-494B-82E6-F002F5A60D86}" type="pres">
      <dgm:prSet presAssocID="{F5669E01-2556-4EA8-8C18-ABF63DF95A56}" presName="Child" presStyleLbl="revTx" presStyleIdx="3" presStyleCnt="6">
        <dgm:presLayoutVars>
          <dgm:chMax val="0"/>
          <dgm:chPref val="0"/>
          <dgm:bulletEnabled val="1"/>
        </dgm:presLayoutVars>
      </dgm:prSet>
      <dgm:spPr/>
    </dgm:pt>
    <dgm:pt modelId="{A74B9B2D-F484-40A0-9070-C02CC020E860}" type="pres">
      <dgm:prSet presAssocID="{D9633E9C-E07B-47BA-A317-BC4DB664EF1D}" presName="sibTrans" presStyleCnt="0"/>
      <dgm:spPr/>
    </dgm:pt>
    <dgm:pt modelId="{1CBE5524-AC0E-492C-BA47-D4AD68690CEE}" type="pres">
      <dgm:prSet presAssocID="{C0EA1291-00B2-4085-9206-E3A597D09643}" presName="composite" presStyleCnt="0"/>
      <dgm:spPr/>
    </dgm:pt>
    <dgm:pt modelId="{ABA70DF3-25A0-423F-9A82-F3A1CEDA520B}" type="pres">
      <dgm:prSet presAssocID="{C0EA1291-00B2-4085-9206-E3A597D09643}" presName="FirstChild" presStyleLbl="revTx" presStyleIdx="4" presStyleCnt="6" custLinFactNeighborX="-5055">
        <dgm:presLayoutVars>
          <dgm:chMax val="0"/>
          <dgm:chPref val="0"/>
          <dgm:bulletEnabled val="1"/>
        </dgm:presLayoutVars>
      </dgm:prSet>
      <dgm:spPr/>
    </dgm:pt>
    <dgm:pt modelId="{854B0501-1604-4A3C-A4F5-D8CC89DAF89E}" type="pres">
      <dgm:prSet presAssocID="{C0EA1291-00B2-4085-9206-E3A597D09643}" presName="Parent" presStyleLbl="alignNode1" presStyleIdx="2" presStyleCnt="3" custScaleX="85493" custLinFactNeighborX="-7253">
        <dgm:presLayoutVars>
          <dgm:chMax val="3"/>
          <dgm:chPref val="3"/>
          <dgm:bulletEnabled val="1"/>
        </dgm:presLayoutVars>
      </dgm:prSet>
      <dgm:spPr/>
    </dgm:pt>
    <dgm:pt modelId="{DF42C01E-9B8B-41A7-99CF-85EE5890F01F}" type="pres">
      <dgm:prSet presAssocID="{C0EA1291-00B2-4085-9206-E3A597D09643}" presName="Accent" presStyleLbl="parChTrans1D1" presStyleIdx="2" presStyleCnt="3"/>
      <dgm:spPr>
        <a:ln>
          <a:solidFill>
            <a:srgbClr val="2F5931"/>
          </a:solidFill>
        </a:ln>
      </dgm:spPr>
    </dgm:pt>
    <dgm:pt modelId="{D539F319-6215-4005-8CFB-165CC2EA704F}" type="pres">
      <dgm:prSet presAssocID="{C0EA1291-00B2-4085-9206-E3A597D09643}" presName="Child" presStyleLbl="revTx" presStyleIdx="5" presStyleCnt="6">
        <dgm:presLayoutVars>
          <dgm:chMax val="0"/>
          <dgm:chPref val="0"/>
          <dgm:bulletEnabled val="1"/>
        </dgm:presLayoutVars>
      </dgm:prSet>
      <dgm:spPr/>
    </dgm:pt>
  </dgm:ptLst>
  <dgm:cxnLst>
    <dgm:cxn modelId="{4770050A-FE2B-4DBC-B2A4-2FB9F5ED0DE9}" srcId="{C0EA1291-00B2-4085-9206-E3A597D09643}" destId="{4CB901DE-D2DE-477E-990C-DBF57AD7E3AF}" srcOrd="1" destOrd="0" parTransId="{56DD1EA0-5ACA-4E34-A9D5-60D27E30FABC}" sibTransId="{4EE337FC-C8EC-4627-A129-A67A48FFB6EB}"/>
    <dgm:cxn modelId="{2983CC1A-C64D-4115-9332-BB1625C6A3DA}" srcId="{2414D8C0-38A0-40EA-99B8-01EC32B97FB5}" destId="{8CA17B8A-F8C8-4DF9-AAF3-64B00DC2BB7A}" srcOrd="1" destOrd="0" parTransId="{99390BD4-F0A5-435E-8BDE-99C9A3185D04}" sibTransId="{A7DED4C5-AA7E-434E-92C7-544F28A0651B}"/>
    <dgm:cxn modelId="{F720E91F-30E6-457F-AF2F-860DE591E0F1}" srcId="{F5669E01-2556-4EA8-8C18-ABF63DF95A56}" destId="{F26AD5C0-03FF-439C-858D-1B297DE452FB}" srcOrd="2" destOrd="0" parTransId="{F0D18473-FB70-4994-8D9F-01889AAF8BA2}" sibTransId="{D124F311-118C-4EDE-86AF-E7DFC16E8FC3}"/>
    <dgm:cxn modelId="{545B552A-7DDD-4576-A7F0-1B91D5BB8EFA}" type="presOf" srcId="{8512B8C6-1AA9-4DA8-B299-41E8C8FB17BC}" destId="{65D4DC3E-12AD-4839-ADE8-3D1DC8EE320E}" srcOrd="0" destOrd="2" presId="urn:microsoft.com/office/officeart/2011/layout/TabList"/>
    <dgm:cxn modelId="{85CF492B-B817-4C00-8BE2-F65725B7DEE3}" srcId="{C0EA1291-00B2-4085-9206-E3A597D09643}" destId="{F8F78F39-1E3E-4C95-8B07-ED33ECB7D0B6}" srcOrd="0" destOrd="0" parTransId="{4CAD9470-B275-4268-992A-179501D86722}" sibTransId="{A6C5DF63-BCFD-4870-AD77-1A656710C095}"/>
    <dgm:cxn modelId="{0BB31B2E-3772-4497-97F6-8ED6E31384D9}" srcId="{C0EA1291-00B2-4085-9206-E3A597D09643}" destId="{0CC0E92F-87EF-412B-B8C6-A9EBC9829EAD}" srcOrd="2" destOrd="0" parTransId="{A6A29FC7-417E-4706-9BB2-DBB4E5303C09}" sibTransId="{07DA033D-934E-4A6D-8370-0E055059963E}"/>
    <dgm:cxn modelId="{FC060260-C64F-471A-BB9F-241D16214227}" srcId="{C0EA1291-00B2-4085-9206-E3A597D09643}" destId="{08BAB5DA-F8DC-4EE8-965C-B23793605370}" srcOrd="4" destOrd="0" parTransId="{EC92A36B-046A-4BD7-9345-923414CFE377}" sibTransId="{0F07AA14-E0D1-4A7D-84C5-19342CFC197C}"/>
    <dgm:cxn modelId="{F0A8DA43-8993-43DB-A036-5002861D1613}" type="presOf" srcId="{F26AD5C0-03FF-439C-858D-1B297DE452FB}" destId="{F8885370-627B-494B-82E6-F002F5A60D86}" srcOrd="0" destOrd="1" presId="urn:microsoft.com/office/officeart/2011/layout/TabList"/>
    <dgm:cxn modelId="{4C501F4A-7A83-4655-81F5-F9C2832FDAD0}" type="presOf" srcId="{5F0077CB-21F7-4E04-98FB-FDBB0AA06987}" destId="{65D4DC3E-12AD-4839-ADE8-3D1DC8EE320E}" srcOrd="0" destOrd="1" presId="urn:microsoft.com/office/officeart/2011/layout/TabList"/>
    <dgm:cxn modelId="{9A00CA6F-5918-470A-985F-AA622A36E651}" srcId="{F5669E01-2556-4EA8-8C18-ABF63DF95A56}" destId="{E74C22C9-8122-4A68-99B4-8B0113DB7FD2}" srcOrd="0" destOrd="0" parTransId="{DD185C64-1BF4-4823-BAB2-8FB257F1CE27}" sibTransId="{80EDF50A-8A11-4CF6-84F6-DCAEAB45C4D9}"/>
    <dgm:cxn modelId="{4D1E2654-0B0D-4E5D-9DC5-DB5B0A94414B}" type="presOf" srcId="{014E2692-4D5F-4A8D-ABFE-10CFB8318683}" destId="{D539F319-6215-4005-8CFB-165CC2EA704F}" srcOrd="0" destOrd="4" presId="urn:microsoft.com/office/officeart/2011/layout/TabList"/>
    <dgm:cxn modelId="{4B6C7377-C5AB-4040-80F2-D5A6D58FABCF}" type="presOf" srcId="{92730F42-4E49-490F-919D-3DBFCDDA9FFD}" destId="{F8885370-627B-494B-82E6-F002F5A60D86}" srcOrd="0" destOrd="0" presId="urn:microsoft.com/office/officeart/2011/layout/TabList"/>
    <dgm:cxn modelId="{F8D00D7E-CC95-474C-9764-DBBF7C9B60BF}" type="presOf" srcId="{F5669E01-2556-4EA8-8C18-ABF63DF95A56}" destId="{6A8DD812-D49D-43DB-9658-5360B2B40680}" srcOrd="0" destOrd="0" presId="urn:microsoft.com/office/officeart/2011/layout/TabList"/>
    <dgm:cxn modelId="{EE1DB988-AEB1-42B4-A772-F476D476A28A}" srcId="{2414D8C0-38A0-40EA-99B8-01EC32B97FB5}" destId="{14795CAA-E878-45D5-8DD6-CC59CC98C773}" srcOrd="0" destOrd="0" parTransId="{791BBA27-442A-4E36-9977-0EACDDE71B19}" sibTransId="{DF3BEE8B-EC14-463A-9BD2-4FEB98CBBB6B}"/>
    <dgm:cxn modelId="{45B5198B-BF95-44A0-9CB7-EC3A0E2BFEEB}" srcId="{CF0D6CD2-2E68-4698-9DC4-F28CD5416B6B}" destId="{C0EA1291-00B2-4085-9206-E3A597D09643}" srcOrd="2" destOrd="0" parTransId="{DE031318-DA12-444A-B7E6-CDE43C302B3E}" sibTransId="{1C3B030C-440A-4EBF-9AE9-6D30E4821C3A}"/>
    <dgm:cxn modelId="{093E1C98-6EB4-4A9F-8A41-A6B6E9656347}" type="presOf" srcId="{C0EA1291-00B2-4085-9206-E3A597D09643}" destId="{854B0501-1604-4A3C-A4F5-D8CC89DAF89E}" srcOrd="0" destOrd="0" presId="urn:microsoft.com/office/officeart/2011/layout/TabList"/>
    <dgm:cxn modelId="{181694A2-0F16-4C30-94E3-B67E00D80409}" type="presOf" srcId="{CF0D6CD2-2E68-4698-9DC4-F28CD5416B6B}" destId="{95E3D747-5A85-4CED-A5DF-BC65BE12BF18}" srcOrd="0" destOrd="0" presId="urn:microsoft.com/office/officeart/2011/layout/TabList"/>
    <dgm:cxn modelId="{C6A090AE-346F-4E02-8F61-D066A57D5971}" type="presOf" srcId="{2414D8C0-38A0-40EA-99B8-01EC32B97FB5}" destId="{4E681A74-A141-44BF-9C22-41DBB0244A0B}" srcOrd="0" destOrd="0" presId="urn:microsoft.com/office/officeart/2011/layout/TabList"/>
    <dgm:cxn modelId="{C505CBAF-8267-42C5-B47B-182A2C614335}" type="presOf" srcId="{4BF60A4F-9122-4DC8-B848-C166E4634248}" destId="{D539F319-6215-4005-8CFB-165CC2EA704F}" srcOrd="0" destOrd="2" presId="urn:microsoft.com/office/officeart/2011/layout/TabList"/>
    <dgm:cxn modelId="{256587B8-D548-4CD4-9CC5-E6A15B2833A8}" srcId="{CF0D6CD2-2E68-4698-9DC4-F28CD5416B6B}" destId="{F5669E01-2556-4EA8-8C18-ABF63DF95A56}" srcOrd="1" destOrd="0" parTransId="{A54EB665-5B62-422B-B6BD-C81C9B6A1F56}" sibTransId="{D9633E9C-E07B-47BA-A317-BC4DB664EF1D}"/>
    <dgm:cxn modelId="{53E723BA-C7A8-4A24-AD89-1CFD07F3BA29}" srcId="{C0EA1291-00B2-4085-9206-E3A597D09643}" destId="{4BF60A4F-9122-4DC8-B848-C166E4634248}" srcOrd="3" destOrd="0" parTransId="{E62FD42A-A855-4C9D-8FAD-8B8CB37A33A8}" sibTransId="{75410CA0-A382-4B06-96FE-E24D4A817661}"/>
    <dgm:cxn modelId="{AF808DBA-D700-4C04-B1D2-953215B73C07}" srcId="{2414D8C0-38A0-40EA-99B8-01EC32B97FB5}" destId="{8512B8C6-1AA9-4DA8-B299-41E8C8FB17BC}" srcOrd="3" destOrd="0" parTransId="{23346083-12DB-4F54-B28B-BE70737372F9}" sibTransId="{4CD6DD4E-5814-45A7-AA56-29B999B2D9A2}"/>
    <dgm:cxn modelId="{0AD234BD-4487-4EC9-9F37-E9A080CC2DCA}" srcId="{2414D8C0-38A0-40EA-99B8-01EC32B97FB5}" destId="{5F0077CB-21F7-4E04-98FB-FDBB0AA06987}" srcOrd="2" destOrd="0" parTransId="{E0A011C3-3251-4F99-85AD-7D4D605CADF0}" sibTransId="{9319FD64-1008-4379-822F-B5F56A90997D}"/>
    <dgm:cxn modelId="{BC74C0BF-1FCF-4578-889E-5495BAD7B307}" type="presOf" srcId="{8CA17B8A-F8C8-4DF9-AAF3-64B00DC2BB7A}" destId="{65D4DC3E-12AD-4839-ADE8-3D1DC8EE320E}" srcOrd="0" destOrd="0" presId="urn:microsoft.com/office/officeart/2011/layout/TabList"/>
    <dgm:cxn modelId="{906D29C4-0C2B-4C83-96BB-AC5537A29CEF}" type="presOf" srcId="{F8F78F39-1E3E-4C95-8B07-ED33ECB7D0B6}" destId="{ABA70DF3-25A0-423F-9A82-F3A1CEDA520B}" srcOrd="0" destOrd="0" presId="urn:microsoft.com/office/officeart/2011/layout/TabList"/>
    <dgm:cxn modelId="{55731FC9-4298-46BD-80BF-6F83994CEF23}" type="presOf" srcId="{0CC0E92F-87EF-412B-B8C6-A9EBC9829EAD}" destId="{D539F319-6215-4005-8CFB-165CC2EA704F}" srcOrd="0" destOrd="1" presId="urn:microsoft.com/office/officeart/2011/layout/TabList"/>
    <dgm:cxn modelId="{BC0B63CD-B802-48CB-BC27-20AE23C79ED3}" type="presOf" srcId="{4CB901DE-D2DE-477E-990C-DBF57AD7E3AF}" destId="{D539F319-6215-4005-8CFB-165CC2EA704F}" srcOrd="0" destOrd="0" presId="urn:microsoft.com/office/officeart/2011/layout/TabList"/>
    <dgm:cxn modelId="{51C8BDCD-A2C5-489B-A249-9CA454012468}" type="presOf" srcId="{E74C22C9-8122-4A68-99B4-8B0113DB7FD2}" destId="{5CE54745-E2BF-4965-9C52-A83B9F60551E}" srcOrd="0" destOrd="0" presId="urn:microsoft.com/office/officeart/2011/layout/TabList"/>
    <dgm:cxn modelId="{300E3FCF-3EE8-482B-A5DB-DFF77E24966E}" srcId="{F5669E01-2556-4EA8-8C18-ABF63DF95A56}" destId="{92730F42-4E49-490F-919D-3DBFCDDA9FFD}" srcOrd="1" destOrd="0" parTransId="{E011FCA8-9668-4C60-8F16-5C1DF94DC416}" sibTransId="{B59323EA-FA84-497C-B379-4211D3E4F593}"/>
    <dgm:cxn modelId="{D73B08D2-DAE4-4C9E-B345-59F94FD2FD9E}" type="presOf" srcId="{08BAB5DA-F8DC-4EE8-965C-B23793605370}" destId="{D539F319-6215-4005-8CFB-165CC2EA704F}" srcOrd="0" destOrd="3" presId="urn:microsoft.com/office/officeart/2011/layout/TabList"/>
    <dgm:cxn modelId="{C273C2DE-A647-46BF-A500-136488BF3CA5}" srcId="{C0EA1291-00B2-4085-9206-E3A597D09643}" destId="{014E2692-4D5F-4A8D-ABFE-10CFB8318683}" srcOrd="5" destOrd="0" parTransId="{5052A8C9-B1E5-4AFF-AFB0-4D4D97B90E74}" sibTransId="{B3335C9C-34B7-422C-97A2-502EC6C09CE2}"/>
    <dgm:cxn modelId="{E80920E6-4A74-4FFB-B150-C3EDD562EBBD}" srcId="{CF0D6CD2-2E68-4698-9DC4-F28CD5416B6B}" destId="{2414D8C0-38A0-40EA-99B8-01EC32B97FB5}" srcOrd="0" destOrd="0" parTransId="{7916D1F0-686F-4F74-B88F-EB85803A670C}" sibTransId="{04CEB3ED-C873-4C7F-A45D-32BD45B24EC4}"/>
    <dgm:cxn modelId="{AA3E82E7-C736-47C8-9B05-1390CE5B38BA}" type="presOf" srcId="{14795CAA-E878-45D5-8DD6-CC59CC98C773}" destId="{FF827811-AEB7-45A7-9088-E2E8D40E3E4A}" srcOrd="0" destOrd="0" presId="urn:microsoft.com/office/officeart/2011/layout/TabList"/>
    <dgm:cxn modelId="{40853A56-761D-4BA5-9208-B79AB081EBFC}" type="presParOf" srcId="{95E3D747-5A85-4CED-A5DF-BC65BE12BF18}" destId="{20ABB493-1AC0-4F07-9331-A92321BB9490}" srcOrd="0" destOrd="0" presId="urn:microsoft.com/office/officeart/2011/layout/TabList"/>
    <dgm:cxn modelId="{89695BFA-E72B-423E-BDCD-0993502C5908}" type="presParOf" srcId="{20ABB493-1AC0-4F07-9331-A92321BB9490}" destId="{FF827811-AEB7-45A7-9088-E2E8D40E3E4A}" srcOrd="0" destOrd="0" presId="urn:microsoft.com/office/officeart/2011/layout/TabList"/>
    <dgm:cxn modelId="{AA4529BC-BAA0-487E-9037-610E54551FEE}" type="presParOf" srcId="{20ABB493-1AC0-4F07-9331-A92321BB9490}" destId="{4E681A74-A141-44BF-9C22-41DBB0244A0B}" srcOrd="1" destOrd="0" presId="urn:microsoft.com/office/officeart/2011/layout/TabList"/>
    <dgm:cxn modelId="{DCC539CD-658C-459D-8B70-250CFDE7E14F}" type="presParOf" srcId="{20ABB493-1AC0-4F07-9331-A92321BB9490}" destId="{133FAF6A-5A11-4041-B910-7884F3CE7F66}" srcOrd="2" destOrd="0" presId="urn:microsoft.com/office/officeart/2011/layout/TabList"/>
    <dgm:cxn modelId="{16A59E2F-146D-4DA3-B240-DA6F89C4ED33}" type="presParOf" srcId="{95E3D747-5A85-4CED-A5DF-BC65BE12BF18}" destId="{65D4DC3E-12AD-4839-ADE8-3D1DC8EE320E}" srcOrd="1" destOrd="0" presId="urn:microsoft.com/office/officeart/2011/layout/TabList"/>
    <dgm:cxn modelId="{8C233F48-BDF8-469D-93C5-4BD55CF57D1E}" type="presParOf" srcId="{95E3D747-5A85-4CED-A5DF-BC65BE12BF18}" destId="{D7828AC5-C1E3-4131-AE2D-11C34D3A46FB}" srcOrd="2" destOrd="0" presId="urn:microsoft.com/office/officeart/2011/layout/TabList"/>
    <dgm:cxn modelId="{166C2E81-512B-44AB-853F-E8BA4D41C1DB}" type="presParOf" srcId="{95E3D747-5A85-4CED-A5DF-BC65BE12BF18}" destId="{6990C015-1B6B-4A59-A4F9-C87C402ABE19}" srcOrd="3" destOrd="0" presId="urn:microsoft.com/office/officeart/2011/layout/TabList"/>
    <dgm:cxn modelId="{50A2458E-1218-4F23-B177-2247949BCD65}" type="presParOf" srcId="{6990C015-1B6B-4A59-A4F9-C87C402ABE19}" destId="{5CE54745-E2BF-4965-9C52-A83B9F60551E}" srcOrd="0" destOrd="0" presId="urn:microsoft.com/office/officeart/2011/layout/TabList"/>
    <dgm:cxn modelId="{F1EE4998-1D6D-41CB-AD16-C4AF4597D4F7}" type="presParOf" srcId="{6990C015-1B6B-4A59-A4F9-C87C402ABE19}" destId="{6A8DD812-D49D-43DB-9658-5360B2B40680}" srcOrd="1" destOrd="0" presId="urn:microsoft.com/office/officeart/2011/layout/TabList"/>
    <dgm:cxn modelId="{CBA30728-8EC2-4EF6-8C0F-0E432EF63598}" type="presParOf" srcId="{6990C015-1B6B-4A59-A4F9-C87C402ABE19}" destId="{2F07E852-6B8B-4A31-9990-D382CE809CC7}" srcOrd="2" destOrd="0" presId="urn:microsoft.com/office/officeart/2011/layout/TabList"/>
    <dgm:cxn modelId="{482CA03A-4A0D-47C3-B812-CE8354859340}" type="presParOf" srcId="{95E3D747-5A85-4CED-A5DF-BC65BE12BF18}" destId="{F8885370-627B-494B-82E6-F002F5A60D86}" srcOrd="4" destOrd="0" presId="urn:microsoft.com/office/officeart/2011/layout/TabList"/>
    <dgm:cxn modelId="{0CC3F3BD-16A0-4BC9-A5D7-CD6CFC95DB7F}" type="presParOf" srcId="{95E3D747-5A85-4CED-A5DF-BC65BE12BF18}" destId="{A74B9B2D-F484-40A0-9070-C02CC020E860}" srcOrd="5" destOrd="0" presId="urn:microsoft.com/office/officeart/2011/layout/TabList"/>
    <dgm:cxn modelId="{9BA42656-E452-42A3-B801-A2B9A3826516}" type="presParOf" srcId="{95E3D747-5A85-4CED-A5DF-BC65BE12BF18}" destId="{1CBE5524-AC0E-492C-BA47-D4AD68690CEE}" srcOrd="6" destOrd="0" presId="urn:microsoft.com/office/officeart/2011/layout/TabList"/>
    <dgm:cxn modelId="{0CD251FF-AF73-4CD7-8CD7-BC10465EE388}" type="presParOf" srcId="{1CBE5524-AC0E-492C-BA47-D4AD68690CEE}" destId="{ABA70DF3-25A0-423F-9A82-F3A1CEDA520B}" srcOrd="0" destOrd="0" presId="urn:microsoft.com/office/officeart/2011/layout/TabList"/>
    <dgm:cxn modelId="{B86E5AAB-2BA7-4FB0-BE49-F6E57550D47C}" type="presParOf" srcId="{1CBE5524-AC0E-492C-BA47-D4AD68690CEE}" destId="{854B0501-1604-4A3C-A4F5-D8CC89DAF89E}" srcOrd="1" destOrd="0" presId="urn:microsoft.com/office/officeart/2011/layout/TabList"/>
    <dgm:cxn modelId="{3A05B39E-1E22-499D-BD1A-AE618D99AD08}" type="presParOf" srcId="{1CBE5524-AC0E-492C-BA47-D4AD68690CEE}" destId="{DF42C01E-9B8B-41A7-99CF-85EE5890F01F}" srcOrd="2" destOrd="0" presId="urn:microsoft.com/office/officeart/2011/layout/TabList"/>
    <dgm:cxn modelId="{F402A785-7E30-4214-803E-AD5EEA159D49}" type="presParOf" srcId="{95E3D747-5A85-4CED-A5DF-BC65BE12BF18}" destId="{D539F319-6215-4005-8CFB-165CC2EA704F}"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2C01E-9B8B-41A7-99CF-85EE5890F01F}">
      <dsp:nvSpPr>
        <dsp:cNvPr id="0" name=""/>
        <dsp:cNvSpPr/>
      </dsp:nvSpPr>
      <dsp:spPr>
        <a:xfrm>
          <a:off x="0" y="3745139"/>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2F07E852-6B8B-4A31-9990-D382CE809CC7}">
      <dsp:nvSpPr>
        <dsp:cNvPr id="0" name=""/>
        <dsp:cNvSpPr/>
      </dsp:nvSpPr>
      <dsp:spPr>
        <a:xfrm>
          <a:off x="0" y="2136542"/>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133FAF6A-5A11-4041-B910-7884F3CE7F66}">
      <dsp:nvSpPr>
        <dsp:cNvPr id="0" name=""/>
        <dsp:cNvSpPr/>
      </dsp:nvSpPr>
      <dsp:spPr>
        <a:xfrm>
          <a:off x="0" y="527945"/>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FF827811-AEB7-45A7-9088-E2E8D40E3E4A}">
      <dsp:nvSpPr>
        <dsp:cNvPr id="0" name=""/>
        <dsp:cNvSpPr/>
      </dsp:nvSpPr>
      <dsp:spPr>
        <a:xfrm>
          <a:off x="1828818" y="588"/>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mj-lt"/>
            </a:rPr>
            <a:t>  Increase Avocado Shopper Trips to the Retailer</a:t>
          </a:r>
        </a:p>
      </dsp:txBody>
      <dsp:txXfrm>
        <a:off x="1828818" y="588"/>
        <a:ext cx="6079821" cy="527356"/>
      </dsp:txXfrm>
    </dsp:sp>
    <dsp:sp modelId="{4E681A74-A141-44BF-9C22-41DBB0244A0B}">
      <dsp:nvSpPr>
        <dsp:cNvPr id="0" name=""/>
        <dsp:cNvSpPr/>
      </dsp:nvSpPr>
      <dsp:spPr>
        <a:xfrm>
          <a:off x="10" y="588"/>
          <a:ext cx="1826261" cy="527356"/>
        </a:xfrm>
        <a:prstGeom prst="round2SameRect">
          <a:avLst>
            <a:gd name="adj1" fmla="val 16670"/>
            <a:gd name="adj2" fmla="val 0"/>
          </a:avLst>
        </a:prstGeom>
        <a:solidFill>
          <a:srgbClr val="2F5931"/>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Key Opportunity</a:t>
          </a:r>
        </a:p>
      </dsp:txBody>
      <dsp:txXfrm>
        <a:off x="25758" y="26336"/>
        <a:ext cx="1774765" cy="501608"/>
      </dsp:txXfrm>
    </dsp:sp>
    <dsp:sp modelId="{65D4DC3E-12AD-4839-ADE8-3D1DC8EE320E}">
      <dsp:nvSpPr>
        <dsp:cNvPr id="0" name=""/>
        <dsp:cNvSpPr/>
      </dsp:nvSpPr>
      <dsp:spPr>
        <a:xfrm>
          <a:off x="0" y="527945"/>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177800">
            <a:lnSpc>
              <a:spcPct val="90000"/>
            </a:lnSpc>
            <a:spcBef>
              <a:spcPct val="0"/>
            </a:spcBef>
            <a:spcAft>
              <a:spcPct val="15000"/>
            </a:spcAft>
            <a:buChar char="•"/>
          </a:pPr>
          <a:endParaRPr lang="en-US" sz="400" kern="1200" dirty="0">
            <a:latin typeface="+mj-lt"/>
          </a:endParaRPr>
        </a:p>
        <a:p>
          <a:pPr marL="0" lvl="1" indent="0" algn="l" defTabSz="577850">
            <a:lnSpc>
              <a:spcPct val="90000"/>
            </a:lnSpc>
            <a:spcBef>
              <a:spcPct val="0"/>
            </a:spcBef>
            <a:spcAft>
              <a:spcPct val="15000"/>
            </a:spcAft>
            <a:buNone/>
          </a:pPr>
          <a:r>
            <a:rPr lang="en-US" sz="1300" kern="1200" dirty="0">
              <a:latin typeface="+mj-lt"/>
            </a:rPr>
            <a:t>While category growth can come from gains in trip frequency and spend per trip, increasing Household penetration offers greater strategic leverage. Higher penetration translates to higher trip incidence, increasing the value of the category to the retailer.</a:t>
          </a:r>
        </a:p>
        <a:p>
          <a:pPr marL="114300" lvl="1" indent="0" algn="l" defTabSz="577850">
            <a:lnSpc>
              <a:spcPct val="90000"/>
            </a:lnSpc>
            <a:spcBef>
              <a:spcPct val="0"/>
            </a:spcBef>
            <a:spcAft>
              <a:spcPct val="15000"/>
            </a:spcAft>
          </a:pPr>
          <a:endParaRPr lang="en-US" sz="1200" kern="1200" dirty="0">
            <a:latin typeface="+mj-lt"/>
          </a:endParaRPr>
        </a:p>
        <a:p>
          <a:pPr marL="285750" lvl="1" indent="0" algn="l" defTabSz="1600200">
            <a:lnSpc>
              <a:spcPct val="90000"/>
            </a:lnSpc>
            <a:spcBef>
              <a:spcPct val="0"/>
            </a:spcBef>
            <a:spcAft>
              <a:spcPct val="15000"/>
            </a:spcAft>
            <a:buChar char="•"/>
          </a:pPr>
          <a:endParaRPr lang="en-US" sz="3600" kern="1200"/>
        </a:p>
      </dsp:txBody>
      <dsp:txXfrm>
        <a:off x="0" y="527945"/>
        <a:ext cx="8215975" cy="1054872"/>
      </dsp:txXfrm>
    </dsp:sp>
    <dsp:sp modelId="{5CE54745-E2BF-4965-9C52-A83B9F60551E}">
      <dsp:nvSpPr>
        <dsp:cNvPr id="0" name=""/>
        <dsp:cNvSpPr/>
      </dsp:nvSpPr>
      <dsp:spPr>
        <a:xfrm>
          <a:off x="1828818" y="1609185"/>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mj-lt"/>
            </a:rPr>
            <a:t>  Reinforce the Value of </a:t>
          </a:r>
          <a:r>
            <a:rPr lang="en-US" sz="100" kern="1200" dirty="0">
              <a:latin typeface="+mj-lt"/>
            </a:rPr>
            <a:t> </a:t>
          </a:r>
          <a:r>
            <a:rPr lang="en-US" sz="1800" kern="1200" dirty="0">
              <a:latin typeface="+mj-lt"/>
            </a:rPr>
            <a:t>Avocado Shoppers to the Retailer</a:t>
          </a:r>
        </a:p>
      </dsp:txBody>
      <dsp:txXfrm>
        <a:off x="1828818" y="1609185"/>
        <a:ext cx="6079821" cy="527356"/>
      </dsp:txXfrm>
    </dsp:sp>
    <dsp:sp modelId="{6A8DD812-D49D-43DB-9658-5360B2B40680}">
      <dsp:nvSpPr>
        <dsp:cNvPr id="0" name=""/>
        <dsp:cNvSpPr/>
      </dsp:nvSpPr>
      <dsp:spPr>
        <a:xfrm>
          <a:off x="10" y="1609185"/>
          <a:ext cx="1826261" cy="527356"/>
        </a:xfrm>
        <a:prstGeom prst="round2SameRect">
          <a:avLst>
            <a:gd name="adj1" fmla="val 16670"/>
            <a:gd name="adj2" fmla="val 0"/>
          </a:avLst>
        </a:prstGeom>
        <a:solidFill>
          <a:srgbClr val="2F5931"/>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Key Opportunity</a:t>
          </a:r>
        </a:p>
      </dsp:txBody>
      <dsp:txXfrm>
        <a:off x="25758" y="1634933"/>
        <a:ext cx="1774765" cy="501608"/>
      </dsp:txXfrm>
    </dsp:sp>
    <dsp:sp modelId="{F8885370-627B-494B-82E6-F002F5A60D86}">
      <dsp:nvSpPr>
        <dsp:cNvPr id="0" name=""/>
        <dsp:cNvSpPr/>
      </dsp:nvSpPr>
      <dsp:spPr>
        <a:xfrm>
          <a:off x="0" y="2136542"/>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177800">
            <a:lnSpc>
              <a:spcPct val="90000"/>
            </a:lnSpc>
            <a:spcBef>
              <a:spcPct val="0"/>
            </a:spcBef>
            <a:spcAft>
              <a:spcPct val="15000"/>
            </a:spcAft>
            <a:buChar char="•"/>
          </a:pPr>
          <a:endParaRPr lang="en-US" sz="400" kern="1200" dirty="0">
            <a:latin typeface="+mj-lt"/>
          </a:endParaRPr>
        </a:p>
        <a:p>
          <a:pPr marL="0" lvl="1" indent="0" algn="l" defTabSz="577850">
            <a:lnSpc>
              <a:spcPct val="90000"/>
            </a:lnSpc>
            <a:spcBef>
              <a:spcPct val="0"/>
            </a:spcBef>
            <a:spcAft>
              <a:spcPct val="15000"/>
            </a:spcAft>
            <a:buNone/>
          </a:pPr>
          <a:r>
            <a:rPr lang="en-US" sz="1300" kern="1200" dirty="0">
              <a:latin typeface="+mj-lt"/>
            </a:rPr>
            <a:t>Avocado shoppers are valuable to the retailer. </a:t>
          </a:r>
          <a:r>
            <a:rPr lang="en-US" sz="100" kern="1200" dirty="0">
              <a:latin typeface="+mj-lt"/>
            </a:rPr>
            <a:t> </a:t>
          </a:r>
          <a:r>
            <a:rPr lang="en-US" sz="1300" kern="1200" dirty="0">
              <a:latin typeface="+mj-lt"/>
            </a:rPr>
            <a:t>Avocado purchases also drive an increase in purchases of other items in the store. When Avocados are in the basket, the value of all other items in the basket increases +57%. This can serve as a strong incentive for retailers to more aggressively merchandise and promote the category.</a:t>
          </a:r>
        </a:p>
        <a:p>
          <a:pPr marL="114300" lvl="1" indent="0" algn="l" defTabSz="577850">
            <a:lnSpc>
              <a:spcPct val="90000"/>
            </a:lnSpc>
            <a:spcBef>
              <a:spcPct val="0"/>
            </a:spcBef>
            <a:spcAft>
              <a:spcPct val="15000"/>
            </a:spcAft>
          </a:pPr>
          <a:endParaRPr lang="en-US" sz="1200" kern="1200" dirty="0">
            <a:latin typeface="+mj-lt"/>
          </a:endParaRPr>
        </a:p>
      </dsp:txBody>
      <dsp:txXfrm>
        <a:off x="0" y="2136542"/>
        <a:ext cx="8215975" cy="1054872"/>
      </dsp:txXfrm>
    </dsp:sp>
    <dsp:sp modelId="{ABA70DF3-25A0-423F-9A82-F3A1CEDA520B}">
      <dsp:nvSpPr>
        <dsp:cNvPr id="0" name=""/>
        <dsp:cNvSpPr/>
      </dsp:nvSpPr>
      <dsp:spPr>
        <a:xfrm>
          <a:off x="1828818" y="3217782"/>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mj-lt"/>
            </a:rPr>
            <a:t>  Reinforce the Value of the </a:t>
          </a:r>
          <a:r>
            <a:rPr lang="en-US" sz="100" kern="1200" dirty="0">
              <a:latin typeface="+mj-lt"/>
            </a:rPr>
            <a:t> </a:t>
          </a:r>
          <a:r>
            <a:rPr lang="en-US" sz="1800" kern="1200" dirty="0">
              <a:latin typeface="+mj-lt"/>
            </a:rPr>
            <a:t>Avocado Category to the Retailer</a:t>
          </a:r>
        </a:p>
      </dsp:txBody>
      <dsp:txXfrm>
        <a:off x="1828818" y="3217782"/>
        <a:ext cx="6079821" cy="527356"/>
      </dsp:txXfrm>
    </dsp:sp>
    <dsp:sp modelId="{854B0501-1604-4A3C-A4F5-D8CC89DAF89E}">
      <dsp:nvSpPr>
        <dsp:cNvPr id="0" name=""/>
        <dsp:cNvSpPr/>
      </dsp:nvSpPr>
      <dsp:spPr>
        <a:xfrm>
          <a:off x="10" y="3217782"/>
          <a:ext cx="1826261" cy="527356"/>
        </a:xfrm>
        <a:prstGeom prst="round2SameRect">
          <a:avLst>
            <a:gd name="adj1" fmla="val 16670"/>
            <a:gd name="adj2" fmla="val 0"/>
          </a:avLst>
        </a:prstGeom>
        <a:solidFill>
          <a:srgbClr val="2F5931"/>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Key Opportunity</a:t>
          </a:r>
        </a:p>
      </dsp:txBody>
      <dsp:txXfrm>
        <a:off x="25758" y="3243530"/>
        <a:ext cx="1774765" cy="501608"/>
      </dsp:txXfrm>
    </dsp:sp>
    <dsp:sp modelId="{D539F319-6215-4005-8CFB-165CC2EA704F}">
      <dsp:nvSpPr>
        <dsp:cNvPr id="0" name=""/>
        <dsp:cNvSpPr/>
      </dsp:nvSpPr>
      <dsp:spPr>
        <a:xfrm>
          <a:off x="0" y="3745139"/>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0" lvl="1" indent="0" algn="l" defTabSz="177800">
            <a:lnSpc>
              <a:spcPct val="90000"/>
            </a:lnSpc>
            <a:spcBef>
              <a:spcPct val="0"/>
            </a:spcBef>
            <a:spcAft>
              <a:spcPct val="15000"/>
            </a:spcAft>
            <a:buNone/>
          </a:pPr>
          <a:endParaRPr lang="en-US" sz="400" kern="1200" dirty="0">
            <a:latin typeface="+mj-lt"/>
          </a:endParaRPr>
        </a:p>
        <a:p>
          <a:pPr marL="0" lvl="1" indent="0" algn="l" defTabSz="577850">
            <a:lnSpc>
              <a:spcPct val="90000"/>
            </a:lnSpc>
            <a:spcBef>
              <a:spcPct val="0"/>
            </a:spcBef>
            <a:spcAft>
              <a:spcPts val="600"/>
            </a:spcAft>
            <a:buNone/>
          </a:pPr>
          <a:r>
            <a:rPr lang="en-US" sz="1300" kern="1200" dirty="0">
              <a:latin typeface="+mj-lt"/>
            </a:rPr>
            <a:t>The avocado category is one of the fastest growing categories in the top ten and is a growth-leader across many metrics. Avocados posted the highest increases in:</a:t>
          </a:r>
        </a:p>
        <a:p>
          <a:pPr marL="174625" lvl="1" indent="0" algn="l" defTabSz="488950">
            <a:lnSpc>
              <a:spcPct val="90000"/>
            </a:lnSpc>
            <a:spcBef>
              <a:spcPct val="0"/>
            </a:spcBef>
            <a:spcAft>
              <a:spcPts val="600"/>
            </a:spcAft>
            <a:buFont typeface="Arial" panose="020B0604020202020204" pitchFamily="34" charset="0"/>
            <a:buChar char="•"/>
          </a:pPr>
          <a:r>
            <a:rPr lang="en-US" sz="1100" kern="1200" dirty="0">
              <a:latin typeface="+mj-lt"/>
            </a:rPr>
            <a:t>  Penetration                     </a:t>
          </a:r>
          <a:r>
            <a:rPr lang="en-US" sz="1100" kern="1200" dirty="0">
              <a:latin typeface="Gill Sans MT" panose="020B0502020104020203" pitchFamily="34" charset="0"/>
            </a:rPr>
            <a:t>•  </a:t>
          </a:r>
          <a:r>
            <a:rPr lang="en-US" sz="1100" kern="1200" dirty="0">
              <a:latin typeface="+mj-lt"/>
            </a:rPr>
            <a:t>Repeat Purchase Rate</a:t>
          </a:r>
        </a:p>
        <a:p>
          <a:pPr marL="174625" lvl="1" indent="0" algn="l" defTabSz="488950">
            <a:lnSpc>
              <a:spcPct val="90000"/>
            </a:lnSpc>
            <a:spcBef>
              <a:spcPct val="0"/>
            </a:spcBef>
            <a:spcAft>
              <a:spcPts val="600"/>
            </a:spcAft>
            <a:buFont typeface="Arial" panose="020B0604020202020204" pitchFamily="34" charset="0"/>
            <a:buChar char="•"/>
          </a:pPr>
          <a:r>
            <a:rPr lang="en-US" sz="1100" kern="1200" dirty="0">
              <a:latin typeface="+mj-lt"/>
            </a:rPr>
            <a:t>  Purchase Occasions         </a:t>
          </a:r>
          <a:r>
            <a:rPr lang="en-US" sz="1100" kern="1200" dirty="0">
              <a:latin typeface="Gill Sans MT" panose="020B0502020104020203" pitchFamily="34" charset="0"/>
            </a:rPr>
            <a:t>•  Total </a:t>
          </a:r>
          <a:r>
            <a:rPr lang="en-US" sz="1100" kern="1200" dirty="0">
              <a:latin typeface="+mj-lt"/>
            </a:rPr>
            <a:t>Retail Trips</a:t>
          </a:r>
        </a:p>
        <a:p>
          <a:pPr marL="0" lvl="1" indent="0" algn="l" defTabSz="577850">
            <a:lnSpc>
              <a:spcPct val="90000"/>
            </a:lnSpc>
            <a:spcBef>
              <a:spcPct val="0"/>
            </a:spcBef>
            <a:spcAft>
              <a:spcPts val="600"/>
            </a:spcAft>
            <a:buNone/>
          </a:pPr>
          <a:r>
            <a:rPr lang="en-US" sz="1300" kern="1200" dirty="0">
              <a:latin typeface="+mj-lt"/>
            </a:rPr>
            <a:t>Under merchandising a high-growth, large category like Avocados may inhibit its full potential to the retailer. Prominent merchandising at shelf can increase the likelihood shoppers will make more trips to purchase the category, and in turn drive category value to the retailer. </a:t>
          </a:r>
        </a:p>
      </dsp:txBody>
      <dsp:txXfrm>
        <a:off x="0" y="3745139"/>
        <a:ext cx="8215975" cy="105487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71678" cy="434637"/>
          </a:xfrm>
          <a:prstGeom prst="rect">
            <a:avLst/>
          </a:prstGeom>
        </p:spPr>
        <p:txBody>
          <a:bodyPr vert="horz" lIns="92179" tIns="46088" rIns="92179" bIns="46088" rtlCol="0"/>
          <a:lstStyle>
            <a:lvl1pPr algn="l">
              <a:defRPr sz="1200"/>
            </a:lvl1pPr>
          </a:lstStyle>
          <a:p>
            <a:endParaRPr lang="en-US" dirty="0"/>
          </a:p>
        </p:txBody>
      </p:sp>
      <p:sp>
        <p:nvSpPr>
          <p:cNvPr id="3" name="Date Placeholder 2"/>
          <p:cNvSpPr>
            <a:spLocks noGrp="1"/>
          </p:cNvSpPr>
          <p:nvPr>
            <p:ph type="dt" idx="1"/>
          </p:nvPr>
        </p:nvSpPr>
        <p:spPr>
          <a:xfrm>
            <a:off x="4013288" y="3"/>
            <a:ext cx="3071677" cy="434637"/>
          </a:xfrm>
          <a:prstGeom prst="rect">
            <a:avLst/>
          </a:prstGeom>
        </p:spPr>
        <p:txBody>
          <a:bodyPr vert="horz" lIns="92179" tIns="46088" rIns="92179" bIns="46088" rtlCol="0"/>
          <a:lstStyle>
            <a:lvl1pPr algn="r">
              <a:defRPr sz="1200"/>
            </a:lvl1pPr>
          </a:lstStyle>
          <a:p>
            <a:fld id="{F86135DF-49F7-41D9-A0D4-72C2AAF42C54}" type="datetimeFigureOut">
              <a:rPr lang="en-US" smtClean="0"/>
              <a:t>9/17/2019</a:t>
            </a:fld>
            <a:endParaRPr lang="en-US" dirty="0"/>
          </a:p>
        </p:txBody>
      </p:sp>
      <p:sp>
        <p:nvSpPr>
          <p:cNvPr id="4" name="Slide Image Placeholder 3"/>
          <p:cNvSpPr>
            <a:spLocks noGrp="1" noRot="1" noChangeAspect="1"/>
          </p:cNvSpPr>
          <p:nvPr>
            <p:ph type="sldImg" idx="2"/>
          </p:nvPr>
        </p:nvSpPr>
        <p:spPr>
          <a:xfrm>
            <a:off x="1371600" y="650875"/>
            <a:ext cx="4344988" cy="3257550"/>
          </a:xfrm>
          <a:prstGeom prst="rect">
            <a:avLst/>
          </a:prstGeom>
          <a:noFill/>
          <a:ln w="12700">
            <a:solidFill>
              <a:prstClr val="black"/>
            </a:solidFill>
          </a:ln>
        </p:spPr>
        <p:txBody>
          <a:bodyPr vert="horz" lIns="92179" tIns="46088" rIns="92179" bIns="46088" rtlCol="0" anchor="ctr"/>
          <a:lstStyle/>
          <a:p>
            <a:endParaRPr lang="en-US" dirty="0"/>
          </a:p>
        </p:txBody>
      </p:sp>
      <p:sp>
        <p:nvSpPr>
          <p:cNvPr id="5" name="Notes Placeholder 4"/>
          <p:cNvSpPr>
            <a:spLocks noGrp="1"/>
          </p:cNvSpPr>
          <p:nvPr>
            <p:ph type="body" sz="quarter" idx="3"/>
          </p:nvPr>
        </p:nvSpPr>
        <p:spPr>
          <a:xfrm>
            <a:off x="709477" y="4126824"/>
            <a:ext cx="5669280" cy="3908764"/>
          </a:xfrm>
          <a:prstGeom prst="rect">
            <a:avLst/>
          </a:prstGeom>
        </p:spPr>
        <p:txBody>
          <a:bodyPr vert="horz" lIns="92179" tIns="46088" rIns="92179" bIns="460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250681"/>
            <a:ext cx="3071678" cy="434637"/>
          </a:xfrm>
          <a:prstGeom prst="rect">
            <a:avLst/>
          </a:prstGeom>
        </p:spPr>
        <p:txBody>
          <a:bodyPr vert="horz" lIns="92179" tIns="46088" rIns="92179" bIns="460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3288" y="8250681"/>
            <a:ext cx="3071677" cy="434637"/>
          </a:xfrm>
          <a:prstGeom prst="rect">
            <a:avLst/>
          </a:prstGeom>
        </p:spPr>
        <p:txBody>
          <a:bodyPr vert="horz" lIns="92179" tIns="46088" rIns="92179" bIns="46088" rtlCol="0" anchor="b"/>
          <a:lstStyle>
            <a:lvl1pPr algn="r">
              <a:defRPr sz="1200"/>
            </a:lvl1pPr>
          </a:lstStyle>
          <a:p>
            <a:fld id="{0FB69EED-0EFC-43A6-A085-3431C784D012}" type="slidenum">
              <a:rPr lang="en-US" smtClean="0"/>
              <a:t>‹#›</a:t>
            </a:fld>
            <a:endParaRPr lang="en-US" dirty="0"/>
          </a:p>
        </p:txBody>
      </p:sp>
    </p:spTree>
    <p:extLst>
      <p:ext uri="{BB962C8B-B14F-4D97-AF65-F5344CB8AC3E}">
        <p14:creationId xmlns:p14="http://schemas.microsoft.com/office/powerpoint/2010/main" val="169505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079500"/>
            <a:ext cx="3879850" cy="2909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231">
              <a:defRPr/>
            </a:pPr>
            <a:fld id="{0FB69EED-0EFC-43A6-A085-3431C784D012}" type="slidenum">
              <a:rPr lang="en-US">
                <a:solidFill>
                  <a:prstClr val="black"/>
                </a:solidFill>
                <a:latin typeface="Calibri"/>
              </a:rPr>
              <a:pPr defTabSz="932231">
                <a:defRPr/>
              </a:pPr>
              <a:t>1</a:t>
            </a:fld>
            <a:endParaRPr lang="en-US" dirty="0">
              <a:solidFill>
                <a:prstClr val="black"/>
              </a:solidFill>
              <a:latin typeface="Calibri"/>
            </a:endParaRPr>
          </a:p>
        </p:txBody>
      </p:sp>
    </p:spTree>
    <p:extLst>
      <p:ext uri="{BB962C8B-B14F-4D97-AF65-F5344CB8AC3E}">
        <p14:creationId xmlns:p14="http://schemas.microsoft.com/office/powerpoint/2010/main" val="29898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139317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46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21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4830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339212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18301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1035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27138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0734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85567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33382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379753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97502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88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3600" kern="1200">
          <a:solidFill>
            <a:schemeClr val="bg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DE50260-7E53-4D0A-837B-88327CB866F7}" type="slidenum">
              <a:rPr lang="en-US" smtClean="0"/>
              <a:t>‹#›</a:t>
            </a:fld>
            <a:endParaRPr lang="en-US" dirty="0"/>
          </a:p>
        </p:txBody>
      </p:sp>
    </p:spTree>
    <p:extLst>
      <p:ext uri="{BB962C8B-B14F-4D97-AF65-F5344CB8AC3E}">
        <p14:creationId xmlns:p14="http://schemas.microsoft.com/office/powerpoint/2010/main" val="32153544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0257" y="2743200"/>
            <a:ext cx="6703743" cy="685800"/>
          </a:xfrm>
        </p:spPr>
        <p:txBody>
          <a:bodyPr>
            <a:noAutofit/>
          </a:bodyPr>
          <a:lstStyle/>
          <a:p>
            <a:pPr>
              <a:lnSpc>
                <a:spcPts val="4300"/>
              </a:lnSpc>
            </a:pPr>
            <a:r>
              <a:rPr lang="en-US" sz="3400" dirty="0"/>
              <a:t>Leading Produce Categories – Insights for Growth</a:t>
            </a:r>
          </a:p>
        </p:txBody>
      </p:sp>
      <p:sp>
        <p:nvSpPr>
          <p:cNvPr id="4" name="Text Placeholder 3"/>
          <p:cNvSpPr>
            <a:spLocks noGrp="1"/>
          </p:cNvSpPr>
          <p:nvPr>
            <p:ph type="body" sz="quarter" idx="12"/>
          </p:nvPr>
        </p:nvSpPr>
        <p:spPr>
          <a:xfrm>
            <a:off x="533400" y="590550"/>
            <a:ext cx="1965960" cy="1771650"/>
          </a:xfrm>
        </p:spPr>
        <p:txBody>
          <a:bodyPr>
            <a:noAutofit/>
          </a:bodyPr>
          <a:lstStyle/>
          <a:p>
            <a:pPr algn="ctr">
              <a:lnSpc>
                <a:spcPct val="114000"/>
              </a:lnSpc>
              <a:spcBef>
                <a:spcPts val="600"/>
              </a:spcBef>
            </a:pPr>
            <a:r>
              <a:rPr lang="en-US" sz="2200" dirty="0">
                <a:solidFill>
                  <a:srgbClr val="2F5931"/>
                </a:solidFill>
              </a:rPr>
              <a:t>2019</a:t>
            </a:r>
          </a:p>
          <a:p>
            <a:pPr algn="ctr">
              <a:lnSpc>
                <a:spcPct val="114000"/>
              </a:lnSpc>
              <a:spcBef>
                <a:spcPts val="600"/>
              </a:spcBef>
            </a:pPr>
            <a:r>
              <a:rPr lang="en-US" sz="2200" dirty="0">
                <a:solidFill>
                  <a:srgbClr val="2F5931"/>
                </a:solidFill>
              </a:rPr>
              <a:t>Leading Produce Categories</a:t>
            </a:r>
          </a:p>
        </p:txBody>
      </p:sp>
      <p:sp>
        <p:nvSpPr>
          <p:cNvPr id="7" name="Text Placeholder 2"/>
          <p:cNvSpPr>
            <a:spLocks noGrp="1"/>
          </p:cNvSpPr>
          <p:nvPr>
            <p:ph type="body" sz="quarter" idx="11"/>
          </p:nvPr>
        </p:nvSpPr>
        <p:spPr>
          <a:xfrm>
            <a:off x="685800" y="4191000"/>
            <a:ext cx="8229600" cy="685800"/>
          </a:xfrm>
        </p:spPr>
        <p:txBody>
          <a:bodyPr anchor="ctr">
            <a:noAutofit/>
          </a:bodyPr>
          <a:lstStyle/>
          <a:p>
            <a:pPr>
              <a:lnSpc>
                <a:spcPct val="120000"/>
              </a:lnSpc>
              <a:spcBef>
                <a:spcPts val="1200"/>
              </a:spcBef>
            </a:pPr>
            <a:r>
              <a:rPr lang="en-US" sz="2200" dirty="0"/>
              <a:t>Identifying growth opportunities for Hass Avocados with insights from the top ten produce categories</a:t>
            </a:r>
            <a:endParaRPr lang="en-US" sz="2000" dirty="0"/>
          </a:p>
        </p:txBody>
      </p:sp>
    </p:spTree>
    <p:extLst>
      <p:ext uri="{BB962C8B-B14F-4D97-AF65-F5344CB8AC3E}">
        <p14:creationId xmlns:p14="http://schemas.microsoft.com/office/powerpoint/2010/main" val="54206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981A-1C78-4C42-8DDB-8A81B946B71C}"/>
              </a:ext>
            </a:extLst>
          </p:cNvPr>
          <p:cNvSpPr>
            <a:spLocks noGrp="1"/>
          </p:cNvSpPr>
          <p:nvPr>
            <p:ph type="title"/>
          </p:nvPr>
        </p:nvSpPr>
        <p:spPr/>
        <p:txBody>
          <a:bodyPr>
            <a:normAutofit/>
          </a:bodyPr>
          <a:lstStyle/>
          <a:p>
            <a:r>
              <a:rPr lang="en-US" sz="3000" dirty="0"/>
              <a:t>SHOPPER:</a:t>
            </a:r>
            <a:br>
              <a:rPr lang="en-US" sz="3000" dirty="0"/>
            </a:br>
            <a:r>
              <a:rPr lang="en-US" sz="3000" dirty="0"/>
              <a:t>category Purchase trends</a:t>
            </a:r>
          </a:p>
        </p:txBody>
      </p:sp>
      <p:sp>
        <p:nvSpPr>
          <p:cNvPr id="3" name="Text Placeholder 2">
            <a:extLst>
              <a:ext uri="{FF2B5EF4-FFF2-40B4-BE49-F238E27FC236}">
                <a16:creationId xmlns:a16="http://schemas.microsoft.com/office/drawing/2014/main" id="{19FE9B0E-187B-4202-8CDC-A4B1F1D8E3A4}"/>
              </a:ext>
            </a:extLst>
          </p:cNvPr>
          <p:cNvSpPr>
            <a:spLocks noGrp="1"/>
          </p:cNvSpPr>
          <p:nvPr>
            <p:ph type="body" idx="1"/>
          </p:nvPr>
        </p:nvSpPr>
        <p:spPr/>
        <p:txBody>
          <a:bodyPr/>
          <a:lstStyle/>
          <a:p>
            <a:r>
              <a:rPr lang="en-US" dirty="0"/>
              <a:t>Leading Produce Categories – Insights for Growth</a:t>
            </a:r>
          </a:p>
        </p:txBody>
      </p:sp>
      <p:sp>
        <p:nvSpPr>
          <p:cNvPr id="4" name="Slide Number Placeholder 3">
            <a:extLst>
              <a:ext uri="{FF2B5EF4-FFF2-40B4-BE49-F238E27FC236}">
                <a16:creationId xmlns:a16="http://schemas.microsoft.com/office/drawing/2014/main" id="{DEDCB705-8905-428C-894B-C9ABC3018455}"/>
              </a:ext>
            </a:extLst>
          </p:cNvPr>
          <p:cNvSpPr>
            <a:spLocks noGrp="1"/>
          </p:cNvSpPr>
          <p:nvPr>
            <p:ph type="sldNum" sz="quarter" idx="4"/>
          </p:nvPr>
        </p:nvSpPr>
        <p:spPr/>
        <p:txBody>
          <a:bodyPr/>
          <a:lstStyle/>
          <a:p>
            <a:fld id="{2F18AD43-49F2-4585-85CB-381ABF55072C}" type="slidenum">
              <a:rPr lang="en-US" smtClean="0"/>
              <a:pPr/>
              <a:t>10</a:t>
            </a:fld>
            <a:endParaRPr lang="en-US" dirty="0"/>
          </a:p>
        </p:txBody>
      </p:sp>
    </p:spTree>
    <p:extLst>
      <p:ext uri="{BB962C8B-B14F-4D97-AF65-F5344CB8AC3E}">
        <p14:creationId xmlns:p14="http://schemas.microsoft.com/office/powerpoint/2010/main" val="35200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Autofit/>
          </a:bodyPr>
          <a:lstStyle/>
          <a:p>
            <a:r>
              <a:rPr lang="en-US" sz="2200" dirty="0"/>
              <a:t>Avocados are one of the largest categories in fresh produce, ranking among the top ten categories in purchase dollars</a:t>
            </a:r>
            <a:endParaRPr lang="en-US" sz="2200"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11</a:t>
            </a:fld>
            <a:endParaRPr lang="en-US" dirty="0"/>
          </a:p>
        </p:txBody>
      </p:sp>
      <p:pic>
        <p:nvPicPr>
          <p:cNvPr id="6" name="Picture 5">
            <a:extLst>
              <a:ext uri="{FF2B5EF4-FFF2-40B4-BE49-F238E27FC236}">
                <a16:creationId xmlns:a16="http://schemas.microsoft.com/office/drawing/2014/main" id="{4E6FD4FF-196C-4EAE-A9F7-21FD3E9E23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2610" y="1283737"/>
            <a:ext cx="8638779" cy="1766746"/>
          </a:xfrm>
          <a:prstGeom prst="rect">
            <a:avLst/>
          </a:prstGeom>
        </p:spPr>
      </p:pic>
      <p:pic>
        <p:nvPicPr>
          <p:cNvPr id="7" name="Picture 6">
            <a:extLst>
              <a:ext uri="{FF2B5EF4-FFF2-40B4-BE49-F238E27FC236}">
                <a16:creationId xmlns:a16="http://schemas.microsoft.com/office/drawing/2014/main" id="{F7EC6BCB-8E86-4441-97FF-91F15D8BE3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605" y="3127525"/>
            <a:ext cx="8582788" cy="1047863"/>
          </a:xfrm>
          <a:prstGeom prst="rect">
            <a:avLst/>
          </a:prstGeom>
        </p:spPr>
      </p:pic>
      <p:sp>
        <p:nvSpPr>
          <p:cNvPr id="9" name="Rectangle: Rounded Corners 8">
            <a:extLst>
              <a:ext uri="{FF2B5EF4-FFF2-40B4-BE49-F238E27FC236}">
                <a16:creationId xmlns:a16="http://schemas.microsoft.com/office/drawing/2014/main" id="{E0023086-3FF4-4D8E-B122-341E304A51D6}"/>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71835FA6-07F3-4142-B553-3E842EFF4153}"/>
              </a:ext>
            </a:extLst>
          </p:cNvPr>
          <p:cNvSpPr txBox="1">
            <a:spLocks/>
          </p:cNvSpPr>
          <p:nvPr/>
        </p:nvSpPr>
        <p:spPr>
          <a:xfrm>
            <a:off x="182880" y="4533719"/>
            <a:ext cx="7897551"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Avocados rank #9 in purchase dollars compared to other top ten produce categories.</a:t>
            </a:r>
          </a:p>
          <a:p>
            <a:pPr marL="0" indent="0">
              <a:lnSpc>
                <a:spcPct val="114000"/>
              </a:lnSpc>
              <a:spcBef>
                <a:spcPts val="600"/>
              </a:spcBef>
              <a:spcAft>
                <a:spcPts val="600"/>
              </a:spcAft>
              <a:buNone/>
            </a:pPr>
            <a:r>
              <a:rPr lang="en-US" sz="1600" dirty="0">
                <a:latin typeface="Gill Sans MT"/>
              </a:rPr>
              <a:t>Avocado purchases grew +3.5% vs. prior year, which was the second highest growth rate among the top ten categories. Four out of the top ten categories posted growth.</a:t>
            </a:r>
          </a:p>
          <a:p>
            <a:pPr marL="0" indent="0">
              <a:lnSpc>
                <a:spcPct val="114000"/>
              </a:lnSpc>
              <a:spcBef>
                <a:spcPts val="600"/>
              </a:spcBef>
              <a:spcAft>
                <a:spcPts val="600"/>
              </a:spcAft>
              <a:buNone/>
            </a:pPr>
            <a:endParaRPr lang="en-US" sz="1600" dirty="0">
              <a:latin typeface="Gill Sans MT"/>
            </a:endParaRPr>
          </a:p>
        </p:txBody>
      </p:sp>
      <p:sp>
        <p:nvSpPr>
          <p:cNvPr id="8" name="Rectangle 7">
            <a:extLst>
              <a:ext uri="{FF2B5EF4-FFF2-40B4-BE49-F238E27FC236}">
                <a16:creationId xmlns:a16="http://schemas.microsoft.com/office/drawing/2014/main" id="{6E3E8BA4-20D2-4F5E-88F5-84CABA239182}"/>
              </a:ext>
            </a:extLst>
          </p:cNvPr>
          <p:cNvSpPr/>
          <p:nvPr/>
        </p:nvSpPr>
        <p:spPr>
          <a:xfrm>
            <a:off x="0" y="6172200"/>
            <a:ext cx="5105400" cy="646331"/>
          </a:xfrm>
          <a:prstGeom prst="rect">
            <a:avLst/>
          </a:prstGeom>
        </p:spPr>
        <p:txBody>
          <a:bodyPr wrap="square">
            <a:spAutoFit/>
          </a:bodyPr>
          <a:lstStyle/>
          <a:p>
            <a:r>
              <a:rPr lang="en-US" sz="900" dirty="0">
                <a:latin typeface="+mj-lt"/>
              </a:rPr>
              <a:t>*Household purchasing data complements retail sales data. Households purchases are projected using a representative panel of Total U.S. households. For more information on purchase data, see slide 28</a:t>
            </a:r>
          </a:p>
          <a:p>
            <a:r>
              <a:rPr lang="en-US" sz="900" dirty="0"/>
              <a:t>Data Source: IRI Consumer Network</a:t>
            </a:r>
            <a:r>
              <a:rPr lang="en-US" sz="900" baseline="30000" dirty="0"/>
              <a:t>TM </a:t>
            </a:r>
            <a:r>
              <a:rPr lang="en-US" sz="900" dirty="0"/>
              <a:t>2018 vs. 2017.</a:t>
            </a:r>
            <a:endParaRPr lang="en-US" sz="900" dirty="0">
              <a:latin typeface="+mj-lt"/>
            </a:endParaRPr>
          </a:p>
          <a:p>
            <a:endParaRPr lang="en-US" sz="900" dirty="0">
              <a:latin typeface="+mj-lt"/>
            </a:endParaRPr>
          </a:p>
        </p:txBody>
      </p:sp>
    </p:spTree>
    <p:extLst>
      <p:ext uri="{BB962C8B-B14F-4D97-AF65-F5344CB8AC3E}">
        <p14:creationId xmlns:p14="http://schemas.microsoft.com/office/powerpoint/2010/main" val="346085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099CBD-30F1-429D-AD89-A3A1FBBEBC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57" y="3203448"/>
            <a:ext cx="8644877" cy="1237595"/>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675120" cy="715962"/>
          </a:xfrm>
        </p:spPr>
        <p:txBody>
          <a:bodyPr>
            <a:noAutofit/>
          </a:bodyPr>
          <a:lstStyle/>
          <a:p>
            <a:r>
              <a:rPr lang="en-US" sz="2200" dirty="0"/>
              <a:t>The top six produce categories are purchased by approximately 80% of U.S. households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12</a:t>
            </a:fld>
            <a:endParaRPr lang="en-US" dirty="0"/>
          </a:p>
        </p:txBody>
      </p:sp>
      <p:pic>
        <p:nvPicPr>
          <p:cNvPr id="6" name="Picture 5">
            <a:extLst>
              <a:ext uri="{FF2B5EF4-FFF2-40B4-BE49-F238E27FC236}">
                <a16:creationId xmlns:a16="http://schemas.microsoft.com/office/drawing/2014/main" id="{4E6FD4FF-196C-4EAE-A9F7-21FD3E9E23D0}"/>
              </a:ext>
            </a:extLst>
          </p:cNvPr>
          <p:cNvPicPr>
            <a:picLocks noChangeAspect="1"/>
          </p:cNvPicPr>
          <p:nvPr/>
        </p:nvPicPr>
        <p:blipFill>
          <a:blip r:embed="rId3"/>
          <a:stretch>
            <a:fillRect/>
          </a:stretch>
        </p:blipFill>
        <p:spPr>
          <a:xfrm>
            <a:off x="240605" y="1283114"/>
            <a:ext cx="8638781" cy="1767993"/>
          </a:xfrm>
          <a:prstGeom prst="rect">
            <a:avLst/>
          </a:prstGeom>
        </p:spPr>
      </p:pic>
      <p:sp>
        <p:nvSpPr>
          <p:cNvPr id="9" name="Rectangle: Rounded Corners 8">
            <a:extLst>
              <a:ext uri="{FF2B5EF4-FFF2-40B4-BE49-F238E27FC236}">
                <a16:creationId xmlns:a16="http://schemas.microsoft.com/office/drawing/2014/main" id="{5B178320-4CEB-46E9-B808-E3B5BA7FB807}"/>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91D8D586-E861-477C-B905-1E4D31EF18B7}"/>
              </a:ext>
            </a:extLst>
          </p:cNvPr>
          <p:cNvSpPr txBox="1">
            <a:spLocks/>
          </p:cNvSpPr>
          <p:nvPr/>
        </p:nvSpPr>
        <p:spPr>
          <a:xfrm>
            <a:off x="182880" y="4533719"/>
            <a:ext cx="85039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Six of the top ten categories have household penetration rates approaching or exceeding 80% of U.S. households, ranging from 79.9% for Apples to 87.9% for Potatoes.</a:t>
            </a:r>
          </a:p>
          <a:p>
            <a:pPr marL="0" indent="0">
              <a:lnSpc>
                <a:spcPct val="114000"/>
              </a:lnSpc>
              <a:spcBef>
                <a:spcPts val="600"/>
              </a:spcBef>
              <a:buNone/>
            </a:pPr>
            <a:r>
              <a:rPr lang="en-US" sz="1600" dirty="0">
                <a:latin typeface="Gill Sans MT"/>
              </a:rPr>
              <a:t>Avocados have the lowest penetration in the lineup at 53.4%, behind Bagged Salads (57.9%) and Melons (60.2%).</a:t>
            </a:r>
          </a:p>
          <a:p>
            <a:pPr marL="0" indent="0">
              <a:lnSpc>
                <a:spcPct val="114000"/>
              </a:lnSpc>
              <a:spcBef>
                <a:spcPts val="600"/>
              </a:spcBef>
              <a:buNone/>
            </a:pPr>
            <a:r>
              <a:rPr lang="en-US" sz="1600" dirty="0">
                <a:latin typeface="Gill Sans MT"/>
              </a:rPr>
              <a:t>The Avocado category is one of the two categories that grew penetration in 2018, increasing +1.8 percentage points. Bagged Salad penetration rose +0.9 percentage points.</a:t>
            </a:r>
          </a:p>
          <a:p>
            <a:pPr marL="0" indent="0">
              <a:lnSpc>
                <a:spcPct val="114000"/>
              </a:lnSpc>
              <a:spcBef>
                <a:spcPts val="600"/>
              </a:spcBef>
              <a:buNone/>
            </a:pPr>
            <a:endParaRPr lang="en-US" sz="1600" dirty="0">
              <a:latin typeface="Gill Sans MT"/>
            </a:endParaRPr>
          </a:p>
        </p:txBody>
      </p:sp>
      <p:sp>
        <p:nvSpPr>
          <p:cNvPr id="11" name="Rectangle 10">
            <a:extLst>
              <a:ext uri="{FF2B5EF4-FFF2-40B4-BE49-F238E27FC236}">
                <a16:creationId xmlns:a16="http://schemas.microsoft.com/office/drawing/2014/main" id="{8532897C-3E99-4DA3-868A-323373B9A1EF}"/>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418890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Autofit/>
          </a:bodyPr>
          <a:lstStyle/>
          <a:p>
            <a:r>
              <a:rPr lang="en-US" sz="2200" dirty="0"/>
              <a:t>The top six categories also have higher repeat purchase rates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13</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57" y="3294524"/>
            <a:ext cx="8644877" cy="1055443"/>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9" name="Rectangle: Rounded Corners 8">
            <a:extLst>
              <a:ext uri="{FF2B5EF4-FFF2-40B4-BE49-F238E27FC236}">
                <a16:creationId xmlns:a16="http://schemas.microsoft.com/office/drawing/2014/main" id="{4F5F9983-BF5A-40C7-B037-C6ACB23872B3}"/>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577B7FA-9564-499C-A2C9-D6E448F88E33}"/>
              </a:ext>
            </a:extLst>
          </p:cNvPr>
          <p:cNvSpPr txBox="1">
            <a:spLocks/>
          </p:cNvSpPr>
          <p:nvPr/>
        </p:nvSpPr>
        <p:spPr>
          <a:xfrm>
            <a:off x="182880" y="4533719"/>
            <a:ext cx="85801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The top six categories also have the highest repeat rates, ranging from 82.8% for Apples to 91.7%    for Bananas.</a:t>
            </a:r>
          </a:p>
          <a:p>
            <a:pPr marL="0" indent="0">
              <a:lnSpc>
                <a:spcPct val="114000"/>
              </a:lnSpc>
              <a:spcBef>
                <a:spcPts val="600"/>
              </a:spcBef>
              <a:buNone/>
            </a:pPr>
            <a:r>
              <a:rPr lang="en-US" sz="1600" dirty="0">
                <a:latin typeface="Gill Sans MT"/>
              </a:rPr>
              <a:t>While Avocados have the lowest penetration among the top ten (P.12), most avocado shoppers are likely to purchase Avocados more than once per year (77.8%).</a:t>
            </a:r>
          </a:p>
          <a:p>
            <a:pPr marL="0" indent="0">
              <a:lnSpc>
                <a:spcPct val="114000"/>
              </a:lnSpc>
              <a:spcBef>
                <a:spcPts val="600"/>
              </a:spcBef>
              <a:buNone/>
            </a:pPr>
            <a:r>
              <a:rPr lang="en-US" sz="1600" dirty="0">
                <a:latin typeface="Gill Sans MT"/>
              </a:rPr>
              <a:t>Avocados are the only category in the list to show an increase in repeat rate. </a:t>
            </a:r>
            <a:r>
              <a:rPr lang="en-US" sz="100" dirty="0">
                <a:latin typeface="Gill Sans MT"/>
              </a:rPr>
              <a:t> </a:t>
            </a:r>
            <a:r>
              <a:rPr lang="en-US" sz="1600" dirty="0">
                <a:latin typeface="Gill Sans MT"/>
              </a:rPr>
              <a:t>Avocado shopper repeat rate increased +2.5 percentage points vs. prior year.</a:t>
            </a:r>
          </a:p>
          <a:p>
            <a:pPr marL="0" indent="0">
              <a:lnSpc>
                <a:spcPct val="114000"/>
              </a:lnSpc>
              <a:spcBef>
                <a:spcPts val="600"/>
              </a:spcBef>
              <a:buNone/>
            </a:pPr>
            <a:endParaRPr lang="en-US" sz="1600" dirty="0">
              <a:latin typeface="Gill Sans MT"/>
            </a:endParaRPr>
          </a:p>
        </p:txBody>
      </p:sp>
      <p:sp>
        <p:nvSpPr>
          <p:cNvPr id="8" name="Rectangle 7">
            <a:extLst>
              <a:ext uri="{FF2B5EF4-FFF2-40B4-BE49-F238E27FC236}">
                <a16:creationId xmlns:a16="http://schemas.microsoft.com/office/drawing/2014/main" id="{755FE015-51B3-4989-A0B4-3F106DF7ED27}"/>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191309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Autofit/>
          </a:bodyPr>
          <a:lstStyle/>
          <a:p>
            <a:r>
              <a:rPr lang="en-US" sz="2200" dirty="0"/>
              <a:t>Annual category spend per household is weakly correlated with category size, but is a factor in category size</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14</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58" y="3297574"/>
            <a:ext cx="8644874" cy="1049342"/>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3515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Berries and Apples have the two highest Annual Spend rates, but Annual Spend varies among the top ten. </a:t>
            </a:r>
          </a:p>
          <a:p>
            <a:pPr marL="0" indent="0">
              <a:lnSpc>
                <a:spcPct val="114000"/>
              </a:lnSpc>
              <a:spcBef>
                <a:spcPts val="600"/>
              </a:spcBef>
              <a:buNone/>
            </a:pPr>
            <a:r>
              <a:rPr lang="en-US" sz="1600" dirty="0">
                <a:latin typeface="Gill Sans MT"/>
              </a:rPr>
              <a:t>Avocado spend per household is $24.09 but declined slightly vs. 2017 (-0.8%).</a:t>
            </a:r>
          </a:p>
          <a:p>
            <a:pPr marL="0" indent="0">
              <a:lnSpc>
                <a:spcPct val="114000"/>
              </a:lnSpc>
              <a:spcBef>
                <a:spcPts val="600"/>
              </a:spcBef>
              <a:buNone/>
            </a:pPr>
            <a:r>
              <a:rPr lang="en-US" sz="1600" dirty="0">
                <a:latin typeface="Gill Sans MT"/>
              </a:rPr>
              <a:t>Melons is the smallest of the top ten produce categories and also has the lowest Annual Spend per household among the group at $15.50.</a:t>
            </a:r>
          </a:p>
        </p:txBody>
      </p:sp>
      <p:sp>
        <p:nvSpPr>
          <p:cNvPr id="10" name="Rectangle 9">
            <a:extLst>
              <a:ext uri="{FF2B5EF4-FFF2-40B4-BE49-F238E27FC236}">
                <a16:creationId xmlns:a16="http://schemas.microsoft.com/office/drawing/2014/main" id="{A7DA25FD-D594-4521-B76B-3F30AFBEF07F}"/>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354792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248400" cy="715962"/>
          </a:xfrm>
        </p:spPr>
        <p:txBody>
          <a:bodyPr>
            <a:noAutofit/>
          </a:bodyPr>
          <a:lstStyle/>
          <a:p>
            <a:r>
              <a:rPr lang="en-US" sz="2200" dirty="0"/>
              <a:t>Purchase frequency influences category size, and an increase in frequency can result in more retail trips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15</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543" y="3300607"/>
            <a:ext cx="8594903" cy="1043276"/>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580120" cy="179088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Purchase frequency tends to be higher for larger categories in the lineup, with the top five showing more than 7 purchase occasions in 2018. </a:t>
            </a:r>
          </a:p>
          <a:p>
            <a:pPr marL="0" indent="0">
              <a:lnSpc>
                <a:spcPct val="114000"/>
              </a:lnSpc>
              <a:spcBef>
                <a:spcPts val="600"/>
              </a:spcBef>
              <a:buNone/>
            </a:pPr>
            <a:r>
              <a:rPr lang="en-US" sz="1600" dirty="0">
                <a:latin typeface="Gill Sans MT"/>
              </a:rPr>
              <a:t>The avocado category showed a relatively high purchase frequency at 6.9 trips. The category also showed the highest increase in purchase frequency, up +12.3% vs. prior year.</a:t>
            </a:r>
          </a:p>
          <a:p>
            <a:pPr marL="0" indent="0">
              <a:lnSpc>
                <a:spcPct val="114000"/>
              </a:lnSpc>
              <a:spcBef>
                <a:spcPts val="600"/>
              </a:spcBef>
              <a:buNone/>
            </a:pPr>
            <a:r>
              <a:rPr lang="en-US" sz="1600" dirty="0">
                <a:latin typeface="Gill Sans MT"/>
              </a:rPr>
              <a:t>Grapes, Bagged Salads and Melons showed purchase frequencies below 6.</a:t>
            </a:r>
          </a:p>
          <a:p>
            <a:pPr marL="0" indent="0">
              <a:lnSpc>
                <a:spcPct val="114000"/>
              </a:lnSpc>
              <a:spcBef>
                <a:spcPts val="600"/>
              </a:spcBef>
              <a:buNone/>
            </a:pPr>
            <a:endParaRPr lang="en-US" sz="1600" dirty="0">
              <a:latin typeface="Gill Sans MT"/>
            </a:endParaRPr>
          </a:p>
        </p:txBody>
      </p:sp>
      <p:sp>
        <p:nvSpPr>
          <p:cNvPr id="10" name="Rectangle 9">
            <a:extLst>
              <a:ext uri="{FF2B5EF4-FFF2-40B4-BE49-F238E27FC236}">
                <a16:creationId xmlns:a16="http://schemas.microsoft.com/office/drawing/2014/main" id="{DC01686C-F554-493B-94E8-E01619C98256}"/>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333384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096000" cy="715962"/>
          </a:xfrm>
        </p:spPr>
        <p:txBody>
          <a:bodyPr anchor="ctr" anchorCtr="0">
            <a:noAutofit/>
          </a:bodyPr>
          <a:lstStyle/>
          <a:p>
            <a:r>
              <a:rPr lang="en-US" sz="2200" dirty="0">
                <a:latin typeface="Gill Sans MT"/>
              </a:rPr>
              <a:t>Spend per trip is influenced by a category’s pricing dynamics, and is not clearly correlated with category size</a:t>
            </a:r>
            <a:endParaRPr lang="en-US" sz="2200" dirty="0"/>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16</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543" y="3297574"/>
            <a:ext cx="8594903" cy="1049342"/>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7897551"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Spend per trip reflects not only how much shoppers buy at each purchase occasion, but also other factors such as pricing dynamics and supply factors.  </a:t>
            </a:r>
          </a:p>
          <a:p>
            <a:pPr marL="0" indent="0">
              <a:lnSpc>
                <a:spcPct val="114000"/>
              </a:lnSpc>
              <a:spcBef>
                <a:spcPts val="600"/>
              </a:spcBef>
              <a:buNone/>
            </a:pPr>
            <a:r>
              <a:rPr lang="en-US" sz="1600" dirty="0">
                <a:latin typeface="Gill Sans MT"/>
              </a:rPr>
              <a:t>Berries, which are one of the higher-priced produce categories, have the top spend per trip at $5.11. In contrast, Bananas, which tend to be a lower-priced produce category, show the lowest spend per trip at $1.72.</a:t>
            </a:r>
          </a:p>
          <a:p>
            <a:pPr marL="0" indent="0">
              <a:lnSpc>
                <a:spcPct val="114000"/>
              </a:lnSpc>
              <a:spcBef>
                <a:spcPts val="600"/>
              </a:spcBef>
              <a:buNone/>
            </a:pPr>
            <a:r>
              <a:rPr lang="en-US" sz="1600" dirty="0">
                <a:latin typeface="Gill Sans MT"/>
              </a:rPr>
              <a:t>Avocado spend per trip declined -11.6% in 2018 to $3.48 per trip.</a:t>
            </a:r>
          </a:p>
        </p:txBody>
      </p:sp>
      <p:sp>
        <p:nvSpPr>
          <p:cNvPr id="10" name="Rectangle 9">
            <a:extLst>
              <a:ext uri="{FF2B5EF4-FFF2-40B4-BE49-F238E27FC236}">
                <a16:creationId xmlns:a16="http://schemas.microsoft.com/office/drawing/2014/main" id="{1ABA3BF7-8AE9-40AE-8571-E7E44C24761C}"/>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307464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981A-1C78-4C42-8DDB-8A81B946B71C}"/>
              </a:ext>
            </a:extLst>
          </p:cNvPr>
          <p:cNvSpPr>
            <a:spLocks noGrp="1"/>
          </p:cNvSpPr>
          <p:nvPr>
            <p:ph type="title"/>
          </p:nvPr>
        </p:nvSpPr>
        <p:spPr/>
        <p:txBody>
          <a:bodyPr>
            <a:noAutofit/>
          </a:bodyPr>
          <a:lstStyle/>
          <a:p>
            <a:r>
              <a:rPr lang="en-US" sz="3000" dirty="0"/>
              <a:t>RETAILER:</a:t>
            </a:r>
            <a:br>
              <a:rPr lang="en-US" sz="3000" dirty="0"/>
            </a:br>
            <a:r>
              <a:rPr lang="en-US" sz="3000" dirty="0"/>
              <a:t>category TRIPS &amp; Market Basket</a:t>
            </a:r>
          </a:p>
        </p:txBody>
      </p:sp>
      <p:sp>
        <p:nvSpPr>
          <p:cNvPr id="3" name="Text Placeholder 2">
            <a:extLst>
              <a:ext uri="{FF2B5EF4-FFF2-40B4-BE49-F238E27FC236}">
                <a16:creationId xmlns:a16="http://schemas.microsoft.com/office/drawing/2014/main" id="{19FE9B0E-187B-4202-8CDC-A4B1F1D8E3A4}"/>
              </a:ext>
            </a:extLst>
          </p:cNvPr>
          <p:cNvSpPr>
            <a:spLocks noGrp="1"/>
          </p:cNvSpPr>
          <p:nvPr>
            <p:ph type="body" idx="1"/>
          </p:nvPr>
        </p:nvSpPr>
        <p:spPr/>
        <p:txBody>
          <a:bodyPr/>
          <a:lstStyle/>
          <a:p>
            <a:r>
              <a:rPr lang="en-US" dirty="0"/>
              <a:t>Leading Produce Categories – Growth Insights</a:t>
            </a:r>
          </a:p>
        </p:txBody>
      </p:sp>
      <p:sp>
        <p:nvSpPr>
          <p:cNvPr id="4" name="Slide Number Placeholder 3">
            <a:extLst>
              <a:ext uri="{FF2B5EF4-FFF2-40B4-BE49-F238E27FC236}">
                <a16:creationId xmlns:a16="http://schemas.microsoft.com/office/drawing/2014/main" id="{DEDCB705-8905-428C-894B-C9ABC3018455}"/>
              </a:ext>
            </a:extLst>
          </p:cNvPr>
          <p:cNvSpPr>
            <a:spLocks noGrp="1"/>
          </p:cNvSpPr>
          <p:nvPr>
            <p:ph type="sldNum" sz="quarter" idx="4"/>
          </p:nvPr>
        </p:nvSpPr>
        <p:spPr/>
        <p:txBody>
          <a:bodyPr/>
          <a:lstStyle/>
          <a:p>
            <a:fld id="{2F18AD43-49F2-4585-85CB-381ABF55072C}" type="slidenum">
              <a:rPr lang="en-US" smtClean="0"/>
              <a:pPr/>
              <a:t>17</a:t>
            </a:fld>
            <a:endParaRPr lang="en-US" dirty="0"/>
          </a:p>
        </p:txBody>
      </p:sp>
    </p:spTree>
    <p:extLst>
      <p:ext uri="{BB962C8B-B14F-4D97-AF65-F5344CB8AC3E}">
        <p14:creationId xmlns:p14="http://schemas.microsoft.com/office/powerpoint/2010/main" val="70861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7970520" cy="186708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U.S. households made 18.4 billion trips to retailers in 2018. Households that purchase Berries accounted for 15.3 billion retail trips, while households that purchase Avocados accounted for 10.0 billion retail trips* (a household that purchases Berries can also purchase Avocados).</a:t>
            </a:r>
          </a:p>
          <a:p>
            <a:pPr marL="0" indent="0">
              <a:lnSpc>
                <a:spcPct val="114000"/>
              </a:lnSpc>
              <a:spcBef>
                <a:spcPts val="600"/>
              </a:spcBef>
              <a:spcAft>
                <a:spcPts val="600"/>
              </a:spcAft>
              <a:buNone/>
            </a:pPr>
            <a:r>
              <a:rPr lang="en-US" sz="1600" dirty="0">
                <a:latin typeface="Gill Sans MT"/>
              </a:rPr>
              <a:t>Households that purchase Avocados show the greatest increase in retail trips, up +5.8% vs. prior year.</a:t>
            </a:r>
          </a:p>
          <a:p>
            <a:pPr marL="0" indent="0">
              <a:lnSpc>
                <a:spcPct val="114000"/>
              </a:lnSpc>
              <a:spcBef>
                <a:spcPts val="600"/>
              </a:spcBef>
              <a:spcAft>
                <a:spcPts val="600"/>
              </a:spcAft>
              <a:buNone/>
            </a:pPr>
            <a:endParaRPr lang="en-US" sz="1600" dirty="0">
              <a:latin typeface="Gill Sans MT"/>
            </a:endParaRPr>
          </a:p>
        </p:txBody>
      </p:sp>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593386" cy="715962"/>
          </a:xfrm>
        </p:spPr>
        <p:txBody>
          <a:bodyPr>
            <a:noAutofit/>
          </a:bodyPr>
          <a:lstStyle/>
          <a:p>
            <a:r>
              <a:rPr lang="en-US" sz="1800" dirty="0"/>
              <a:t>Total U.S. households made more than 18 billion trips to retailers in 2018. Households that purchase avocados made 10 billion trips, but did not make an avocado purchase during each trip</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18</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58" y="3294524"/>
            <a:ext cx="8644874" cy="1055443"/>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7675543-0B2B-4A85-8FD7-E6FCAF14FEA0}"/>
              </a:ext>
            </a:extLst>
          </p:cNvPr>
          <p:cNvSpPr txBox="1">
            <a:spLocks/>
          </p:cNvSpPr>
          <p:nvPr/>
        </p:nvSpPr>
        <p:spPr>
          <a:xfrm>
            <a:off x="182880" y="1234017"/>
            <a:ext cx="3158239" cy="82627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200" dirty="0">
                <a:latin typeface="Gill Sans MT"/>
              </a:rPr>
              <a:t>Total 2018 Retail Trips = 18.4 Billion</a:t>
            </a:r>
          </a:p>
        </p:txBody>
      </p:sp>
      <p:sp>
        <p:nvSpPr>
          <p:cNvPr id="11" name="Content Placeholder 2">
            <a:extLst>
              <a:ext uri="{FF2B5EF4-FFF2-40B4-BE49-F238E27FC236}">
                <a16:creationId xmlns:a16="http://schemas.microsoft.com/office/drawing/2014/main" id="{E9D198CC-A350-4848-80FD-38B16AE53DAC}"/>
              </a:ext>
            </a:extLst>
          </p:cNvPr>
          <p:cNvSpPr txBox="1">
            <a:spLocks/>
          </p:cNvSpPr>
          <p:nvPr/>
        </p:nvSpPr>
        <p:spPr>
          <a:xfrm>
            <a:off x="4343400" y="5969589"/>
            <a:ext cx="7897551" cy="2139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050" dirty="0">
              <a:latin typeface="Gill Sans MT"/>
            </a:endParaRPr>
          </a:p>
        </p:txBody>
      </p:sp>
      <p:sp>
        <p:nvSpPr>
          <p:cNvPr id="12" name="Content Placeholder 2">
            <a:extLst>
              <a:ext uri="{FF2B5EF4-FFF2-40B4-BE49-F238E27FC236}">
                <a16:creationId xmlns:a16="http://schemas.microsoft.com/office/drawing/2014/main" id="{10464BF2-0FB6-4C92-BA8F-CF505FD9AAC0}"/>
              </a:ext>
            </a:extLst>
          </p:cNvPr>
          <p:cNvSpPr txBox="1">
            <a:spLocks/>
          </p:cNvSpPr>
          <p:nvPr/>
        </p:nvSpPr>
        <p:spPr>
          <a:xfrm>
            <a:off x="3657600" y="6400800"/>
            <a:ext cx="52736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*Retail trips for any item purchase, not just category purchases</a:t>
            </a:r>
          </a:p>
        </p:txBody>
      </p:sp>
      <p:sp>
        <p:nvSpPr>
          <p:cNvPr id="14" name="Rectangle 13">
            <a:extLst>
              <a:ext uri="{FF2B5EF4-FFF2-40B4-BE49-F238E27FC236}">
                <a16:creationId xmlns:a16="http://schemas.microsoft.com/office/drawing/2014/main" id="{845E471F-701E-4B93-864B-4E204B574785}"/>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422714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096000" cy="715962"/>
          </a:xfrm>
        </p:spPr>
        <p:txBody>
          <a:bodyPr>
            <a:noAutofit/>
          </a:bodyPr>
          <a:lstStyle/>
          <a:p>
            <a:r>
              <a:rPr lang="en-US" sz="2000" dirty="0"/>
              <a:t>The 10 billion avocado shopper trips accounted for 54% of total 2018 retail trips </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19</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58" y="3294524"/>
            <a:ext cx="8644874" cy="1055442"/>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5801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Households who at any time purchase one of the larger categories account for a greater proportion of overall retail trips. For each of the top six produce categories, this proportion exceeds 80%. This in turn gives retailers more sales opportunities in those categories.</a:t>
            </a:r>
          </a:p>
          <a:p>
            <a:pPr marL="0" indent="0">
              <a:lnSpc>
                <a:spcPct val="114000"/>
              </a:lnSpc>
              <a:spcBef>
                <a:spcPts val="600"/>
              </a:spcBef>
              <a:spcAft>
                <a:spcPts val="600"/>
              </a:spcAft>
              <a:buNone/>
            </a:pPr>
            <a:r>
              <a:rPr lang="en-US" sz="1600" dirty="0">
                <a:latin typeface="Gill Sans MT"/>
              </a:rPr>
              <a:t>Households that purchase Avocados account for 54% of retail trips but showed the greatest proportion increase (+2.2 points) of any top ten category.</a:t>
            </a:r>
          </a:p>
          <a:p>
            <a:pPr marL="0" indent="0">
              <a:lnSpc>
                <a:spcPct val="114000"/>
              </a:lnSpc>
              <a:spcBef>
                <a:spcPts val="600"/>
              </a:spcBef>
              <a:spcAft>
                <a:spcPts val="600"/>
              </a:spcAft>
              <a:buNone/>
            </a:pPr>
            <a:endParaRPr lang="en-US" sz="1600" dirty="0">
              <a:latin typeface="Gill Sans MT"/>
            </a:endParaRPr>
          </a:p>
        </p:txBody>
      </p:sp>
      <p:sp>
        <p:nvSpPr>
          <p:cNvPr id="11" name="Content Placeholder 2">
            <a:extLst>
              <a:ext uri="{FF2B5EF4-FFF2-40B4-BE49-F238E27FC236}">
                <a16:creationId xmlns:a16="http://schemas.microsoft.com/office/drawing/2014/main" id="{3B25A29D-2C03-48F0-8D49-4EC8570A1B7E}"/>
              </a:ext>
            </a:extLst>
          </p:cNvPr>
          <p:cNvSpPr txBox="1">
            <a:spLocks/>
          </p:cNvSpPr>
          <p:nvPr/>
        </p:nvSpPr>
        <p:spPr>
          <a:xfrm>
            <a:off x="182880" y="1234017"/>
            <a:ext cx="3158239" cy="82627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200" dirty="0">
                <a:latin typeface="Gill Sans MT"/>
              </a:rPr>
              <a:t>Total 2018 Retail Trips = 18.4 Billion</a:t>
            </a:r>
          </a:p>
        </p:txBody>
      </p:sp>
      <p:sp>
        <p:nvSpPr>
          <p:cNvPr id="10" name="Rectangle 9">
            <a:extLst>
              <a:ext uri="{FF2B5EF4-FFF2-40B4-BE49-F238E27FC236}">
                <a16:creationId xmlns:a16="http://schemas.microsoft.com/office/drawing/2014/main" id="{3A857037-4A2B-4FA5-BB4A-42F1AFFCA1A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280417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lstStyle/>
          <a:p>
            <a:r>
              <a:rPr lang="en-US" dirty="0"/>
              <a:t>Table of Contents</a:t>
            </a:r>
          </a:p>
        </p:txBody>
      </p:sp>
      <p:sp>
        <p:nvSpPr>
          <p:cNvPr id="4" name="Slide Number Placeholder 3"/>
          <p:cNvSpPr>
            <a:spLocks noGrp="1"/>
          </p:cNvSpPr>
          <p:nvPr>
            <p:ph type="sldNum" sz="quarter" idx="4"/>
          </p:nvPr>
        </p:nvSpPr>
        <p:spPr/>
        <p:txBody>
          <a:bodyPr/>
          <a:lstStyle/>
          <a:p>
            <a:fld id="{2F18AD43-49F2-4585-85CB-381ABF55072C}" type="slidenum">
              <a:rPr lang="en-US" smtClean="0"/>
              <a:pPr/>
              <a:t>2</a:t>
            </a:fld>
            <a:endParaRPr lang="en-US" dirty="0"/>
          </a:p>
        </p:txBody>
      </p:sp>
      <p:graphicFrame>
        <p:nvGraphicFramePr>
          <p:cNvPr id="6" name="Table 5">
            <a:extLst>
              <a:ext uri="{FF2B5EF4-FFF2-40B4-BE49-F238E27FC236}">
                <a16:creationId xmlns:a16="http://schemas.microsoft.com/office/drawing/2014/main" id="{E73E4D0B-5DA1-4FA2-8B9A-DCE66D005D5A}"/>
              </a:ext>
            </a:extLst>
          </p:cNvPr>
          <p:cNvGraphicFramePr>
            <a:graphicFrameLocks noGrp="1"/>
          </p:cNvGraphicFramePr>
          <p:nvPr>
            <p:extLst>
              <p:ext uri="{D42A27DB-BD31-4B8C-83A1-F6EECF244321}">
                <p14:modId xmlns:p14="http://schemas.microsoft.com/office/powerpoint/2010/main" val="2777593174"/>
              </p:ext>
            </p:extLst>
          </p:nvPr>
        </p:nvGraphicFramePr>
        <p:xfrm>
          <a:off x="1295400" y="1600200"/>
          <a:ext cx="6553200" cy="3644900"/>
        </p:xfrm>
        <a:graphic>
          <a:graphicData uri="http://schemas.openxmlformats.org/drawingml/2006/table">
            <a:tbl>
              <a:tblPr firstRow="1" bandRow="1">
                <a:tableStyleId>{5C22544A-7EE6-4342-B048-85BDC9FD1C3A}</a:tableStyleId>
              </a:tblPr>
              <a:tblGrid>
                <a:gridCol w="5782236">
                  <a:extLst>
                    <a:ext uri="{9D8B030D-6E8A-4147-A177-3AD203B41FA5}">
                      <a16:colId xmlns:a16="http://schemas.microsoft.com/office/drawing/2014/main" val="245206975"/>
                    </a:ext>
                  </a:extLst>
                </a:gridCol>
                <a:gridCol w="770964">
                  <a:extLst>
                    <a:ext uri="{9D8B030D-6E8A-4147-A177-3AD203B41FA5}">
                      <a16:colId xmlns:a16="http://schemas.microsoft.com/office/drawing/2014/main" val="1514374424"/>
                    </a:ext>
                  </a:extLst>
                </a:gridCol>
              </a:tblGrid>
              <a:tr h="520700">
                <a:tc>
                  <a:txBody>
                    <a:bodyPr/>
                    <a:lstStyle/>
                    <a:p>
                      <a:pPr algn="l"/>
                      <a:r>
                        <a:rPr lang="en-US" sz="1700" b="0" baseline="0" dirty="0">
                          <a:solidFill>
                            <a:schemeClr val="tx1"/>
                          </a:solidFill>
                          <a:latin typeface="+mj-lt"/>
                        </a:rPr>
                        <a:t>Objective and Executive Summary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259663"/>
                  </a:ext>
                </a:extLst>
              </a:tr>
              <a:tr h="520700">
                <a:tc>
                  <a:txBody>
                    <a:bodyPr/>
                    <a:lstStyle/>
                    <a:p>
                      <a:pPr marL="0" indent="0" algn="l">
                        <a:buFont typeface="Arial" panose="020B0604020202020204" pitchFamily="34" charset="0"/>
                        <a:buNone/>
                      </a:pPr>
                      <a:r>
                        <a:rPr lang="en-US" sz="1700" b="0" kern="1200" baseline="0" dirty="0">
                          <a:solidFill>
                            <a:schemeClr val="tx1"/>
                          </a:solidFill>
                          <a:latin typeface="+mj-lt"/>
                          <a:ea typeface="+mn-ea"/>
                          <a:cs typeface="+mn-cs"/>
                        </a:rPr>
                        <a:t>Terms and Definitions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7745859"/>
                  </a:ext>
                </a:extLst>
              </a:tr>
              <a:tr h="520700">
                <a:tc>
                  <a:txBody>
                    <a:bodyPr/>
                    <a:lstStyle/>
                    <a:p>
                      <a:pPr marL="0" indent="0" algn="l">
                        <a:buFont typeface="Arial" panose="020B0604020202020204" pitchFamily="34" charset="0"/>
                        <a:buNone/>
                      </a:pPr>
                      <a:r>
                        <a:rPr lang="en-US" sz="1700" b="0" kern="1200" baseline="0" dirty="0">
                          <a:solidFill>
                            <a:schemeClr val="tx1"/>
                          </a:solidFill>
                          <a:latin typeface="+mj-lt"/>
                          <a:ea typeface="+mn-ea"/>
                          <a:cs typeface="+mn-cs"/>
                        </a:rPr>
                        <a:t>Key Insights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506774"/>
                  </a:ext>
                </a:extLst>
              </a:tr>
              <a:tr h="520700">
                <a:tc>
                  <a:txBody>
                    <a:bodyPr/>
                    <a:lstStyle/>
                    <a:p>
                      <a:pPr marL="0" indent="0" algn="l">
                        <a:buFont typeface="Arial" panose="020B0604020202020204" pitchFamily="34" charset="0"/>
                        <a:buNone/>
                      </a:pPr>
                      <a:r>
                        <a:rPr lang="en-US" sz="1700" b="0" kern="1200" baseline="0" dirty="0">
                          <a:solidFill>
                            <a:schemeClr val="tx1"/>
                          </a:solidFill>
                          <a:latin typeface="+mj-lt"/>
                          <a:ea typeface="+mn-ea"/>
                          <a:cs typeface="+mn-cs"/>
                        </a:rPr>
                        <a:t>Key Actions and Opportunities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485749"/>
                  </a:ext>
                </a:extLst>
              </a:tr>
              <a:tr h="520700">
                <a:tc>
                  <a:txBody>
                    <a:bodyPr/>
                    <a:lstStyle/>
                    <a:p>
                      <a:pPr marL="0" indent="0" algn="l">
                        <a:buFont typeface="Arial" panose="020B0604020202020204" pitchFamily="34" charset="0"/>
                        <a:buNone/>
                      </a:pPr>
                      <a:r>
                        <a:rPr lang="en-US" sz="1700" b="0" kern="1200" baseline="0" dirty="0">
                          <a:solidFill>
                            <a:schemeClr val="tx1"/>
                          </a:solidFill>
                          <a:latin typeface="+mj-lt"/>
                          <a:ea typeface="+mn-ea"/>
                          <a:cs typeface="+mn-cs"/>
                        </a:rPr>
                        <a:t>Shopper: Category Purchase Trends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24474"/>
                  </a:ext>
                </a:extLst>
              </a:tr>
              <a:tr h="520700">
                <a:tc>
                  <a:txBody>
                    <a:bodyPr/>
                    <a:lstStyle/>
                    <a:p>
                      <a:pPr marL="0" indent="0" algn="l">
                        <a:buFont typeface="Arial" panose="020B0604020202020204" pitchFamily="34" charset="0"/>
                        <a:buNone/>
                      </a:pPr>
                      <a:r>
                        <a:rPr lang="en-US" sz="1700" b="0" kern="1200" baseline="0" dirty="0">
                          <a:solidFill>
                            <a:schemeClr val="tx1"/>
                          </a:solidFill>
                          <a:latin typeface="+mj-lt"/>
                          <a:ea typeface="+mn-ea"/>
                          <a:cs typeface="+mn-cs"/>
                        </a:rPr>
                        <a:t>Retailer: Category Trips and Market Basket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3264484"/>
                  </a:ext>
                </a:extLst>
              </a:tr>
              <a:tr h="520700">
                <a:tc>
                  <a:txBody>
                    <a:bodyPr/>
                    <a:lstStyle/>
                    <a:p>
                      <a:pPr marL="0" lvl="1" indent="0" algn="l">
                        <a:buFont typeface="Arial" panose="020B0604020202020204" pitchFamily="34" charset="0"/>
                        <a:buNone/>
                      </a:pPr>
                      <a:r>
                        <a:rPr lang="en-US" sz="1700" b="0" kern="1200" baseline="0" dirty="0">
                          <a:solidFill>
                            <a:schemeClr val="tx1"/>
                          </a:solidFill>
                          <a:latin typeface="+mj-lt"/>
                          <a:ea typeface="+mn-ea"/>
                          <a:cs typeface="+mn-cs"/>
                        </a:rPr>
                        <a:t>Data Source Information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700" b="0" dirty="0">
                          <a:solidFill>
                            <a:schemeClr val="tx1"/>
                          </a:solidFill>
                          <a:latin typeface="+mj-lt"/>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6752939"/>
                  </a:ext>
                </a:extLst>
              </a:tr>
            </a:tbl>
          </a:graphicData>
        </a:graphic>
      </p:graphicFrame>
    </p:spTree>
    <p:extLst>
      <p:ext uri="{BB962C8B-B14F-4D97-AF65-F5344CB8AC3E}">
        <p14:creationId xmlns:p14="http://schemas.microsoft.com/office/powerpoint/2010/main" val="343326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rmAutofit fontScale="90000"/>
          </a:bodyPr>
          <a:lstStyle/>
          <a:p>
            <a:r>
              <a:rPr lang="en-US" sz="2400" dirty="0"/>
              <a:t>Avocado shoppers purchased avocados during 4.6% of their 10 billion retail trips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20</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560" y="3297574"/>
            <a:ext cx="8644869" cy="1049342"/>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356207"/>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77824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600" dirty="0">
                <a:latin typeface="Gill Sans MT"/>
              </a:rPr>
              <a:t>Trip Incidence* tends to be higher for the larger categories than for the smaller categories in the top ten. Bananas have the top Trip Incidence rate, at 9.9%, with Melons at 2.6%. </a:t>
            </a:r>
          </a:p>
          <a:p>
            <a:pPr marL="0" indent="0">
              <a:spcBef>
                <a:spcPts val="600"/>
              </a:spcBef>
              <a:buNone/>
            </a:pPr>
            <a:r>
              <a:rPr lang="en-US" sz="1600" dirty="0">
                <a:latin typeface="Gill Sans MT"/>
              </a:rPr>
              <a:t>The Trip Incidence rate for Avocados is 4.6%, with 458.2M of the 10.0B avocado shopper retail trips including a purchase of Avocados.</a:t>
            </a:r>
          </a:p>
          <a:p>
            <a:pPr marL="0" indent="0">
              <a:spcBef>
                <a:spcPts val="600"/>
              </a:spcBef>
              <a:buNone/>
            </a:pPr>
            <a:r>
              <a:rPr lang="en-US" sz="1600" dirty="0">
                <a:latin typeface="Gill Sans MT"/>
              </a:rPr>
              <a:t>Avocados showed the greatest increase in Trip Incidence, up +0.4 points vs. prior year.</a:t>
            </a:r>
          </a:p>
        </p:txBody>
      </p:sp>
      <p:sp>
        <p:nvSpPr>
          <p:cNvPr id="10" name="Content Placeholder 2">
            <a:extLst>
              <a:ext uri="{FF2B5EF4-FFF2-40B4-BE49-F238E27FC236}">
                <a16:creationId xmlns:a16="http://schemas.microsoft.com/office/drawing/2014/main" id="{0B9F0304-8A9D-443A-B5C9-4EF5CBBA7545}"/>
              </a:ext>
            </a:extLst>
          </p:cNvPr>
          <p:cNvSpPr txBox="1">
            <a:spLocks/>
          </p:cNvSpPr>
          <p:nvPr/>
        </p:nvSpPr>
        <p:spPr>
          <a:xfrm>
            <a:off x="6858000" y="970984"/>
            <a:ext cx="1438842" cy="82627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200" dirty="0">
                <a:latin typeface="Gill Sans MT"/>
              </a:rPr>
              <a:t>Total 2018 Avocado Shopper Retail Trips = 10.0 Billion</a:t>
            </a:r>
          </a:p>
        </p:txBody>
      </p:sp>
      <p:sp>
        <p:nvSpPr>
          <p:cNvPr id="11" name="Content Placeholder 2">
            <a:extLst>
              <a:ext uri="{FF2B5EF4-FFF2-40B4-BE49-F238E27FC236}">
                <a16:creationId xmlns:a16="http://schemas.microsoft.com/office/drawing/2014/main" id="{C8EA8FA2-CC44-4979-ACE1-F68D5090D3DE}"/>
              </a:ext>
            </a:extLst>
          </p:cNvPr>
          <p:cNvSpPr txBox="1">
            <a:spLocks/>
          </p:cNvSpPr>
          <p:nvPr/>
        </p:nvSpPr>
        <p:spPr>
          <a:xfrm>
            <a:off x="3048000" y="6248400"/>
            <a:ext cx="55784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*Trip Incidence = The proportion of category retail trips that include a purchase of the category. Example: Bananas were purchased during 9.9% of Banana shopper retail trips </a:t>
            </a:r>
          </a:p>
        </p:txBody>
      </p:sp>
      <p:sp>
        <p:nvSpPr>
          <p:cNvPr id="14" name="Rectangle 13">
            <a:extLst>
              <a:ext uri="{FF2B5EF4-FFF2-40B4-BE49-F238E27FC236}">
                <a16:creationId xmlns:a16="http://schemas.microsoft.com/office/drawing/2014/main" id="{466BD716-D9FB-4537-9EDE-DC9FCF967550}"/>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65743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477000" cy="715962"/>
          </a:xfrm>
        </p:spPr>
        <p:txBody>
          <a:bodyPr>
            <a:normAutofit fontScale="90000"/>
          </a:bodyPr>
          <a:lstStyle/>
          <a:p>
            <a:r>
              <a:rPr lang="en-US" sz="2400" dirty="0"/>
              <a:t>In-Basket value varies among the top ten categories. In-Basket value is highest for Potatoes and Bagged Salads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21</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543" y="3297574"/>
            <a:ext cx="8594903" cy="1049342"/>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2753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Among the top ten categories, Market Basket value is not correlated with category size. </a:t>
            </a:r>
          </a:p>
          <a:p>
            <a:pPr marL="0" indent="0">
              <a:lnSpc>
                <a:spcPct val="114000"/>
              </a:lnSpc>
              <a:spcBef>
                <a:spcPts val="600"/>
              </a:spcBef>
              <a:spcAft>
                <a:spcPts val="600"/>
              </a:spcAft>
              <a:buNone/>
            </a:pPr>
            <a:r>
              <a:rPr lang="en-US" sz="1600" dirty="0">
                <a:latin typeface="Gill Sans MT"/>
              </a:rPr>
              <a:t>Potatoes and Bagged Salads have the top In-Basket value in the lineup. Bananas have the lowest In-Basket value.</a:t>
            </a:r>
          </a:p>
          <a:p>
            <a:pPr marL="0" indent="0">
              <a:lnSpc>
                <a:spcPct val="114000"/>
              </a:lnSpc>
              <a:spcBef>
                <a:spcPts val="600"/>
              </a:spcBef>
              <a:spcAft>
                <a:spcPts val="600"/>
              </a:spcAft>
              <a:buNone/>
            </a:pPr>
            <a:r>
              <a:rPr lang="en-US" sz="1600" dirty="0">
                <a:latin typeface="Gill Sans MT"/>
              </a:rPr>
              <a:t>Avocados rank 8th in In-Basket value at $69.72, a small decline vs. prior year (-1.5%).</a:t>
            </a:r>
          </a:p>
          <a:p>
            <a:pPr marL="0" indent="0">
              <a:lnSpc>
                <a:spcPct val="114000"/>
              </a:lnSpc>
              <a:spcBef>
                <a:spcPts val="600"/>
              </a:spcBef>
              <a:spcAft>
                <a:spcPts val="600"/>
              </a:spcAft>
              <a:buNone/>
            </a:pPr>
            <a:endParaRPr lang="en-US" sz="1600" dirty="0">
              <a:latin typeface="Gill Sans MT"/>
            </a:endParaRPr>
          </a:p>
        </p:txBody>
      </p:sp>
      <p:sp>
        <p:nvSpPr>
          <p:cNvPr id="10" name="Rectangle 9">
            <a:extLst>
              <a:ext uri="{FF2B5EF4-FFF2-40B4-BE49-F238E27FC236}">
                <a16:creationId xmlns:a16="http://schemas.microsoft.com/office/drawing/2014/main" id="{3693103A-76BB-4C5A-8198-60E5B3EC9787}"/>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406321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096000" cy="715962"/>
          </a:xfrm>
        </p:spPr>
        <p:txBody>
          <a:bodyPr>
            <a:noAutofit/>
          </a:bodyPr>
          <a:lstStyle/>
          <a:p>
            <a:r>
              <a:rPr lang="en-US" sz="2200" dirty="0"/>
              <a:t>When the category is not included in the basket, the basket value is lower for all of the top ten produce categories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22</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543" y="3297574"/>
            <a:ext cx="8594903" cy="1049341"/>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674566" cy="156228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Market Basket value is lower when the category is not in the basket for all top-ten produce categories. </a:t>
            </a:r>
          </a:p>
          <a:p>
            <a:pPr marL="0" indent="0">
              <a:lnSpc>
                <a:spcPct val="114000"/>
              </a:lnSpc>
              <a:spcBef>
                <a:spcPts val="600"/>
              </a:spcBef>
              <a:spcAft>
                <a:spcPts val="600"/>
              </a:spcAft>
              <a:buNone/>
            </a:pPr>
            <a:r>
              <a:rPr lang="en-US" sz="1600" dirty="0">
                <a:latin typeface="Gill Sans MT"/>
              </a:rPr>
              <a:t>The next slide shows the difference between the value of the Market Basket when a category is included in the basket and when it is not included in the basket – i.e. the In-Basket Premium.</a:t>
            </a:r>
          </a:p>
        </p:txBody>
      </p:sp>
      <p:sp>
        <p:nvSpPr>
          <p:cNvPr id="10" name="Rectangle 9">
            <a:extLst>
              <a:ext uri="{FF2B5EF4-FFF2-40B4-BE49-F238E27FC236}">
                <a16:creationId xmlns:a16="http://schemas.microsoft.com/office/drawing/2014/main" id="{C4A46649-9F64-4EC8-820D-72789E9B6233}"/>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20147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rmAutofit fontScale="90000"/>
          </a:bodyPr>
          <a:lstStyle/>
          <a:p>
            <a:r>
              <a:rPr lang="en-US" dirty="0"/>
              <a:t>Avocados show an In-Basket Premium* of +66.9% (+$27.94)</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23</a:t>
            </a:fld>
            <a:endParaRPr lang="en-US" dirty="0"/>
          </a:p>
        </p:txBody>
      </p:sp>
      <p:sp>
        <p:nvSpPr>
          <p:cNvPr id="8" name="Rectangle: Rounded Corners 7">
            <a:extLst>
              <a:ext uri="{FF2B5EF4-FFF2-40B4-BE49-F238E27FC236}">
                <a16:creationId xmlns:a16="http://schemas.microsoft.com/office/drawing/2014/main" id="{F316BE10-A146-44CC-B2E8-5147C65B66DC}"/>
              </a:ext>
            </a:extLst>
          </p:cNvPr>
          <p:cNvSpPr/>
          <p:nvPr/>
        </p:nvSpPr>
        <p:spPr>
          <a:xfrm rot="5400000">
            <a:off x="3289041" y="3926571"/>
            <a:ext cx="475488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5943600" y="1636414"/>
            <a:ext cx="2971800" cy="293558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The value of the Market Basket when Avocados are included in the basket is $69.72. When Avocados are not included in the basket, the value is $41.77. </a:t>
            </a:r>
          </a:p>
          <a:p>
            <a:pPr marL="0" indent="0">
              <a:lnSpc>
                <a:spcPct val="114000"/>
              </a:lnSpc>
              <a:spcBef>
                <a:spcPts val="600"/>
              </a:spcBef>
              <a:spcAft>
                <a:spcPts val="600"/>
              </a:spcAft>
              <a:buNone/>
            </a:pPr>
            <a:r>
              <a:rPr lang="en-US" sz="1600" dirty="0">
                <a:latin typeface="Gill Sans MT"/>
              </a:rPr>
              <a:t>When Avocados are included in the basket, Market Basket value increases +66.9% or +$27.94.</a:t>
            </a:r>
          </a:p>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pic>
        <p:nvPicPr>
          <p:cNvPr id="11" name="Picture 10">
            <a:extLst>
              <a:ext uri="{FF2B5EF4-FFF2-40B4-BE49-F238E27FC236}">
                <a16:creationId xmlns:a16="http://schemas.microsoft.com/office/drawing/2014/main" id="{0B4E9001-FE03-49D8-840E-F97E5AFD42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0320" y="2362200"/>
            <a:ext cx="4595134" cy="4048095"/>
          </a:xfrm>
          <a:prstGeom prst="rect">
            <a:avLst/>
          </a:prstGeom>
        </p:spPr>
      </p:pic>
      <p:sp>
        <p:nvSpPr>
          <p:cNvPr id="12" name="Content Placeholder 2">
            <a:extLst>
              <a:ext uri="{FF2B5EF4-FFF2-40B4-BE49-F238E27FC236}">
                <a16:creationId xmlns:a16="http://schemas.microsoft.com/office/drawing/2014/main" id="{E0418CC2-1C1B-4CAA-8BB1-6D89CB16F00B}"/>
              </a:ext>
            </a:extLst>
          </p:cNvPr>
          <p:cNvSpPr txBox="1">
            <a:spLocks/>
          </p:cNvSpPr>
          <p:nvPr/>
        </p:nvSpPr>
        <p:spPr>
          <a:xfrm>
            <a:off x="1428187" y="1446374"/>
            <a:ext cx="2819400" cy="5597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dirty="0">
                <a:latin typeface="Gill Sans MT"/>
              </a:rPr>
              <a:t>In-Basket Premium of Avocado Category</a:t>
            </a:r>
          </a:p>
        </p:txBody>
      </p:sp>
      <p:sp>
        <p:nvSpPr>
          <p:cNvPr id="13" name="Oval 12">
            <a:extLst>
              <a:ext uri="{FF2B5EF4-FFF2-40B4-BE49-F238E27FC236}">
                <a16:creationId xmlns:a16="http://schemas.microsoft.com/office/drawing/2014/main" id="{D57E6723-0326-49F1-AF38-7F7747000688}"/>
              </a:ext>
            </a:extLst>
          </p:cNvPr>
          <p:cNvSpPr/>
          <p:nvPr/>
        </p:nvSpPr>
        <p:spPr>
          <a:xfrm>
            <a:off x="1828800" y="2461899"/>
            <a:ext cx="3306653" cy="890901"/>
          </a:xfrm>
          <a:prstGeom prst="ellips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CE038686-F64E-4D41-B7C0-4A1F873947A1}"/>
              </a:ext>
            </a:extLst>
          </p:cNvPr>
          <p:cNvSpPr txBox="1">
            <a:spLocks/>
          </p:cNvSpPr>
          <p:nvPr/>
        </p:nvSpPr>
        <p:spPr>
          <a:xfrm>
            <a:off x="136556" y="6400800"/>
            <a:ext cx="59594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*Value of market basket when Avocados are in the basket vs. when Avocados are not in the basket</a:t>
            </a:r>
          </a:p>
        </p:txBody>
      </p:sp>
    </p:spTree>
    <p:extLst>
      <p:ext uri="{BB962C8B-B14F-4D97-AF65-F5344CB8AC3E}">
        <p14:creationId xmlns:p14="http://schemas.microsoft.com/office/powerpoint/2010/main" val="154260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358B98-1324-4569-8350-18D82CB433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0605" y="1283114"/>
            <a:ext cx="8638781" cy="2024047"/>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Autofit/>
          </a:bodyPr>
          <a:lstStyle/>
          <a:p>
            <a:r>
              <a:rPr lang="en-US" sz="2200" dirty="0"/>
              <a:t>The In-Basket Premium is in the high double-digits for all top ten produce categories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24</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547" y="3370260"/>
            <a:ext cx="8594894" cy="1049340"/>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7897551"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Seven out of ten categories show an In-Basket premium above 70%. The In-Basket Premium ranges from +62.9% for Bananas to +89.8% for Potatoes. </a:t>
            </a:r>
          </a:p>
          <a:p>
            <a:pPr marL="0" indent="0">
              <a:lnSpc>
                <a:spcPct val="114000"/>
              </a:lnSpc>
              <a:spcBef>
                <a:spcPts val="600"/>
              </a:spcBef>
              <a:spcAft>
                <a:spcPts val="600"/>
              </a:spcAft>
              <a:buNone/>
            </a:pPr>
            <a:r>
              <a:rPr lang="en-US" sz="1600" dirty="0">
                <a:latin typeface="Gill Sans MT"/>
              </a:rPr>
              <a:t>In-Basket Premium declined for the majority of categories in the top ten. Berries and Lettuce increased slightly. </a:t>
            </a:r>
          </a:p>
          <a:p>
            <a:pPr marL="0" indent="0">
              <a:lnSpc>
                <a:spcPct val="114000"/>
              </a:lnSpc>
              <a:spcBef>
                <a:spcPts val="600"/>
              </a:spcBef>
              <a:spcAft>
                <a:spcPts val="600"/>
              </a:spcAft>
              <a:buNone/>
            </a:pPr>
            <a:endParaRPr lang="en-US" sz="1600" dirty="0">
              <a:solidFill>
                <a:srgbClr val="FF0000"/>
              </a:solidFill>
              <a:latin typeface="Gill Sans MT"/>
            </a:endParaRPr>
          </a:p>
          <a:p>
            <a:pPr marL="0" indent="0">
              <a:lnSpc>
                <a:spcPct val="114000"/>
              </a:lnSpc>
              <a:spcBef>
                <a:spcPts val="600"/>
              </a:spcBef>
              <a:spcAft>
                <a:spcPts val="600"/>
              </a:spcAft>
              <a:buNone/>
            </a:pPr>
            <a:endParaRPr lang="en-US" sz="1600" dirty="0">
              <a:solidFill>
                <a:srgbClr val="FF0000"/>
              </a:solidFill>
              <a:latin typeface="Gill Sans MT"/>
            </a:endParaRPr>
          </a:p>
        </p:txBody>
      </p:sp>
      <p:sp>
        <p:nvSpPr>
          <p:cNvPr id="5" name="TextBox 4">
            <a:extLst>
              <a:ext uri="{FF2B5EF4-FFF2-40B4-BE49-F238E27FC236}">
                <a16:creationId xmlns:a16="http://schemas.microsoft.com/office/drawing/2014/main" id="{0310760B-F23D-492C-939A-FB2CF1CA9D0F}"/>
              </a:ext>
            </a:extLst>
          </p:cNvPr>
          <p:cNvSpPr txBox="1"/>
          <p:nvPr/>
        </p:nvSpPr>
        <p:spPr>
          <a:xfrm>
            <a:off x="-33669" y="2935803"/>
            <a:ext cx="548548" cy="415498"/>
          </a:xfrm>
          <a:prstGeom prst="rect">
            <a:avLst/>
          </a:prstGeom>
          <a:noFill/>
        </p:spPr>
        <p:txBody>
          <a:bodyPr wrap="none" rtlCol="0">
            <a:spAutoFit/>
          </a:bodyPr>
          <a:lstStyle/>
          <a:p>
            <a:pPr algn="ctr"/>
            <a:r>
              <a:rPr lang="en-US" sz="1050" dirty="0">
                <a:latin typeface="+mj-lt"/>
              </a:rPr>
              <a:t>Basket</a:t>
            </a:r>
          </a:p>
          <a:p>
            <a:pPr algn="ctr"/>
            <a:r>
              <a:rPr lang="en-US" sz="1050" dirty="0">
                <a:latin typeface="+mj-lt"/>
              </a:rPr>
              <a:t>$ Gain</a:t>
            </a:r>
          </a:p>
        </p:txBody>
      </p:sp>
      <p:sp>
        <p:nvSpPr>
          <p:cNvPr id="7" name="Oval 6">
            <a:extLst>
              <a:ext uri="{FF2B5EF4-FFF2-40B4-BE49-F238E27FC236}">
                <a16:creationId xmlns:a16="http://schemas.microsoft.com/office/drawing/2014/main" id="{CEF9ABB1-F600-4CC8-B013-66D4CAE5DF3F}"/>
              </a:ext>
            </a:extLst>
          </p:cNvPr>
          <p:cNvSpPr/>
          <p:nvPr/>
        </p:nvSpPr>
        <p:spPr>
          <a:xfrm>
            <a:off x="7086600" y="1730263"/>
            <a:ext cx="762000" cy="327137"/>
          </a:xfrm>
          <a:prstGeom prst="ellips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EA4B20-AAE8-4616-9DC2-3A44CA6E8E0C}"/>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215088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477000" cy="715962"/>
          </a:xfrm>
        </p:spPr>
        <p:txBody>
          <a:bodyPr>
            <a:noAutofit/>
          </a:bodyPr>
          <a:lstStyle/>
          <a:p>
            <a:r>
              <a:rPr lang="en-US" sz="2200" dirty="0"/>
              <a:t>Rest-of-Basket measures the value of the other, non-category items in the basket when the category is in the basket</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25</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547" y="3297574"/>
            <a:ext cx="8594894" cy="1049341"/>
          </a:xfrm>
          <a:prstGeom prst="rect">
            <a:avLst/>
          </a:prstGeom>
        </p:spPr>
      </p:pic>
      <p:pic>
        <p:nvPicPr>
          <p:cNvPr id="7" name="Picture 6">
            <a:extLst>
              <a:ext uri="{FF2B5EF4-FFF2-40B4-BE49-F238E27FC236}">
                <a16:creationId xmlns:a16="http://schemas.microsoft.com/office/drawing/2014/main" id="{9EDC2EA7-2329-4177-BB19-8385CE407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605" y="1283114"/>
            <a:ext cx="8638781" cy="1767993"/>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8046720"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When the category is in the basket, the value of the other, non-category items is higher. In other words, when shoppers purchase the category, they also spend more on other, non-category items. </a:t>
            </a:r>
          </a:p>
          <a:p>
            <a:pPr marL="0" indent="0">
              <a:lnSpc>
                <a:spcPct val="114000"/>
              </a:lnSpc>
              <a:spcBef>
                <a:spcPts val="600"/>
              </a:spcBef>
              <a:buNone/>
            </a:pPr>
            <a:r>
              <a:rPr lang="en-US" sz="1600" dirty="0">
                <a:latin typeface="Gill Sans MT"/>
              </a:rPr>
              <a:t>The next slide shows the difference between the value of other items in the basket when a category is included in the basket and when it is not included in the basket – i.e. the Rest-of-Basket Premium.</a:t>
            </a:r>
          </a:p>
          <a:p>
            <a:pPr marL="0" indent="0">
              <a:lnSpc>
                <a:spcPct val="114000"/>
              </a:lnSpc>
              <a:spcBef>
                <a:spcPts val="600"/>
              </a:spcBef>
              <a:buNone/>
            </a:pPr>
            <a:endParaRPr lang="en-US" sz="1600" dirty="0">
              <a:latin typeface="Gill Sans MT"/>
            </a:endParaRPr>
          </a:p>
        </p:txBody>
      </p:sp>
      <p:sp>
        <p:nvSpPr>
          <p:cNvPr id="10" name="Rectangle 9">
            <a:extLst>
              <a:ext uri="{FF2B5EF4-FFF2-40B4-BE49-F238E27FC236}">
                <a16:creationId xmlns:a16="http://schemas.microsoft.com/office/drawing/2014/main" id="{97FF5C2E-A5C1-498C-AD68-C0F61929445B}"/>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3816771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97299-A40C-450E-80AA-D3A2637FFE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400" y="1862081"/>
            <a:ext cx="4663844" cy="4749196"/>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rmAutofit fontScale="90000"/>
          </a:bodyPr>
          <a:lstStyle/>
          <a:p>
            <a:r>
              <a:rPr lang="en-US" dirty="0"/>
              <a:t>Avocados show a Rest-of-Basket Premium* of +58.6% (+$24.46)</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26</a:t>
            </a:fld>
            <a:endParaRPr lang="en-US" dirty="0"/>
          </a:p>
        </p:txBody>
      </p:sp>
      <p:sp>
        <p:nvSpPr>
          <p:cNvPr id="8" name="Rectangle: Rounded Corners 7">
            <a:extLst>
              <a:ext uri="{FF2B5EF4-FFF2-40B4-BE49-F238E27FC236}">
                <a16:creationId xmlns:a16="http://schemas.microsoft.com/office/drawing/2014/main" id="{F316BE10-A146-44CC-B2E8-5147C65B66DC}"/>
              </a:ext>
            </a:extLst>
          </p:cNvPr>
          <p:cNvSpPr/>
          <p:nvPr/>
        </p:nvSpPr>
        <p:spPr>
          <a:xfrm rot="5400000">
            <a:off x="3289041" y="3926571"/>
            <a:ext cx="475488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5943600" y="1636414"/>
            <a:ext cx="2971800" cy="293558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The Rest-of-Basket Value when Avocados are included in the basket is $66.23. When Avocados are not included in the basket, the value is $41.77. </a:t>
            </a:r>
          </a:p>
          <a:p>
            <a:pPr marL="0" indent="0">
              <a:lnSpc>
                <a:spcPct val="114000"/>
              </a:lnSpc>
              <a:spcBef>
                <a:spcPts val="600"/>
              </a:spcBef>
              <a:spcAft>
                <a:spcPts val="600"/>
              </a:spcAft>
              <a:buNone/>
            </a:pPr>
            <a:r>
              <a:rPr lang="en-US" sz="1600" dirty="0">
                <a:latin typeface="Gill Sans MT"/>
              </a:rPr>
              <a:t>When Avocados are included in the basket, the market basket value of all other items increases +58.6%.</a:t>
            </a:r>
          </a:p>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sp>
        <p:nvSpPr>
          <p:cNvPr id="12" name="Content Placeholder 2">
            <a:extLst>
              <a:ext uri="{FF2B5EF4-FFF2-40B4-BE49-F238E27FC236}">
                <a16:creationId xmlns:a16="http://schemas.microsoft.com/office/drawing/2014/main" id="{E0418CC2-1C1B-4CAA-8BB1-6D89CB16F00B}"/>
              </a:ext>
            </a:extLst>
          </p:cNvPr>
          <p:cNvSpPr txBox="1">
            <a:spLocks/>
          </p:cNvSpPr>
          <p:nvPr/>
        </p:nvSpPr>
        <p:spPr>
          <a:xfrm>
            <a:off x="152400" y="1295400"/>
            <a:ext cx="5273644" cy="5597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dirty="0">
                <a:latin typeface="Gill Sans MT"/>
              </a:rPr>
              <a:t>Rest-of-Basket Premium of Avocado Category</a:t>
            </a:r>
          </a:p>
        </p:txBody>
      </p:sp>
      <p:sp>
        <p:nvSpPr>
          <p:cNvPr id="13" name="Oval 12">
            <a:extLst>
              <a:ext uri="{FF2B5EF4-FFF2-40B4-BE49-F238E27FC236}">
                <a16:creationId xmlns:a16="http://schemas.microsoft.com/office/drawing/2014/main" id="{D57E6723-0326-49F1-AF38-7F7747000688}"/>
              </a:ext>
            </a:extLst>
          </p:cNvPr>
          <p:cNvSpPr/>
          <p:nvPr/>
        </p:nvSpPr>
        <p:spPr>
          <a:xfrm>
            <a:off x="1600200" y="1981200"/>
            <a:ext cx="3505200" cy="990600"/>
          </a:xfrm>
          <a:prstGeom prst="ellips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CE038686-F64E-4D41-B7C0-4A1F873947A1}"/>
              </a:ext>
            </a:extLst>
          </p:cNvPr>
          <p:cNvSpPr txBox="1">
            <a:spLocks/>
          </p:cNvSpPr>
          <p:nvPr/>
        </p:nvSpPr>
        <p:spPr>
          <a:xfrm>
            <a:off x="136556" y="6400800"/>
            <a:ext cx="84740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*Comparison of the value of other items in the market basket when Avocados are in the basket ($66.23) vs. when Avocados are not in the basket ($41.77)</a:t>
            </a:r>
          </a:p>
        </p:txBody>
      </p:sp>
    </p:spTree>
    <p:extLst>
      <p:ext uri="{BB962C8B-B14F-4D97-AF65-F5344CB8AC3E}">
        <p14:creationId xmlns:p14="http://schemas.microsoft.com/office/powerpoint/2010/main" val="377962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4DBEB5-6ED3-4868-8E17-5A12654CB318}"/>
              </a:ext>
            </a:extLst>
          </p:cNvPr>
          <p:cNvPicPr>
            <a:picLocks noChangeAspect="1"/>
          </p:cNvPicPr>
          <p:nvPr/>
        </p:nvPicPr>
        <p:blipFill>
          <a:blip r:embed="rId2"/>
          <a:stretch>
            <a:fillRect/>
          </a:stretch>
        </p:blipFill>
        <p:spPr>
          <a:xfrm>
            <a:off x="457199" y="1149402"/>
            <a:ext cx="8400241" cy="2141996"/>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p:txBody>
          <a:bodyPr>
            <a:noAutofit/>
          </a:bodyPr>
          <a:lstStyle/>
          <a:p>
            <a:r>
              <a:rPr lang="en-US" sz="2200" dirty="0"/>
              <a:t>The Rest-of-Basket Premium is also in the high double-digits for all top ten produce categories</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27</a:t>
            </a:fld>
            <a:endParaRPr lang="en-US" dirty="0"/>
          </a:p>
        </p:txBody>
      </p:sp>
      <p:pic>
        <p:nvPicPr>
          <p:cNvPr id="6" name="Picture 5">
            <a:extLst>
              <a:ext uri="{FF2B5EF4-FFF2-40B4-BE49-F238E27FC236}">
                <a16:creationId xmlns:a16="http://schemas.microsoft.com/office/drawing/2014/main" id="{A9417147-1208-43F9-A30D-0E6161AF75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551" y="3370260"/>
            <a:ext cx="8594886" cy="1049340"/>
          </a:xfrm>
          <a:prstGeom prst="rect">
            <a:avLst/>
          </a:prstGeom>
        </p:spPr>
      </p:pic>
      <p:sp>
        <p:nvSpPr>
          <p:cNvPr id="8" name="Rectangle: Rounded Corners 7">
            <a:extLst>
              <a:ext uri="{FF2B5EF4-FFF2-40B4-BE49-F238E27FC236}">
                <a16:creationId xmlns:a16="http://schemas.microsoft.com/office/drawing/2014/main" id="{F316BE10-A146-44CC-B2E8-5147C65B66DC}"/>
              </a:ext>
            </a:extLst>
          </p:cNvPr>
          <p:cNvSpPr/>
          <p:nvPr/>
        </p:nvSpPr>
        <p:spPr>
          <a:xfrm>
            <a:off x="182880" y="4440438"/>
            <a:ext cx="877824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182880" y="4533719"/>
            <a:ext cx="7897551" cy="13979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All top ten produce categories show a Rest-of-Basket Premium in excess of +50%. </a:t>
            </a:r>
          </a:p>
          <a:p>
            <a:pPr marL="0" indent="0">
              <a:lnSpc>
                <a:spcPct val="114000"/>
              </a:lnSpc>
              <a:spcBef>
                <a:spcPts val="600"/>
              </a:spcBef>
              <a:spcAft>
                <a:spcPts val="600"/>
              </a:spcAft>
              <a:buNone/>
            </a:pPr>
            <a:r>
              <a:rPr lang="en-US" sz="1600" dirty="0">
                <a:latin typeface="Gill Sans MT"/>
              </a:rPr>
              <a:t>Rest-of-Basket Premium increased slightly for Berries, Apples, Lettuce and Tomatoes, but declined for the other top ten categories.</a:t>
            </a:r>
          </a:p>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solidFill>
                <a:srgbClr val="FF0000"/>
              </a:solidFill>
              <a:latin typeface="Gill Sans MT"/>
            </a:endParaRPr>
          </a:p>
          <a:p>
            <a:pPr marL="0" indent="0">
              <a:lnSpc>
                <a:spcPct val="114000"/>
              </a:lnSpc>
              <a:spcBef>
                <a:spcPts val="600"/>
              </a:spcBef>
              <a:spcAft>
                <a:spcPts val="600"/>
              </a:spcAft>
              <a:buNone/>
            </a:pPr>
            <a:endParaRPr lang="en-US" sz="1600" dirty="0">
              <a:solidFill>
                <a:srgbClr val="FF0000"/>
              </a:solidFill>
              <a:latin typeface="Gill Sans MT"/>
            </a:endParaRPr>
          </a:p>
        </p:txBody>
      </p:sp>
      <p:sp>
        <p:nvSpPr>
          <p:cNvPr id="5" name="TextBox 4">
            <a:extLst>
              <a:ext uri="{FF2B5EF4-FFF2-40B4-BE49-F238E27FC236}">
                <a16:creationId xmlns:a16="http://schemas.microsoft.com/office/drawing/2014/main" id="{0310760B-F23D-492C-939A-FB2CF1CA9D0F}"/>
              </a:ext>
            </a:extLst>
          </p:cNvPr>
          <p:cNvSpPr txBox="1"/>
          <p:nvPr/>
        </p:nvSpPr>
        <p:spPr>
          <a:xfrm>
            <a:off x="-33669" y="2935803"/>
            <a:ext cx="548548" cy="415498"/>
          </a:xfrm>
          <a:prstGeom prst="rect">
            <a:avLst/>
          </a:prstGeom>
          <a:noFill/>
        </p:spPr>
        <p:txBody>
          <a:bodyPr wrap="none" rtlCol="0">
            <a:spAutoFit/>
          </a:bodyPr>
          <a:lstStyle/>
          <a:p>
            <a:pPr algn="ctr"/>
            <a:r>
              <a:rPr lang="en-US" sz="1050" dirty="0">
                <a:latin typeface="+mj-lt"/>
              </a:rPr>
              <a:t>Basket</a:t>
            </a:r>
          </a:p>
          <a:p>
            <a:pPr algn="ctr"/>
            <a:r>
              <a:rPr lang="en-US" sz="1050" dirty="0">
                <a:latin typeface="+mj-lt"/>
              </a:rPr>
              <a:t>$ Gain</a:t>
            </a:r>
          </a:p>
        </p:txBody>
      </p:sp>
      <p:sp>
        <p:nvSpPr>
          <p:cNvPr id="7" name="Oval 6">
            <a:extLst>
              <a:ext uri="{FF2B5EF4-FFF2-40B4-BE49-F238E27FC236}">
                <a16:creationId xmlns:a16="http://schemas.microsoft.com/office/drawing/2014/main" id="{CEF9ABB1-F600-4CC8-B013-66D4CAE5DF3F}"/>
              </a:ext>
            </a:extLst>
          </p:cNvPr>
          <p:cNvSpPr/>
          <p:nvPr/>
        </p:nvSpPr>
        <p:spPr>
          <a:xfrm>
            <a:off x="7086600" y="1737515"/>
            <a:ext cx="762000" cy="327137"/>
          </a:xfrm>
          <a:prstGeom prst="ellips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14FB96-BCBD-43C8-A714-B3856EFF8221}"/>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a:t>
            </a:r>
            <a:r>
              <a:rPr lang="en-US" sz="900" dirty="0" err="1">
                <a:latin typeface="+mj-lt"/>
              </a:rPr>
              <a:t>Network</a:t>
            </a:r>
            <a:r>
              <a:rPr lang="en-US" sz="900" baseline="30000" dirty="0" err="1">
                <a:latin typeface="+mj-lt"/>
              </a:rPr>
              <a:t>TM</a:t>
            </a:r>
            <a:r>
              <a:rPr lang="en-US" sz="900" baseline="30000" dirty="0">
                <a:latin typeface="+mj-lt"/>
              </a:rPr>
              <a:t> </a:t>
            </a:r>
            <a:r>
              <a:rPr lang="en-US" sz="900" dirty="0">
                <a:latin typeface="+mj-lt"/>
              </a:rPr>
              <a:t>2018 vs. 2017</a:t>
            </a:r>
          </a:p>
        </p:txBody>
      </p:sp>
    </p:spTree>
    <p:extLst>
      <p:ext uri="{BB962C8B-B14F-4D97-AF65-F5344CB8AC3E}">
        <p14:creationId xmlns:p14="http://schemas.microsoft.com/office/powerpoint/2010/main" val="2493587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Source: IRI Consumer Network</a:t>
            </a:r>
            <a:r>
              <a:rPr lang="en-US" sz="2200" baseline="40000" dirty="0"/>
              <a:t>TM</a:t>
            </a:r>
            <a:endParaRPr lang="en-US" dirty="0"/>
          </a:p>
        </p:txBody>
      </p:sp>
      <p:sp>
        <p:nvSpPr>
          <p:cNvPr id="4" name="Slide Number Placeholder 3"/>
          <p:cNvSpPr>
            <a:spLocks noGrp="1"/>
          </p:cNvSpPr>
          <p:nvPr>
            <p:ph type="sldNum" sz="quarter" idx="4"/>
          </p:nvPr>
        </p:nvSpPr>
        <p:spPr/>
        <p:txBody>
          <a:bodyPr/>
          <a:lstStyle/>
          <a:p>
            <a:fld id="{2F18AD43-49F2-4585-85CB-381ABF55072C}" type="slidenum">
              <a:rPr lang="en-US"/>
              <a:pPr/>
              <a:t>28</a:t>
            </a:fld>
            <a:endParaRPr lang="en-US" dirty="0"/>
          </a:p>
        </p:txBody>
      </p:sp>
      <p:sp>
        <p:nvSpPr>
          <p:cNvPr id="10" name="Content Placeholder 2"/>
          <p:cNvSpPr txBox="1">
            <a:spLocks/>
          </p:cNvSpPr>
          <p:nvPr/>
        </p:nvSpPr>
        <p:spPr>
          <a:xfrm>
            <a:off x="609600" y="1136079"/>
            <a:ext cx="8109698"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dirty="0">
                <a:solidFill>
                  <a:prstClr val="black"/>
                </a:solidFill>
                <a:latin typeface="Gill Sans MT"/>
              </a:rPr>
              <a:t>This report is based on household purchasing data from the IRI Consumer Network</a:t>
            </a:r>
            <a:r>
              <a:rPr lang="en-US" sz="1200" baseline="46000" dirty="0">
                <a:solidFill>
                  <a:prstClr val="black"/>
                </a:solidFill>
                <a:latin typeface="Gill Sans MT"/>
              </a:rPr>
              <a:t>TM</a:t>
            </a:r>
            <a:r>
              <a:rPr lang="en-US" sz="1400" dirty="0">
                <a:solidFill>
                  <a:prstClr val="black"/>
                </a:solidFill>
                <a:latin typeface="Gill Sans MT"/>
              </a:rPr>
              <a:t>. IRI receives its household purchasing data from the National Consumer Panel (NCP), an operational joint venture by IRI and Nielsen.  The NCP is a continuous household purchasing consumer panel that consists of a representative sample of U.S. households who electronically record all purchases. Households are recruited to the NCP and are incented to record all of their purchases, regardless of where purchased, using a handheld in-home scanning device.</a:t>
            </a:r>
          </a:p>
          <a:p>
            <a:pPr marL="0" indent="0">
              <a:spcBef>
                <a:spcPts val="1200"/>
              </a:spcBef>
              <a:buNone/>
            </a:pPr>
            <a:r>
              <a:rPr lang="en-US" sz="1400" dirty="0">
                <a:solidFill>
                  <a:prstClr val="black"/>
                </a:solidFill>
                <a:latin typeface="Gill Sans MT"/>
              </a:rPr>
              <a:t>Household purchasing data complements retail sales data and provides a deeper understanding of category dynamics by focusing on shoppers and their purchase behaviors.  In turn, understanding shopper purchase behaviors helps uncover opportunities for growth and aids in effective sales and marketing decisions.</a:t>
            </a:r>
          </a:p>
        </p:txBody>
      </p:sp>
      <p:grpSp>
        <p:nvGrpSpPr>
          <p:cNvPr id="7" name="Group 6">
            <a:extLst>
              <a:ext uri="{FF2B5EF4-FFF2-40B4-BE49-F238E27FC236}">
                <a16:creationId xmlns:a16="http://schemas.microsoft.com/office/drawing/2014/main" id="{E47A64A2-5C53-4391-A621-AEAF4B15811C}"/>
              </a:ext>
            </a:extLst>
          </p:cNvPr>
          <p:cNvGrpSpPr>
            <a:grpSpLocks noChangeAspect="1"/>
          </p:cNvGrpSpPr>
          <p:nvPr/>
        </p:nvGrpSpPr>
        <p:grpSpPr>
          <a:xfrm>
            <a:off x="2502853" y="3657600"/>
            <a:ext cx="4138295" cy="2917292"/>
            <a:chOff x="4694352" y="3862217"/>
            <a:chExt cx="4342144" cy="3060995"/>
          </a:xfrm>
        </p:grpSpPr>
        <p:sp>
          <p:nvSpPr>
            <p:cNvPr id="8" name="TextBox 7">
              <a:extLst>
                <a:ext uri="{FF2B5EF4-FFF2-40B4-BE49-F238E27FC236}">
                  <a16:creationId xmlns:a16="http://schemas.microsoft.com/office/drawing/2014/main" id="{02F58B72-D174-4CDD-A2CA-0CEFF53B7F02}"/>
                </a:ext>
              </a:extLst>
            </p:cNvPr>
            <p:cNvSpPr txBox="1"/>
            <p:nvPr/>
          </p:nvSpPr>
          <p:spPr>
            <a:xfrm>
              <a:off x="4694352" y="6309320"/>
              <a:ext cx="1826798" cy="613892"/>
            </a:xfrm>
            <a:prstGeom prst="rect">
              <a:avLst/>
            </a:prstGeom>
            <a:noFill/>
          </p:spPr>
          <p:txBody>
            <a:bodyPr wrap="square" rtlCol="0">
              <a:spAutoFit/>
            </a:bodyPr>
            <a:lstStyle/>
            <a:p>
              <a:pPr algn="ctr"/>
              <a:r>
                <a:rPr lang="en-US" sz="1400" dirty="0"/>
                <a:t>Electronically recorded at home</a:t>
              </a:r>
            </a:p>
          </p:txBody>
        </p:sp>
        <p:grpSp>
          <p:nvGrpSpPr>
            <p:cNvPr id="9" name="Group 8">
              <a:extLst>
                <a:ext uri="{FF2B5EF4-FFF2-40B4-BE49-F238E27FC236}">
                  <a16:creationId xmlns:a16="http://schemas.microsoft.com/office/drawing/2014/main" id="{3E89CA32-875F-4A86-95A9-8960E03CD44B}"/>
                </a:ext>
              </a:extLst>
            </p:cNvPr>
            <p:cNvGrpSpPr/>
            <p:nvPr/>
          </p:nvGrpSpPr>
          <p:grpSpPr>
            <a:xfrm>
              <a:off x="4788351" y="3862217"/>
              <a:ext cx="4248145" cy="2591119"/>
              <a:chOff x="4716016" y="3941808"/>
              <a:chExt cx="4248145" cy="2591119"/>
            </a:xfrm>
          </p:grpSpPr>
          <p:grpSp>
            <p:nvGrpSpPr>
              <p:cNvPr id="11" name="Group 10">
                <a:extLst>
                  <a:ext uri="{FF2B5EF4-FFF2-40B4-BE49-F238E27FC236}">
                    <a16:creationId xmlns:a16="http://schemas.microsoft.com/office/drawing/2014/main" id="{83307A06-5940-4EF4-8BCE-907C629D7C9E}"/>
                  </a:ext>
                </a:extLst>
              </p:cNvPr>
              <p:cNvGrpSpPr>
                <a:grpSpLocks noChangeAspect="1"/>
              </p:cNvGrpSpPr>
              <p:nvPr/>
            </p:nvGrpSpPr>
            <p:grpSpPr>
              <a:xfrm>
                <a:off x="4716016" y="4293096"/>
                <a:ext cx="4248145" cy="2239831"/>
                <a:chOff x="1410944" y="2823939"/>
                <a:chExt cx="6761456" cy="3564972"/>
              </a:xfrm>
            </p:grpSpPr>
            <p:grpSp>
              <p:nvGrpSpPr>
                <p:cNvPr id="17" name="Group 16">
                  <a:extLst>
                    <a:ext uri="{FF2B5EF4-FFF2-40B4-BE49-F238E27FC236}">
                      <a16:creationId xmlns:a16="http://schemas.microsoft.com/office/drawing/2014/main" id="{36EE2336-588E-48A6-AC35-D0AA67606882}"/>
                    </a:ext>
                  </a:extLst>
                </p:cNvPr>
                <p:cNvGrpSpPr/>
                <p:nvPr/>
              </p:nvGrpSpPr>
              <p:grpSpPr>
                <a:xfrm>
                  <a:off x="3869229" y="2823939"/>
                  <a:ext cx="1405541" cy="965101"/>
                  <a:chOff x="5083063" y="3068960"/>
                  <a:chExt cx="1405541" cy="965101"/>
                </a:xfrm>
              </p:grpSpPr>
              <p:pic>
                <p:nvPicPr>
                  <p:cNvPr id="32" name="Picture 31">
                    <a:extLst>
                      <a:ext uri="{FF2B5EF4-FFF2-40B4-BE49-F238E27FC236}">
                        <a16:creationId xmlns:a16="http://schemas.microsoft.com/office/drawing/2014/main" id="{5AB6CA24-7936-4EFA-A734-1AB3F94A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063" y="3068960"/>
                    <a:ext cx="965101" cy="965101"/>
                  </a:xfrm>
                  <a:prstGeom prst="rect">
                    <a:avLst/>
                  </a:prstGeom>
                </p:spPr>
              </p:pic>
              <p:grpSp>
                <p:nvGrpSpPr>
                  <p:cNvPr id="33" name="Group 32">
                    <a:extLst>
                      <a:ext uri="{FF2B5EF4-FFF2-40B4-BE49-F238E27FC236}">
                        <a16:creationId xmlns:a16="http://schemas.microsoft.com/office/drawing/2014/main" id="{35E87B8F-E7B2-48A9-AB30-2AFB98A74894}"/>
                      </a:ext>
                    </a:extLst>
                  </p:cNvPr>
                  <p:cNvGrpSpPr>
                    <a:grpSpLocks noChangeAspect="1"/>
                  </p:cNvGrpSpPr>
                  <p:nvPr/>
                </p:nvGrpSpPr>
                <p:grpSpPr>
                  <a:xfrm>
                    <a:off x="5940152" y="3453402"/>
                    <a:ext cx="548452" cy="566966"/>
                    <a:chOff x="5583329" y="2294232"/>
                    <a:chExt cx="1095369" cy="1132346"/>
                  </a:xfrm>
                </p:grpSpPr>
                <p:grpSp>
                  <p:nvGrpSpPr>
                    <p:cNvPr id="34" name="Group 33">
                      <a:extLst>
                        <a:ext uri="{FF2B5EF4-FFF2-40B4-BE49-F238E27FC236}">
                          <a16:creationId xmlns:a16="http://schemas.microsoft.com/office/drawing/2014/main" id="{32E92E9D-B034-4BFA-AC03-D1D29E3FC3D5}"/>
                        </a:ext>
                      </a:extLst>
                    </p:cNvPr>
                    <p:cNvGrpSpPr/>
                    <p:nvPr/>
                  </p:nvGrpSpPr>
                  <p:grpSpPr>
                    <a:xfrm>
                      <a:off x="5586863" y="2708920"/>
                      <a:ext cx="1091835" cy="717658"/>
                      <a:chOff x="1403648" y="5079826"/>
                      <a:chExt cx="1091835" cy="941462"/>
                    </a:xfrm>
                  </p:grpSpPr>
                  <p:sp>
                    <p:nvSpPr>
                      <p:cNvPr id="36" name="Rectangle 35">
                        <a:extLst>
                          <a:ext uri="{FF2B5EF4-FFF2-40B4-BE49-F238E27FC236}">
                            <a16:creationId xmlns:a16="http://schemas.microsoft.com/office/drawing/2014/main" id="{5B260B6D-0442-4136-BAE3-8384D136477B}"/>
                          </a:ext>
                        </a:extLst>
                      </p:cNvPr>
                      <p:cNvSpPr/>
                      <p:nvPr/>
                    </p:nvSpPr>
                    <p:spPr>
                      <a:xfrm>
                        <a:off x="1403648" y="5079826"/>
                        <a:ext cx="1091835" cy="94146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2FAA99-EE99-4848-B9FC-C1B132F59766}"/>
                          </a:ext>
                        </a:extLst>
                      </p:cNvPr>
                      <p:cNvSpPr/>
                      <p:nvPr/>
                    </p:nvSpPr>
                    <p:spPr>
                      <a:xfrm>
                        <a:off x="1809741" y="5432547"/>
                        <a:ext cx="279648" cy="54864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464921C-1B53-4966-9C5D-5A785DDA269C}"/>
                          </a:ext>
                        </a:extLst>
                      </p:cNvPr>
                      <p:cNvSpPr/>
                      <p:nvPr/>
                    </p:nvSpPr>
                    <p:spPr>
                      <a:xfrm>
                        <a:off x="1972749" y="5684543"/>
                        <a:ext cx="45719" cy="4571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rapezoid 34">
                      <a:extLst>
                        <a:ext uri="{FF2B5EF4-FFF2-40B4-BE49-F238E27FC236}">
                          <a16:creationId xmlns:a16="http://schemas.microsoft.com/office/drawing/2014/main" id="{BE235427-8485-4010-AB7A-5740F98C1591}"/>
                        </a:ext>
                      </a:extLst>
                    </p:cNvPr>
                    <p:cNvSpPr/>
                    <p:nvPr/>
                  </p:nvSpPr>
                  <p:spPr>
                    <a:xfrm>
                      <a:off x="5583329" y="2294232"/>
                      <a:ext cx="1091835" cy="414688"/>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grpSp>
            <p:pic>
              <p:nvPicPr>
                <p:cNvPr id="18" name="Picture 17">
                  <a:extLst>
                    <a:ext uri="{FF2B5EF4-FFF2-40B4-BE49-F238E27FC236}">
                      <a16:creationId xmlns:a16="http://schemas.microsoft.com/office/drawing/2014/main" id="{8B3B1DA5-2FA7-4C6F-A226-9E88093DE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149080"/>
                  <a:ext cx="1224137" cy="1013993"/>
                </a:xfrm>
                <a:prstGeom prst="rect">
                  <a:avLst/>
                </a:prstGeom>
              </p:spPr>
            </p:pic>
            <p:sp>
              <p:nvSpPr>
                <p:cNvPr id="19" name="Arc 18">
                  <a:extLst>
                    <a:ext uri="{FF2B5EF4-FFF2-40B4-BE49-F238E27FC236}">
                      <a16:creationId xmlns:a16="http://schemas.microsoft.com/office/drawing/2014/main" id="{1EF1B919-A88A-403E-B5E9-E8469CB69121}"/>
                    </a:ext>
                  </a:extLst>
                </p:cNvPr>
                <p:cNvSpPr/>
                <p:nvPr/>
              </p:nvSpPr>
              <p:spPr>
                <a:xfrm>
                  <a:off x="2747265" y="3810705"/>
                  <a:ext cx="4104456" cy="1876803"/>
                </a:xfrm>
                <a:prstGeom prst="arc">
                  <a:avLst>
                    <a:gd name="adj1" fmla="val 16200000"/>
                    <a:gd name="adj2" fmla="val 161867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BF4A508-DD66-45EF-AE16-A50F561F3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944" y="4129303"/>
                  <a:ext cx="1224136" cy="1013992"/>
                </a:xfrm>
                <a:prstGeom prst="rect">
                  <a:avLst/>
                </a:prstGeom>
              </p:spPr>
            </p:pic>
            <p:sp>
              <p:nvSpPr>
                <p:cNvPr id="21" name="Oval 20">
                  <a:extLst>
                    <a:ext uri="{FF2B5EF4-FFF2-40B4-BE49-F238E27FC236}">
                      <a16:creationId xmlns:a16="http://schemas.microsoft.com/office/drawing/2014/main" id="{2B53EB19-784A-41C0-8345-141D90940062}"/>
                    </a:ext>
                  </a:extLst>
                </p:cNvPr>
                <p:cNvSpPr/>
                <p:nvPr/>
              </p:nvSpPr>
              <p:spPr>
                <a:xfrm>
                  <a:off x="2304113"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5E74667-861F-463C-9285-855AA2532C0E}"/>
                    </a:ext>
                  </a:extLst>
                </p:cNvPr>
                <p:cNvSpPr/>
                <p:nvPr/>
              </p:nvSpPr>
              <p:spPr>
                <a:xfrm>
                  <a:off x="1482529"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E01A783-1A28-4506-9D05-07929FC66729}"/>
                    </a:ext>
                  </a:extLst>
                </p:cNvPr>
                <p:cNvSpPr/>
                <p:nvPr/>
              </p:nvSpPr>
              <p:spPr>
                <a:xfrm>
                  <a:off x="3836224" y="6022007"/>
                  <a:ext cx="539496" cy="366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2B8DD09-BA35-4CA2-8B22-F52C79AB674A}"/>
                    </a:ext>
                  </a:extLst>
                </p:cNvPr>
                <p:cNvSpPr/>
                <p:nvPr/>
              </p:nvSpPr>
              <p:spPr>
                <a:xfrm>
                  <a:off x="3701958" y="5724082"/>
                  <a:ext cx="808028" cy="338328"/>
                </a:xfrm>
                <a:prstGeom prst="triangle">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6DFEEF-AB15-49F7-B79F-DD3A81DFF7E5}"/>
                    </a:ext>
                  </a:extLst>
                </p:cNvPr>
                <p:cNvSpPr/>
                <p:nvPr/>
              </p:nvSpPr>
              <p:spPr>
                <a:xfrm>
                  <a:off x="4247704" y="5730436"/>
                  <a:ext cx="128016" cy="325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C5AFFAC-1E35-4D9F-8969-B219B93D62E1}"/>
                    </a:ext>
                  </a:extLst>
                </p:cNvPr>
                <p:cNvSpPr/>
                <p:nvPr/>
              </p:nvSpPr>
              <p:spPr>
                <a:xfrm>
                  <a:off x="4035962" y="6130755"/>
                  <a:ext cx="140020" cy="20940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073055D-C0AD-40EC-A453-91D1BB122472}"/>
                    </a:ext>
                  </a:extLst>
                </p:cNvPr>
                <p:cNvSpPr/>
                <p:nvPr/>
              </p:nvSpPr>
              <p:spPr>
                <a:xfrm>
                  <a:off x="4105972" y="6226731"/>
                  <a:ext cx="22892" cy="1745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8356534C-B7FC-4A29-BC15-45503D19E1D7}"/>
                    </a:ext>
                  </a:extLst>
                </p:cNvPr>
                <p:cNvGrpSpPr>
                  <a:grpSpLocks noChangeAspect="1"/>
                </p:cNvGrpSpPr>
                <p:nvPr/>
              </p:nvGrpSpPr>
              <p:grpSpPr>
                <a:xfrm>
                  <a:off x="4587462" y="5935305"/>
                  <a:ext cx="420086" cy="453604"/>
                  <a:chOff x="1619673" y="4005067"/>
                  <a:chExt cx="1008111" cy="1088548"/>
                </a:xfrm>
              </p:grpSpPr>
              <p:pic>
                <p:nvPicPr>
                  <p:cNvPr id="30" name="Picture 29">
                    <a:extLst>
                      <a:ext uri="{FF2B5EF4-FFF2-40B4-BE49-F238E27FC236}">
                        <a16:creationId xmlns:a16="http://schemas.microsoft.com/office/drawing/2014/main" id="{88DD6292-4C6D-451A-BDBA-3FC8E74DF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4005067"/>
                    <a:ext cx="971550" cy="971551"/>
                  </a:xfrm>
                  <a:prstGeom prst="rect">
                    <a:avLst/>
                  </a:prstGeom>
                </p:spPr>
              </p:pic>
              <p:sp>
                <p:nvSpPr>
                  <p:cNvPr id="31" name="Rectangle 30">
                    <a:extLst>
                      <a:ext uri="{FF2B5EF4-FFF2-40B4-BE49-F238E27FC236}">
                        <a16:creationId xmlns:a16="http://schemas.microsoft.com/office/drawing/2014/main" id="{91F02170-7622-4B3C-BC2B-8352EB91D11D}"/>
                      </a:ext>
                    </a:extLst>
                  </p:cNvPr>
                  <p:cNvSpPr/>
                  <p:nvPr/>
                </p:nvSpPr>
                <p:spPr>
                  <a:xfrm>
                    <a:off x="2051722" y="4509115"/>
                    <a:ext cx="576062" cy="58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a:extLst>
                    <a:ext uri="{FF2B5EF4-FFF2-40B4-BE49-F238E27FC236}">
                      <a16:creationId xmlns:a16="http://schemas.microsoft.com/office/drawing/2014/main" id="{997F277B-2962-4AAB-A154-549509D80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893246"/>
                  <a:ext cx="476199" cy="476199"/>
                </a:xfrm>
                <a:prstGeom prst="rect">
                  <a:avLst/>
                </a:prstGeom>
              </p:spPr>
            </p:pic>
          </p:grpSp>
          <p:sp>
            <p:nvSpPr>
              <p:cNvPr id="12" name="Arc 11">
                <a:extLst>
                  <a:ext uri="{FF2B5EF4-FFF2-40B4-BE49-F238E27FC236}">
                    <a16:creationId xmlns:a16="http://schemas.microsoft.com/office/drawing/2014/main" id="{DD75F1B0-E004-45C7-9B01-DF554E25140E}"/>
                  </a:ext>
                </a:extLst>
              </p:cNvPr>
              <p:cNvSpPr/>
              <p:nvPr/>
            </p:nvSpPr>
            <p:spPr>
              <a:xfrm rot="545377">
                <a:off x="6683203" y="477512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0FD93EC0-A0C3-48E1-8441-2A9628D75A6C}"/>
                  </a:ext>
                </a:extLst>
              </p:cNvPr>
              <p:cNvSpPr/>
              <p:nvPr/>
            </p:nvSpPr>
            <p:spPr>
              <a:xfrm rot="8794201">
                <a:off x="7261423" y="547471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973E40C2-7C5E-40DE-A00C-2D587388889D}"/>
                  </a:ext>
                </a:extLst>
              </p:cNvPr>
              <p:cNvSpPr/>
              <p:nvPr/>
            </p:nvSpPr>
            <p:spPr>
              <a:xfrm rot="11853522">
                <a:off x="5345462" y="563559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5" name="Arc 14">
                <a:extLst>
                  <a:ext uri="{FF2B5EF4-FFF2-40B4-BE49-F238E27FC236}">
                    <a16:creationId xmlns:a16="http://schemas.microsoft.com/office/drawing/2014/main" id="{5C6C3031-C336-421E-A6CA-C5CA2B7D70B6}"/>
                  </a:ext>
                </a:extLst>
              </p:cNvPr>
              <p:cNvSpPr/>
              <p:nvPr/>
            </p:nvSpPr>
            <p:spPr>
              <a:xfrm rot="19365391">
                <a:off x="5014891" y="501376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E3B341-9976-4962-AF54-CE81350BB621}"/>
                  </a:ext>
                </a:extLst>
              </p:cNvPr>
              <p:cNvSpPr txBox="1"/>
              <p:nvPr/>
            </p:nvSpPr>
            <p:spPr>
              <a:xfrm>
                <a:off x="6588089" y="3941808"/>
                <a:ext cx="1422910" cy="523220"/>
              </a:xfrm>
              <a:prstGeom prst="rect">
                <a:avLst/>
              </a:prstGeom>
              <a:noFill/>
            </p:spPr>
            <p:txBody>
              <a:bodyPr wrap="square" rtlCol="0">
                <a:spAutoFit/>
              </a:bodyPr>
              <a:lstStyle/>
              <a:p>
                <a:pPr algn="ctr"/>
                <a:r>
                  <a:rPr lang="en-US" sz="1400" dirty="0"/>
                  <a:t>In-store purchases </a:t>
                </a:r>
              </a:p>
            </p:txBody>
          </p:sp>
        </p:grpSp>
      </p:grpSp>
    </p:spTree>
    <p:extLst>
      <p:ext uri="{BB962C8B-B14F-4D97-AF65-F5344CB8AC3E}">
        <p14:creationId xmlns:p14="http://schemas.microsoft.com/office/powerpoint/2010/main" val="258808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FE7F6-2497-4939-9DB8-F25C01C08F1E}"/>
              </a:ext>
            </a:extLst>
          </p:cNvPr>
          <p:cNvSpPr>
            <a:spLocks noGrp="1"/>
          </p:cNvSpPr>
          <p:nvPr>
            <p:ph type="sldNum" sz="quarter" idx="4"/>
          </p:nvPr>
        </p:nvSpPr>
        <p:spPr/>
        <p:txBody>
          <a:bodyPr/>
          <a:lstStyle/>
          <a:p>
            <a:fld id="{2F18AD43-49F2-4585-85CB-381ABF55072C}" type="slidenum">
              <a:rPr lang="en-US" smtClean="0"/>
              <a:pPr/>
              <a:t>29</a:t>
            </a:fld>
            <a:endParaRPr lang="en-US" dirty="0"/>
          </a:p>
        </p:txBody>
      </p:sp>
      <p:sp>
        <p:nvSpPr>
          <p:cNvPr id="5" name="Title 4">
            <a:extLst>
              <a:ext uri="{FF2B5EF4-FFF2-40B4-BE49-F238E27FC236}">
                <a16:creationId xmlns:a16="http://schemas.microsoft.com/office/drawing/2014/main" id="{22811FB5-DD4D-4A4E-955F-1C542658905D}"/>
              </a:ext>
            </a:extLst>
          </p:cNvPr>
          <p:cNvSpPr>
            <a:spLocks noGrp="1"/>
          </p:cNvSpPr>
          <p:nvPr>
            <p:ph type="title"/>
          </p:nvPr>
        </p:nvSpPr>
        <p:spPr>
          <a:xfrm>
            <a:off x="1371600" y="1752600"/>
            <a:ext cx="6400800" cy="715962"/>
          </a:xfrm>
        </p:spPr>
        <p:txBody>
          <a:bodyPr>
            <a:normAutofit/>
          </a:bodyPr>
          <a:lstStyle/>
          <a:p>
            <a:pPr algn="ctr"/>
            <a:r>
              <a:rPr lang="en-US" sz="3600" dirty="0"/>
              <a:t>Thank you</a:t>
            </a:r>
          </a:p>
        </p:txBody>
      </p:sp>
      <p:sp>
        <p:nvSpPr>
          <p:cNvPr id="13" name="Title 4">
            <a:extLst>
              <a:ext uri="{FF2B5EF4-FFF2-40B4-BE49-F238E27FC236}">
                <a16:creationId xmlns:a16="http://schemas.microsoft.com/office/drawing/2014/main" id="{85254D63-253A-492A-AD4A-B0D83CEA2B9B}"/>
              </a:ext>
            </a:extLst>
          </p:cNvPr>
          <p:cNvSpPr txBox="1">
            <a:spLocks/>
          </p:cNvSpPr>
          <p:nvPr/>
        </p:nvSpPr>
        <p:spPr>
          <a:xfrm>
            <a:off x="2019300" y="2362200"/>
            <a:ext cx="5105400"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a:lstStyle>
          <a:p>
            <a:pPr algn="ctr">
              <a:spcBef>
                <a:spcPts val="600"/>
              </a:spcBef>
            </a:pPr>
            <a:r>
              <a:rPr lang="en-US" sz="2000" dirty="0">
                <a:solidFill>
                  <a:schemeClr val="tx1"/>
                </a:solidFill>
              </a:rPr>
              <a:t>For additional retail information and insights please visit the Hass Avocado Board website at: </a:t>
            </a:r>
          </a:p>
          <a:p>
            <a:pPr algn="ctr">
              <a:spcBef>
                <a:spcPts val="600"/>
              </a:spcBef>
            </a:pPr>
            <a:r>
              <a:rPr lang="en-US" sz="2000" b="1" u="sng" dirty="0">
                <a:solidFill>
                  <a:schemeClr val="tx1"/>
                </a:solidFill>
              </a:rPr>
              <a:t>hassavocadoboard.com</a:t>
            </a:r>
          </a:p>
        </p:txBody>
      </p:sp>
    </p:spTree>
    <p:extLst>
      <p:ext uri="{BB962C8B-B14F-4D97-AF65-F5344CB8AC3E}">
        <p14:creationId xmlns:p14="http://schemas.microsoft.com/office/powerpoint/2010/main" val="172073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and Executive Summary</a:t>
            </a:r>
          </a:p>
        </p:txBody>
      </p:sp>
      <p:sp>
        <p:nvSpPr>
          <p:cNvPr id="10" name="Content Placeholder 2"/>
          <p:cNvSpPr txBox="1">
            <a:spLocks/>
          </p:cNvSpPr>
          <p:nvPr/>
        </p:nvSpPr>
        <p:spPr>
          <a:xfrm>
            <a:off x="304800" y="1066800"/>
            <a:ext cx="8379132"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b="1" dirty="0">
                <a:latin typeface="Gill Sans MT"/>
              </a:rPr>
              <a:t>Objective</a:t>
            </a:r>
          </a:p>
          <a:p>
            <a:pPr marL="0" indent="0">
              <a:lnSpc>
                <a:spcPct val="114000"/>
              </a:lnSpc>
              <a:spcBef>
                <a:spcPts val="600"/>
              </a:spcBef>
              <a:spcAft>
                <a:spcPts val="600"/>
              </a:spcAft>
              <a:buNone/>
            </a:pPr>
            <a:r>
              <a:rPr lang="en-US" sz="1600" dirty="0">
                <a:latin typeface="Gill Sans MT"/>
              </a:rPr>
              <a:t>The objective of this study is to identify the relevant purchase dynamics underlying the retail performance of the largest categories in fresh produce to understand how these dynamics differ for the avocado category. </a:t>
            </a:r>
            <a:r>
              <a:rPr lang="en-US" sz="100" dirty="0">
                <a:latin typeface="Gill Sans MT"/>
              </a:rPr>
              <a:t> </a:t>
            </a:r>
            <a:r>
              <a:rPr lang="en-US" sz="1600" dirty="0">
                <a:latin typeface="Gill Sans MT"/>
              </a:rPr>
              <a:t>Additionally, this study aims to identify the implications of these differences with respect to avocado category growth. </a:t>
            </a:r>
            <a:endParaRPr lang="en-US" sz="100" dirty="0">
              <a:highlight>
                <a:srgbClr val="FFFF00"/>
              </a:highlight>
              <a:latin typeface="Gill Sans MT"/>
            </a:endParaRPr>
          </a:p>
          <a:p>
            <a:pPr marL="0" indent="0">
              <a:lnSpc>
                <a:spcPct val="114000"/>
              </a:lnSpc>
              <a:spcBef>
                <a:spcPts val="600"/>
              </a:spcBef>
              <a:buNone/>
            </a:pPr>
            <a:r>
              <a:rPr lang="en-US" sz="1600" b="1" dirty="0">
                <a:latin typeface="Gill Sans MT"/>
              </a:rPr>
              <a:t>Executive Summary</a:t>
            </a:r>
          </a:p>
          <a:p>
            <a:pPr marL="0" indent="0">
              <a:lnSpc>
                <a:spcPct val="114000"/>
              </a:lnSpc>
              <a:spcBef>
                <a:spcPts val="0"/>
              </a:spcBef>
              <a:buNone/>
            </a:pPr>
            <a:r>
              <a:rPr lang="en-US" sz="1600" dirty="0">
                <a:latin typeface="Gill Sans MT"/>
              </a:rPr>
              <a:t>Retailer competition for consumers’ grocery dollars continues to intensify with acquisitions, new store formats, channel blurring, new technologies, and the growth of consumer spending in food away from home.  Amid this constant change, perimeter categories such as fresh produce remain a primary determinant of shoppers’ choice of preferred retailer. For this reason, maintaining a well-stocked, high-quality selection of the fruits and vegetables that shoppers purchase most often is a key competitive requirement. </a:t>
            </a:r>
          </a:p>
          <a:p>
            <a:pPr marL="0" indent="0">
              <a:lnSpc>
                <a:spcPct val="114000"/>
              </a:lnSpc>
              <a:spcBef>
                <a:spcPts val="600"/>
              </a:spcBef>
              <a:buNone/>
            </a:pPr>
            <a:r>
              <a:rPr lang="en-US" sz="1600" dirty="0">
                <a:latin typeface="Gill Sans MT"/>
              </a:rPr>
              <a:t>Based on 2018 household purchases* ($), the top ten fruit and vegetable categories at the top of shoppers’ lists in descending order are: </a:t>
            </a:r>
            <a:endParaRPr lang="en-US" sz="1500" dirty="0">
              <a:latin typeface="Gill Sans MT"/>
            </a:endParaRPr>
          </a:p>
          <a:p>
            <a:pPr marL="0" indent="0">
              <a:lnSpc>
                <a:spcPct val="114000"/>
              </a:lnSpc>
              <a:spcBef>
                <a:spcPts val="600"/>
              </a:spcBef>
              <a:buNone/>
            </a:pPr>
            <a:endParaRPr lang="en-US" sz="2000" dirty="0">
              <a:latin typeface="Gill Sans MT"/>
            </a:endParaRPr>
          </a:p>
          <a:p>
            <a:pPr marL="0" indent="0">
              <a:lnSpc>
                <a:spcPct val="114000"/>
              </a:lnSpc>
              <a:spcBef>
                <a:spcPts val="600"/>
              </a:spcBef>
              <a:buNone/>
            </a:pPr>
            <a:endParaRPr lang="en-US" sz="1200" dirty="0">
              <a:latin typeface="Gill Sans MT"/>
            </a:endParaRPr>
          </a:p>
          <a:p>
            <a:pPr marL="0" indent="0">
              <a:lnSpc>
                <a:spcPct val="114000"/>
              </a:lnSpc>
              <a:spcBef>
                <a:spcPts val="600"/>
              </a:spcBef>
              <a:buNone/>
            </a:pPr>
            <a:r>
              <a:rPr lang="en-US" sz="1200" dirty="0">
                <a:latin typeface="Gill Sans MT"/>
              </a:rPr>
              <a:t>Continued next page…</a:t>
            </a:r>
          </a:p>
          <a:p>
            <a:pPr marL="0" indent="0">
              <a:lnSpc>
                <a:spcPct val="114000"/>
              </a:lnSpc>
              <a:spcBef>
                <a:spcPts val="600"/>
              </a:spcBef>
              <a:buNone/>
            </a:pPr>
            <a:endParaRPr lang="en-US" sz="1500" dirty="0">
              <a:latin typeface="Gill Sans MT"/>
            </a:endParaRPr>
          </a:p>
        </p:txBody>
      </p:sp>
      <p:sp>
        <p:nvSpPr>
          <p:cNvPr id="4" name="Slide Number Placeholder 3"/>
          <p:cNvSpPr>
            <a:spLocks noGrp="1"/>
          </p:cNvSpPr>
          <p:nvPr>
            <p:ph type="sldNum" sz="quarter" idx="4"/>
          </p:nvPr>
        </p:nvSpPr>
        <p:spPr/>
        <p:txBody>
          <a:bodyPr/>
          <a:lstStyle/>
          <a:p>
            <a:fld id="{2F18AD43-49F2-4585-85CB-381ABF55072C}" type="slidenum">
              <a:rPr lang="en-US"/>
              <a:pPr/>
              <a:t>3</a:t>
            </a:fld>
            <a:endParaRPr lang="en-US" dirty="0"/>
          </a:p>
        </p:txBody>
      </p:sp>
      <p:graphicFrame>
        <p:nvGraphicFramePr>
          <p:cNvPr id="11" name="Table 10">
            <a:extLst>
              <a:ext uri="{FF2B5EF4-FFF2-40B4-BE49-F238E27FC236}">
                <a16:creationId xmlns:a16="http://schemas.microsoft.com/office/drawing/2014/main" id="{140F7A86-D528-4BE2-973B-ED803C172691}"/>
              </a:ext>
            </a:extLst>
          </p:cNvPr>
          <p:cNvGraphicFramePr>
            <a:graphicFrameLocks noGrp="1"/>
          </p:cNvGraphicFramePr>
          <p:nvPr>
            <p:extLst>
              <p:ext uri="{D42A27DB-BD31-4B8C-83A1-F6EECF244321}">
                <p14:modId xmlns:p14="http://schemas.microsoft.com/office/powerpoint/2010/main" val="4055635012"/>
              </p:ext>
            </p:extLst>
          </p:nvPr>
        </p:nvGraphicFramePr>
        <p:xfrm>
          <a:off x="431549" y="5334000"/>
          <a:ext cx="1600200" cy="685800"/>
        </p:xfrm>
        <a:graphic>
          <a:graphicData uri="http://schemas.openxmlformats.org/drawingml/2006/table">
            <a:tbl>
              <a:tblPr firstRow="1" bandRow="1">
                <a:tableStyleId>{5C22544A-7EE6-4342-B048-85BDC9FD1C3A}</a:tableStyleId>
              </a:tblPr>
              <a:tblGrid>
                <a:gridCol w="327796">
                  <a:extLst>
                    <a:ext uri="{9D8B030D-6E8A-4147-A177-3AD203B41FA5}">
                      <a16:colId xmlns:a16="http://schemas.microsoft.com/office/drawing/2014/main" val="245206975"/>
                    </a:ext>
                  </a:extLst>
                </a:gridCol>
                <a:gridCol w="1272404">
                  <a:extLst>
                    <a:ext uri="{9D8B030D-6E8A-4147-A177-3AD203B41FA5}">
                      <a16:colId xmlns:a16="http://schemas.microsoft.com/office/drawing/2014/main" val="1514374424"/>
                    </a:ext>
                  </a:extLst>
                </a:gridCol>
              </a:tblGrid>
              <a:tr h="84219">
                <a:tc>
                  <a:txBody>
                    <a:bodyPr/>
                    <a:lstStyle/>
                    <a:p>
                      <a:pPr algn="l"/>
                      <a:r>
                        <a:rPr lang="en-US" sz="1500" b="0" baseline="0" dirty="0">
                          <a:solidFill>
                            <a:schemeClr val="tx1"/>
                          </a:solidFill>
                          <a:latin typeface="+mj-lt"/>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Berries ($5.1B)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259663"/>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Apples ($3.4B)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7745859"/>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Bananas ($2.8B)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506774"/>
                  </a:ext>
                </a:extLst>
              </a:tr>
            </a:tbl>
          </a:graphicData>
        </a:graphic>
      </p:graphicFrame>
      <p:graphicFrame>
        <p:nvGraphicFramePr>
          <p:cNvPr id="12" name="Table 11">
            <a:extLst>
              <a:ext uri="{FF2B5EF4-FFF2-40B4-BE49-F238E27FC236}">
                <a16:creationId xmlns:a16="http://schemas.microsoft.com/office/drawing/2014/main" id="{FA81EC73-9FC2-4474-8A74-DB905BCD5E43}"/>
              </a:ext>
            </a:extLst>
          </p:cNvPr>
          <p:cNvGraphicFramePr>
            <a:graphicFrameLocks noGrp="1"/>
          </p:cNvGraphicFramePr>
          <p:nvPr>
            <p:extLst>
              <p:ext uri="{D42A27DB-BD31-4B8C-83A1-F6EECF244321}">
                <p14:modId xmlns:p14="http://schemas.microsoft.com/office/powerpoint/2010/main" val="356886781"/>
              </p:ext>
            </p:extLst>
          </p:nvPr>
        </p:nvGraphicFramePr>
        <p:xfrm>
          <a:off x="2908049" y="5334000"/>
          <a:ext cx="1752600" cy="685800"/>
        </p:xfrm>
        <a:graphic>
          <a:graphicData uri="http://schemas.openxmlformats.org/drawingml/2006/table">
            <a:tbl>
              <a:tblPr firstRow="1" bandRow="1">
                <a:tableStyleId>{5C22544A-7EE6-4342-B048-85BDC9FD1C3A}</a:tableStyleId>
              </a:tblPr>
              <a:tblGrid>
                <a:gridCol w="330668">
                  <a:extLst>
                    <a:ext uri="{9D8B030D-6E8A-4147-A177-3AD203B41FA5}">
                      <a16:colId xmlns:a16="http://schemas.microsoft.com/office/drawing/2014/main" val="245206975"/>
                    </a:ext>
                  </a:extLst>
                </a:gridCol>
                <a:gridCol w="1421932">
                  <a:extLst>
                    <a:ext uri="{9D8B030D-6E8A-4147-A177-3AD203B41FA5}">
                      <a16:colId xmlns:a16="http://schemas.microsoft.com/office/drawing/2014/main" val="1514374424"/>
                    </a:ext>
                  </a:extLst>
                </a:gridCol>
              </a:tblGrid>
              <a:tr h="84219">
                <a:tc>
                  <a:txBody>
                    <a:bodyPr/>
                    <a:lstStyle/>
                    <a:p>
                      <a:pPr algn="l"/>
                      <a:r>
                        <a:rPr lang="en-US" sz="1500" b="0" baseline="0" dirty="0">
                          <a:solidFill>
                            <a:schemeClr val="tx1"/>
                          </a:solidFill>
                          <a:latin typeface="+mj-lt"/>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Lettuce ($2.7B)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259663"/>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Tomatoes ($2.7B)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7745859"/>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Potatoes ($2.6B)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506774"/>
                  </a:ext>
                </a:extLst>
              </a:tr>
            </a:tbl>
          </a:graphicData>
        </a:graphic>
      </p:graphicFrame>
      <p:graphicFrame>
        <p:nvGraphicFramePr>
          <p:cNvPr id="14" name="Table 13">
            <a:extLst>
              <a:ext uri="{FF2B5EF4-FFF2-40B4-BE49-F238E27FC236}">
                <a16:creationId xmlns:a16="http://schemas.microsoft.com/office/drawing/2014/main" id="{405F43B0-092E-408D-89F9-470C882A3752}"/>
              </a:ext>
            </a:extLst>
          </p:cNvPr>
          <p:cNvGraphicFramePr>
            <a:graphicFrameLocks noGrp="1"/>
          </p:cNvGraphicFramePr>
          <p:nvPr>
            <p:extLst>
              <p:ext uri="{D42A27DB-BD31-4B8C-83A1-F6EECF244321}">
                <p14:modId xmlns:p14="http://schemas.microsoft.com/office/powerpoint/2010/main" val="2872782473"/>
              </p:ext>
            </p:extLst>
          </p:nvPr>
        </p:nvGraphicFramePr>
        <p:xfrm>
          <a:off x="5515673" y="5105400"/>
          <a:ext cx="2133600" cy="914400"/>
        </p:xfrm>
        <a:graphic>
          <a:graphicData uri="http://schemas.openxmlformats.org/drawingml/2006/table">
            <a:tbl>
              <a:tblPr firstRow="1" bandRow="1">
                <a:tableStyleId>{5C22544A-7EE6-4342-B048-85BDC9FD1C3A}</a:tableStyleId>
              </a:tblPr>
              <a:tblGrid>
                <a:gridCol w="358324">
                  <a:extLst>
                    <a:ext uri="{9D8B030D-6E8A-4147-A177-3AD203B41FA5}">
                      <a16:colId xmlns:a16="http://schemas.microsoft.com/office/drawing/2014/main" val="245206975"/>
                    </a:ext>
                  </a:extLst>
                </a:gridCol>
                <a:gridCol w="1775276">
                  <a:extLst>
                    <a:ext uri="{9D8B030D-6E8A-4147-A177-3AD203B41FA5}">
                      <a16:colId xmlns:a16="http://schemas.microsoft.com/office/drawing/2014/main" val="1514374424"/>
                    </a:ext>
                  </a:extLst>
                </a:gridCol>
              </a:tblGrid>
              <a:tr h="0">
                <a:tc>
                  <a:txBody>
                    <a:bodyPr/>
                    <a:lstStyle/>
                    <a:p>
                      <a:pPr algn="l"/>
                      <a:r>
                        <a:rPr lang="en-US" sz="1500" b="0" baseline="0" dirty="0">
                          <a:solidFill>
                            <a:schemeClr val="tx1"/>
                          </a:solidFill>
                          <a:latin typeface="+mj-lt"/>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Grapes ($2.2B)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259663"/>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Bagged Salads ($1.9B)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7745859"/>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Avocados ($1.6B)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506774"/>
                  </a:ext>
                </a:extLst>
              </a:tr>
              <a:tr h="84219">
                <a:tc>
                  <a:txBody>
                    <a:bodyPr/>
                    <a:lstStyle/>
                    <a:p>
                      <a:pPr marL="0" indent="0" algn="l">
                        <a:buFont typeface="Arial" panose="020B0604020202020204" pitchFamily="34" charset="0"/>
                        <a:buNone/>
                      </a:pPr>
                      <a:r>
                        <a:rPr lang="en-US" sz="1500" b="0" kern="1200" baseline="0" dirty="0">
                          <a:solidFill>
                            <a:schemeClr val="tx1"/>
                          </a:solidFill>
                          <a:latin typeface="+mj-lt"/>
                          <a:ea typeface="+mn-ea"/>
                          <a:cs typeface="+mn-cs"/>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dirty="0">
                          <a:solidFill>
                            <a:schemeClr val="tx1"/>
                          </a:solidFill>
                          <a:latin typeface="+mj-lt"/>
                        </a:rPr>
                        <a:t>Melons ($1.2B)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6421010"/>
                  </a:ext>
                </a:extLst>
              </a:tr>
            </a:tbl>
          </a:graphicData>
        </a:graphic>
      </p:graphicFrame>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Gill Sans MT"/>
            </a:endParaRPr>
          </a:p>
        </p:txBody>
      </p:sp>
      <p:sp>
        <p:nvSpPr>
          <p:cNvPr id="9" name="Rectangle 8">
            <a:extLst>
              <a:ext uri="{FF2B5EF4-FFF2-40B4-BE49-F238E27FC236}">
                <a16:creationId xmlns:a16="http://schemas.microsoft.com/office/drawing/2014/main" id="{EC30F40F-0DDB-407B-955E-2CAD505D3EEF}"/>
              </a:ext>
            </a:extLst>
          </p:cNvPr>
          <p:cNvSpPr/>
          <p:nvPr/>
        </p:nvSpPr>
        <p:spPr>
          <a:xfrm>
            <a:off x="0" y="6324600"/>
            <a:ext cx="5257800" cy="369332"/>
          </a:xfrm>
          <a:prstGeom prst="rect">
            <a:avLst/>
          </a:prstGeom>
        </p:spPr>
        <p:txBody>
          <a:bodyPr wrap="square">
            <a:spAutoFit/>
          </a:bodyPr>
          <a:lstStyle/>
          <a:p>
            <a:r>
              <a:rPr lang="en-US" sz="900" dirty="0">
                <a:latin typeface="+mj-lt"/>
              </a:rPr>
              <a:t>*Household purchasing data complements retail sales data. Households purchases are projected using a representative panel of Total U.S. households. For more information on purchase data, see slide 28</a:t>
            </a:r>
          </a:p>
        </p:txBody>
      </p:sp>
    </p:spTree>
    <p:extLst>
      <p:ext uri="{BB962C8B-B14F-4D97-AF65-F5344CB8AC3E}">
        <p14:creationId xmlns:p14="http://schemas.microsoft.com/office/powerpoint/2010/main" val="34562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Cont.</a:t>
            </a:r>
          </a:p>
        </p:txBody>
      </p:sp>
      <p:sp>
        <p:nvSpPr>
          <p:cNvPr id="4" name="Slide Number Placeholder 3"/>
          <p:cNvSpPr>
            <a:spLocks noGrp="1"/>
          </p:cNvSpPr>
          <p:nvPr>
            <p:ph type="sldNum" sz="quarter" idx="4"/>
          </p:nvPr>
        </p:nvSpPr>
        <p:spPr/>
        <p:txBody>
          <a:bodyPr/>
          <a:lstStyle/>
          <a:p>
            <a:fld id="{2F18AD43-49F2-4585-85CB-381ABF55072C}" type="slidenum">
              <a:rPr lang="en-US"/>
              <a:pPr/>
              <a:t>4</a:t>
            </a:fld>
            <a:endParaRPr lang="en-US" dirty="0"/>
          </a:p>
        </p:txBody>
      </p:sp>
      <p:sp>
        <p:nvSpPr>
          <p:cNvPr id="10" name="Content Placeholder 2"/>
          <p:cNvSpPr txBox="1">
            <a:spLocks/>
          </p:cNvSpPr>
          <p:nvPr/>
        </p:nvSpPr>
        <p:spPr>
          <a:xfrm>
            <a:off x="304800" y="1268693"/>
            <a:ext cx="8034346"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The shoppers that purchase these large produce categories are highly valued by the retailer, and retailers in turn provide these categories with more shelf space. Households that at any time purchase one of the top five categories in the top ten account for a larger proportion of overall trips to the retailer. In 2018, retailers registered more than 18 billion total retail trips, and each individual category in the top five accounted for more than 80% of total retail trips.  Avocados rank number nine among the top ten largest produce categories, but avocado shoppers accounted for a smaller proportion of total retail trips (54%). </a:t>
            </a:r>
          </a:p>
          <a:p>
            <a:pPr marL="0" indent="0">
              <a:lnSpc>
                <a:spcPct val="114000"/>
              </a:lnSpc>
              <a:spcBef>
                <a:spcPts val="600"/>
              </a:spcBef>
              <a:buNone/>
            </a:pPr>
            <a:r>
              <a:rPr lang="en-US" sz="1600" dirty="0">
                <a:latin typeface="Gill Sans MT"/>
              </a:rPr>
              <a:t>While pricing, promotion, supply levels and numerous other factors influence shopper purchases, the size of any category is largely driven by the proportion of category retail trips that include a purchase of that particular category. This “Trip Incidence” is higher for the top six produce categories and is largely a factor of household penetration and purchase frequency. For example: The study found that Bananas have the top Trip Incidence rate, with nearly 9% of Banana shopper retail trips including a purchase of Bananas. Bananas also have one of the highest penetration rates (87%) and have the highest purchase frequency (15 trips per year). In comparison, Avocados have a Trip Incidence rate nearing 5%, penetration of 53%, and a purchase frequency of 7 trips per year. </a:t>
            </a:r>
          </a:p>
          <a:p>
            <a:pPr marL="0" indent="0">
              <a:lnSpc>
                <a:spcPct val="114000"/>
              </a:lnSpc>
              <a:spcBef>
                <a:spcPts val="600"/>
              </a:spcBef>
              <a:buNone/>
            </a:pPr>
            <a:endParaRPr lang="en-US" sz="1200" dirty="0">
              <a:latin typeface="Gill Sans MT"/>
            </a:endParaRPr>
          </a:p>
          <a:p>
            <a:pPr marL="0" indent="0">
              <a:lnSpc>
                <a:spcPct val="114000"/>
              </a:lnSpc>
              <a:spcBef>
                <a:spcPts val="600"/>
              </a:spcBef>
              <a:buNone/>
            </a:pPr>
            <a:endParaRPr lang="en-US" sz="600" dirty="0">
              <a:latin typeface="Gill Sans MT"/>
            </a:endParaRPr>
          </a:p>
          <a:p>
            <a:pPr marL="0" indent="0">
              <a:lnSpc>
                <a:spcPct val="114000"/>
              </a:lnSpc>
              <a:spcBef>
                <a:spcPts val="600"/>
              </a:spcBef>
              <a:buNone/>
            </a:pPr>
            <a:r>
              <a:rPr lang="en-US" sz="1200" dirty="0">
                <a:latin typeface="Gill Sans MT"/>
              </a:rPr>
              <a:t>Continued next page…</a:t>
            </a:r>
          </a:p>
          <a:p>
            <a:pPr marL="0" indent="0">
              <a:lnSpc>
                <a:spcPct val="114000"/>
              </a:lnSpc>
              <a:spcBef>
                <a:spcPts val="600"/>
              </a:spcBef>
              <a:buNone/>
            </a:pPr>
            <a:endParaRPr lang="en-US" sz="1500" dirty="0">
              <a:latin typeface="Gill Sans MT"/>
            </a:endParaRP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Gill Sans MT"/>
            </a:endParaRPr>
          </a:p>
        </p:txBody>
      </p:sp>
    </p:spTree>
    <p:extLst>
      <p:ext uri="{BB962C8B-B14F-4D97-AF65-F5344CB8AC3E}">
        <p14:creationId xmlns:p14="http://schemas.microsoft.com/office/powerpoint/2010/main" val="407760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Cont.</a:t>
            </a:r>
          </a:p>
        </p:txBody>
      </p:sp>
      <p:sp>
        <p:nvSpPr>
          <p:cNvPr id="4" name="Slide Number Placeholder 3"/>
          <p:cNvSpPr>
            <a:spLocks noGrp="1"/>
          </p:cNvSpPr>
          <p:nvPr>
            <p:ph type="sldNum" sz="quarter" idx="4"/>
          </p:nvPr>
        </p:nvSpPr>
        <p:spPr/>
        <p:txBody>
          <a:bodyPr/>
          <a:lstStyle/>
          <a:p>
            <a:fld id="{2F18AD43-49F2-4585-85CB-381ABF55072C}" type="slidenum">
              <a:rPr lang="en-US"/>
              <a:pPr/>
              <a:t>5</a:t>
            </a:fld>
            <a:endParaRPr lang="en-US" dirty="0"/>
          </a:p>
        </p:txBody>
      </p:sp>
      <p:sp>
        <p:nvSpPr>
          <p:cNvPr id="10" name="Content Placeholder 2"/>
          <p:cNvSpPr txBox="1">
            <a:spLocks/>
          </p:cNvSpPr>
          <p:nvPr/>
        </p:nvSpPr>
        <p:spPr>
          <a:xfrm>
            <a:off x="304800" y="1268693"/>
            <a:ext cx="8229600"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600" dirty="0">
                <a:latin typeface="Gill Sans MT"/>
              </a:rPr>
              <a:t>These larger categories also deliver a greater In-Basket and Rest-of-Basket Premium to the retailer. For example, when Lettuce is in the basket, the basket ring is +81% higher than when Lettuce is not in the basket. For Avocados, the In-Basket Premium is +67%. The Rest-of-Basket Premium is also greater for larger categories. When shoppers purchase Lettuce, the value of all other items in the basket increases +75%. For a smaller category like Melons, the value of all other items increases +57%.</a:t>
            </a:r>
          </a:p>
          <a:p>
            <a:pPr marL="0" indent="0">
              <a:lnSpc>
                <a:spcPct val="114000"/>
              </a:lnSpc>
              <a:spcBef>
                <a:spcPts val="600"/>
              </a:spcBef>
              <a:buNone/>
            </a:pPr>
            <a:r>
              <a:rPr lang="en-US" sz="1600" dirty="0">
                <a:latin typeface="Gill Sans MT"/>
              </a:rPr>
              <a:t>This reinforces the value of these larger categories to the retailer and likely influences the retailer’s merchandising approach. Retailers may give more space and merchandising attention to a category that brings more value to the retailer, which in turn can drive more retail trips for that particular category. This creates a “self-reinforcing” dynamic. Prominent merchandising can increase the likelihood shoppers will make more trips to purchase the category, resulting in a larger category. </a:t>
            </a:r>
          </a:p>
          <a:p>
            <a:pPr marL="0" indent="0">
              <a:lnSpc>
                <a:spcPct val="114000"/>
              </a:lnSpc>
              <a:spcBef>
                <a:spcPts val="600"/>
              </a:spcBef>
              <a:buNone/>
            </a:pPr>
            <a:r>
              <a:rPr lang="en-US" sz="1600" dirty="0">
                <a:latin typeface="Gill Sans MT"/>
              </a:rPr>
              <a:t>The insights and opportunities in this study can help boost the Avocado category up in the top ten produce category ranking. Marketers and retailers can leverage these insights to build their own merchandising and marketing strategies to grow sales of Hass Avocados in the marketplace. </a:t>
            </a: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Gill Sans MT"/>
            </a:endParaRPr>
          </a:p>
        </p:txBody>
      </p:sp>
    </p:spTree>
    <p:extLst>
      <p:ext uri="{BB962C8B-B14F-4D97-AF65-F5344CB8AC3E}">
        <p14:creationId xmlns:p14="http://schemas.microsoft.com/office/powerpoint/2010/main" val="379603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4" name="Slide Number Placeholder 3"/>
          <p:cNvSpPr>
            <a:spLocks noGrp="1"/>
          </p:cNvSpPr>
          <p:nvPr>
            <p:ph type="sldNum" sz="quarter" idx="4"/>
          </p:nvPr>
        </p:nvSpPr>
        <p:spPr/>
        <p:txBody>
          <a:bodyPr/>
          <a:lstStyle/>
          <a:p>
            <a:fld id="{2F18AD43-49F2-4585-85CB-381ABF55072C}" type="slidenum">
              <a:rPr lang="en-US"/>
              <a:pPr/>
              <a:t>6</a:t>
            </a:fld>
            <a:endParaRPr lang="en-US" dirty="0"/>
          </a:p>
        </p:txBody>
      </p:sp>
      <p:sp>
        <p:nvSpPr>
          <p:cNvPr id="10" name="Content Placeholder 2"/>
          <p:cNvSpPr txBox="1">
            <a:spLocks/>
          </p:cNvSpPr>
          <p:nvPr/>
        </p:nvSpPr>
        <p:spPr>
          <a:xfrm>
            <a:off x="342900" y="1159975"/>
            <a:ext cx="8458200"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200" b="1" dirty="0">
                <a:solidFill>
                  <a:prstClr val="black"/>
                </a:solidFill>
                <a:latin typeface="Gill Sans MT"/>
              </a:rPr>
              <a:t>Source Data: </a:t>
            </a:r>
          </a:p>
          <a:p>
            <a:pPr lvl="1">
              <a:spcBef>
                <a:spcPts val="600"/>
              </a:spcBef>
            </a:pPr>
            <a:r>
              <a:rPr lang="en-US" sz="1100" b="1" dirty="0">
                <a:solidFill>
                  <a:prstClr val="black"/>
                </a:solidFill>
                <a:latin typeface="Gill Sans MT"/>
              </a:rPr>
              <a:t>IRI Consumer Network</a:t>
            </a:r>
            <a:r>
              <a:rPr lang="en-US" sz="1100" b="1" baseline="30000" dirty="0">
                <a:solidFill>
                  <a:prstClr val="black"/>
                </a:solidFill>
                <a:latin typeface="Gill Sans MT"/>
              </a:rPr>
              <a:t>TM</a:t>
            </a:r>
            <a:r>
              <a:rPr lang="en-US" sz="1100" b="1" dirty="0">
                <a:solidFill>
                  <a:prstClr val="black"/>
                </a:solidFill>
                <a:latin typeface="Gill Sans MT"/>
              </a:rPr>
              <a:t> 2018 </a:t>
            </a:r>
            <a:r>
              <a:rPr lang="en-US" sz="1100" dirty="0">
                <a:solidFill>
                  <a:prstClr val="black"/>
                </a:solidFill>
                <a:latin typeface="Gill Sans MT"/>
              </a:rPr>
              <a:t>(Details on page </a:t>
            </a:r>
            <a:r>
              <a:rPr lang="en-US" sz="1100" dirty="0">
                <a:latin typeface="Gill Sans MT"/>
              </a:rPr>
              <a:t>28</a:t>
            </a:r>
            <a:r>
              <a:rPr lang="en-US" sz="1100" dirty="0">
                <a:solidFill>
                  <a:prstClr val="black"/>
                </a:solidFill>
                <a:latin typeface="Gill Sans MT"/>
              </a:rPr>
              <a:t>)</a:t>
            </a:r>
          </a:p>
          <a:p>
            <a:pPr lvl="1">
              <a:spcBef>
                <a:spcPts val="600"/>
              </a:spcBef>
            </a:pPr>
            <a:r>
              <a:rPr lang="en-US" sz="1100" b="1" dirty="0">
                <a:solidFill>
                  <a:prstClr val="black"/>
                </a:solidFill>
                <a:latin typeface="Gill Sans MT"/>
              </a:rPr>
              <a:t>Fusion Marketing: </a:t>
            </a:r>
            <a:r>
              <a:rPr lang="en-US" sz="1100" dirty="0">
                <a:solidFill>
                  <a:prstClr val="black"/>
                </a:solidFill>
                <a:latin typeface="Gill Sans MT"/>
              </a:rPr>
              <a:t>Study development</a:t>
            </a:r>
          </a:p>
          <a:p>
            <a:pPr>
              <a:spcBef>
                <a:spcPts val="600"/>
              </a:spcBef>
            </a:pPr>
            <a:r>
              <a:rPr lang="en-US" sz="1200" b="1" dirty="0">
                <a:solidFill>
                  <a:prstClr val="black"/>
                </a:solidFill>
                <a:latin typeface="Gill Sans MT"/>
              </a:rPr>
              <a:t>Time Periods:</a:t>
            </a:r>
          </a:p>
          <a:p>
            <a:pPr lvl="1">
              <a:spcBef>
                <a:spcPts val="600"/>
              </a:spcBef>
            </a:pPr>
            <a:r>
              <a:rPr lang="en-US" sz="1100" b="1" dirty="0">
                <a:solidFill>
                  <a:prstClr val="black"/>
                </a:solidFill>
                <a:latin typeface="Gill Sans MT"/>
              </a:rPr>
              <a:t>Current Year (CY) </a:t>
            </a:r>
            <a:r>
              <a:rPr lang="en-US" sz="1100" dirty="0">
                <a:solidFill>
                  <a:prstClr val="black"/>
                </a:solidFill>
                <a:latin typeface="Gill Sans MT"/>
              </a:rPr>
              <a:t>– 2018 Calendar year</a:t>
            </a:r>
          </a:p>
          <a:p>
            <a:pPr lvl="1">
              <a:spcBef>
                <a:spcPts val="600"/>
              </a:spcBef>
            </a:pPr>
            <a:r>
              <a:rPr lang="en-US" sz="1100" b="1" dirty="0">
                <a:solidFill>
                  <a:prstClr val="black"/>
                </a:solidFill>
                <a:latin typeface="Gill Sans MT"/>
              </a:rPr>
              <a:t>Prior Year (PY) </a:t>
            </a:r>
            <a:r>
              <a:rPr lang="en-US" sz="1100" dirty="0">
                <a:solidFill>
                  <a:prstClr val="black"/>
                </a:solidFill>
                <a:latin typeface="Gill Sans MT"/>
              </a:rPr>
              <a:t>– 2017 Calendar year</a:t>
            </a:r>
            <a:endParaRPr lang="en-US" sz="1100" b="1" dirty="0">
              <a:solidFill>
                <a:prstClr val="black"/>
              </a:solidFill>
              <a:latin typeface="Gill Sans MT"/>
            </a:endParaRPr>
          </a:p>
          <a:p>
            <a:pPr>
              <a:spcBef>
                <a:spcPts val="600"/>
              </a:spcBef>
            </a:pPr>
            <a:r>
              <a:rPr lang="en-US" sz="1200" b="1" dirty="0">
                <a:solidFill>
                  <a:prstClr val="black"/>
                </a:solidFill>
                <a:latin typeface="Gill Sans MT"/>
              </a:rPr>
              <a:t>Metrics</a:t>
            </a:r>
            <a:r>
              <a:rPr lang="en-US" sz="1100" dirty="0">
                <a:solidFill>
                  <a:prstClr val="black"/>
                </a:solidFill>
                <a:latin typeface="Gill Sans MT"/>
              </a:rPr>
              <a:t>:  All figures in this report are </a:t>
            </a:r>
            <a:r>
              <a:rPr lang="en-US" sz="1100" dirty="0">
                <a:latin typeface="Gill Sans MT"/>
              </a:rPr>
              <a:t>rounded</a:t>
            </a:r>
          </a:p>
          <a:p>
            <a:pPr lvl="1">
              <a:spcBef>
                <a:spcPts val="600"/>
              </a:spcBef>
            </a:pPr>
            <a:r>
              <a:rPr lang="en-US" sz="1100" b="1" dirty="0">
                <a:latin typeface="Gill Sans MT"/>
              </a:rPr>
              <a:t>Household Penetration </a:t>
            </a:r>
            <a:r>
              <a:rPr lang="en-US" sz="1100" dirty="0">
                <a:latin typeface="Gill Sans MT"/>
              </a:rPr>
              <a:t>– Percentage of total U.S. households that purchase the category</a:t>
            </a:r>
            <a:endParaRPr lang="en-US" sz="1100" b="1" dirty="0">
              <a:latin typeface="Gill Sans MT"/>
            </a:endParaRPr>
          </a:p>
          <a:p>
            <a:pPr lvl="1">
              <a:spcBef>
                <a:spcPts val="600"/>
              </a:spcBef>
            </a:pPr>
            <a:r>
              <a:rPr lang="en-US" sz="1100" b="1" dirty="0">
                <a:latin typeface="Gill Sans MT"/>
              </a:rPr>
              <a:t>Repeat Buyer Rate</a:t>
            </a:r>
            <a:r>
              <a:rPr lang="en-US" sz="1100" dirty="0">
                <a:latin typeface="Gill Sans MT"/>
              </a:rPr>
              <a:t> – Percentage of category shoppers that purchase the category more than once per year</a:t>
            </a:r>
            <a:endParaRPr lang="en-US" sz="1100" b="1" dirty="0">
              <a:latin typeface="Gill Sans MT"/>
            </a:endParaRPr>
          </a:p>
          <a:p>
            <a:pPr lvl="1">
              <a:spcBef>
                <a:spcPts val="600"/>
              </a:spcBef>
            </a:pPr>
            <a:r>
              <a:rPr lang="en-US" sz="1100" b="1" dirty="0">
                <a:latin typeface="Gill Sans MT"/>
              </a:rPr>
              <a:t>Buyer Rate (Annual Spend per Category-Buying</a:t>
            </a:r>
            <a:r>
              <a:rPr lang="en-US" sz="1100" dirty="0">
                <a:latin typeface="Gill Sans MT"/>
              </a:rPr>
              <a:t> </a:t>
            </a:r>
            <a:r>
              <a:rPr lang="en-US" sz="1100" b="1" dirty="0">
                <a:latin typeface="Gill Sans MT"/>
              </a:rPr>
              <a:t>Household) </a:t>
            </a:r>
            <a:r>
              <a:rPr lang="en-US" sz="1100" dirty="0">
                <a:latin typeface="Gill Sans MT"/>
              </a:rPr>
              <a:t>– Average annual spend on the category per category-buying household. Annual Spend = Number of Trips X Spend per Trip</a:t>
            </a:r>
            <a:endParaRPr lang="en-US" sz="1100" b="1" dirty="0">
              <a:latin typeface="Gill Sans MT"/>
            </a:endParaRPr>
          </a:p>
          <a:p>
            <a:pPr lvl="1">
              <a:spcBef>
                <a:spcPts val="600"/>
              </a:spcBef>
            </a:pPr>
            <a:r>
              <a:rPr lang="en-US" sz="1100" b="1" dirty="0">
                <a:latin typeface="Gill Sans MT"/>
              </a:rPr>
              <a:t>Number of Trips</a:t>
            </a:r>
            <a:r>
              <a:rPr lang="en-US" sz="1100" dirty="0">
                <a:latin typeface="Gill Sans MT"/>
              </a:rPr>
              <a:t> – Average annual category purchase occasions per category-buying household</a:t>
            </a:r>
          </a:p>
          <a:p>
            <a:pPr lvl="1">
              <a:spcBef>
                <a:spcPts val="600"/>
              </a:spcBef>
            </a:pPr>
            <a:r>
              <a:rPr lang="en-US" sz="1100" b="1" dirty="0">
                <a:latin typeface="Gill Sans MT"/>
              </a:rPr>
              <a:t>Spend</a:t>
            </a:r>
            <a:r>
              <a:rPr lang="en-US" sz="1100" dirty="0">
                <a:latin typeface="Gill Sans MT"/>
              </a:rPr>
              <a:t> </a:t>
            </a:r>
            <a:r>
              <a:rPr lang="en-US" sz="1100" b="1" dirty="0">
                <a:latin typeface="Gill Sans MT"/>
              </a:rPr>
              <a:t>per</a:t>
            </a:r>
            <a:r>
              <a:rPr lang="en-US" sz="1100" dirty="0">
                <a:latin typeface="Gill Sans MT"/>
              </a:rPr>
              <a:t> </a:t>
            </a:r>
            <a:r>
              <a:rPr lang="en-US" sz="1100" b="1" dirty="0">
                <a:latin typeface="Gill Sans MT"/>
              </a:rPr>
              <a:t>Trip</a:t>
            </a:r>
            <a:r>
              <a:rPr lang="en-US" sz="1100" dirty="0">
                <a:latin typeface="Gill Sans MT"/>
              </a:rPr>
              <a:t> – Average category dollar spend per purchase occasion</a:t>
            </a:r>
          </a:p>
          <a:p>
            <a:pPr lvl="1">
              <a:spcBef>
                <a:spcPts val="600"/>
              </a:spcBef>
            </a:pPr>
            <a:r>
              <a:rPr lang="en-US" sz="1100" b="1" dirty="0">
                <a:latin typeface="Gill Sans MT"/>
              </a:rPr>
              <a:t>Purchases</a:t>
            </a:r>
            <a:r>
              <a:rPr lang="en-US" sz="1100" dirty="0">
                <a:latin typeface="Gill Sans MT"/>
              </a:rPr>
              <a:t> – Throughout this report, “Purchases” refers to dollar purchases. Volume/units/eaches are not available </a:t>
            </a:r>
          </a:p>
          <a:p>
            <a:pPr lvl="1">
              <a:spcBef>
                <a:spcPts val="600"/>
              </a:spcBef>
            </a:pPr>
            <a:r>
              <a:rPr lang="en-US" sz="1100" b="1" dirty="0">
                <a:latin typeface="Gill Sans MT"/>
              </a:rPr>
              <a:t>Total Retail Trips – </a:t>
            </a:r>
            <a:r>
              <a:rPr lang="en-US" sz="1100" dirty="0">
                <a:latin typeface="Gill Sans MT"/>
              </a:rPr>
              <a:t>Number of retail purchase trips by U.S. households (for any categories) in the following retail channels: Grocery, Mass/Supercenter, Walmart, Club, Dollar, Internet, Drug, Military, Misc.</a:t>
            </a:r>
          </a:p>
          <a:p>
            <a:pPr lvl="1">
              <a:spcBef>
                <a:spcPts val="600"/>
              </a:spcBef>
            </a:pPr>
            <a:r>
              <a:rPr lang="en-US" sz="1100" b="1" dirty="0">
                <a:latin typeface="Gill Sans MT"/>
              </a:rPr>
              <a:t>Category Retail Trips – </a:t>
            </a:r>
            <a:r>
              <a:rPr lang="en-US" sz="1100" dirty="0">
                <a:latin typeface="Gill Sans MT"/>
              </a:rPr>
              <a:t>Number of retail purchase trips by U.S. households that purchase a specific category in the following retail channels: Grocery, Mass/Supercenter, Walmart, Club, Dollar, Internet, Drug, Military, Misc.</a:t>
            </a:r>
            <a:endParaRPr lang="en-US" sz="1100" b="1" dirty="0">
              <a:latin typeface="Gill Sans MT"/>
            </a:endParaRPr>
          </a:p>
          <a:p>
            <a:pPr lvl="1">
              <a:spcBef>
                <a:spcPts val="600"/>
              </a:spcBef>
            </a:pPr>
            <a:r>
              <a:rPr lang="en-US" sz="1100" b="1" dirty="0">
                <a:latin typeface="Gill Sans MT"/>
              </a:rPr>
              <a:t>Category Trip Incidence: Category Shoppers –  </a:t>
            </a:r>
            <a:r>
              <a:rPr lang="en-US" sz="1100" dirty="0">
                <a:latin typeface="Gill Sans MT"/>
              </a:rPr>
              <a:t>Percentage of category trips in the above channels that include the category</a:t>
            </a:r>
            <a:endParaRPr lang="en-US" sz="1100" b="1" dirty="0">
              <a:latin typeface="Gill Sans MT"/>
            </a:endParaRPr>
          </a:p>
          <a:p>
            <a:pPr lvl="1">
              <a:spcBef>
                <a:spcPts val="600"/>
              </a:spcBef>
            </a:pPr>
            <a:r>
              <a:rPr lang="en-US" sz="1100" b="1" dirty="0">
                <a:latin typeface="Gill Sans MT"/>
              </a:rPr>
              <a:t>Market Basket Value </a:t>
            </a:r>
            <a:r>
              <a:rPr lang="en-US" sz="1100" dirty="0">
                <a:latin typeface="Gill Sans MT"/>
              </a:rPr>
              <a:t>– Average dollar ring per shopping trip. Calculated with and without the category</a:t>
            </a:r>
            <a:endParaRPr lang="en-US" sz="1100" b="1" dirty="0">
              <a:latin typeface="Gill Sans MT"/>
            </a:endParaRPr>
          </a:p>
          <a:p>
            <a:pPr lvl="1">
              <a:spcBef>
                <a:spcPts val="600"/>
              </a:spcBef>
            </a:pPr>
            <a:r>
              <a:rPr lang="en-US" sz="1100" b="1" dirty="0">
                <a:latin typeface="Gill Sans MT"/>
              </a:rPr>
              <a:t>In-Basket Premium </a:t>
            </a:r>
            <a:r>
              <a:rPr lang="en-US" sz="1100" dirty="0">
                <a:latin typeface="Gill Sans MT"/>
              </a:rPr>
              <a:t>– Incremental value of the Market Basket when the target category is in the basket</a:t>
            </a:r>
          </a:p>
          <a:p>
            <a:pPr lvl="1">
              <a:spcBef>
                <a:spcPts val="600"/>
              </a:spcBef>
            </a:pPr>
            <a:r>
              <a:rPr lang="en-US" sz="1100" b="1" dirty="0">
                <a:latin typeface="Gill Sans MT"/>
              </a:rPr>
              <a:t>Rest-of-Basket Value – </a:t>
            </a:r>
            <a:r>
              <a:rPr lang="en-US" sz="1100" dirty="0">
                <a:latin typeface="Gill Sans MT"/>
              </a:rPr>
              <a:t>Average value of the other (non-category) items in the basket when the category is in the basket</a:t>
            </a:r>
          </a:p>
          <a:p>
            <a:pPr lvl="1">
              <a:spcBef>
                <a:spcPts val="600"/>
              </a:spcBef>
            </a:pPr>
            <a:r>
              <a:rPr lang="en-US" sz="1100" b="1" dirty="0">
                <a:latin typeface="Gill Sans MT"/>
              </a:rPr>
              <a:t>Rest-of-Basket Premium </a:t>
            </a:r>
            <a:r>
              <a:rPr lang="en-US" sz="1100" dirty="0">
                <a:latin typeface="Gill Sans MT"/>
              </a:rPr>
              <a:t>– Incremental value of other items in the basket when the target category is in the basket</a:t>
            </a:r>
            <a:endParaRPr lang="en-US" sz="300" dirty="0">
              <a:latin typeface="Gill Sans MT"/>
            </a:endParaRPr>
          </a:p>
        </p:txBody>
      </p:sp>
    </p:spTree>
    <p:extLst>
      <p:ext uri="{BB962C8B-B14F-4D97-AF65-F5344CB8AC3E}">
        <p14:creationId xmlns:p14="http://schemas.microsoft.com/office/powerpoint/2010/main" val="400654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fontScale="90000"/>
          </a:bodyPr>
          <a:lstStyle/>
          <a:p>
            <a:r>
              <a:rPr lang="en-US" dirty="0"/>
              <a:t>Larger categories create a self-reinforcing dynamic of importance to the retailer</a:t>
            </a:r>
          </a:p>
        </p:txBody>
      </p:sp>
      <p:sp>
        <p:nvSpPr>
          <p:cNvPr id="4" name="Slide Number Placeholder 3"/>
          <p:cNvSpPr>
            <a:spLocks noGrp="1"/>
          </p:cNvSpPr>
          <p:nvPr>
            <p:ph type="sldNum" sz="quarter" idx="4"/>
          </p:nvPr>
        </p:nvSpPr>
        <p:spPr/>
        <p:txBody>
          <a:bodyPr/>
          <a:lstStyle/>
          <a:p>
            <a:fld id="{2F18AD43-49F2-4585-85CB-381ABF55072C}" type="slidenum">
              <a:rPr lang="en-US" smtClean="0"/>
              <a:pPr/>
              <a:t>7</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grpSp>
        <p:nvGrpSpPr>
          <p:cNvPr id="20" name="Group 19">
            <a:extLst>
              <a:ext uri="{FF2B5EF4-FFF2-40B4-BE49-F238E27FC236}">
                <a16:creationId xmlns:a16="http://schemas.microsoft.com/office/drawing/2014/main" id="{AC2945A8-7A2E-41CA-A452-C81A45CF585D}"/>
              </a:ext>
            </a:extLst>
          </p:cNvPr>
          <p:cNvGrpSpPr/>
          <p:nvPr/>
        </p:nvGrpSpPr>
        <p:grpSpPr>
          <a:xfrm>
            <a:off x="320238" y="1353868"/>
            <a:ext cx="4582956" cy="4513361"/>
            <a:chOff x="318154" y="1124784"/>
            <a:chExt cx="4582956" cy="4513361"/>
          </a:xfrm>
        </p:grpSpPr>
        <p:sp>
          <p:nvSpPr>
            <p:cNvPr id="21" name="Freeform: Shape 20">
              <a:extLst>
                <a:ext uri="{FF2B5EF4-FFF2-40B4-BE49-F238E27FC236}">
                  <a16:creationId xmlns:a16="http://schemas.microsoft.com/office/drawing/2014/main" id="{C383957B-C63F-400C-9BB5-5D4CAD451A45}"/>
                </a:ext>
              </a:extLst>
            </p:cNvPr>
            <p:cNvSpPr/>
            <p:nvPr/>
          </p:nvSpPr>
          <p:spPr>
            <a:xfrm>
              <a:off x="691343" y="1441896"/>
              <a:ext cx="2311799" cy="2375599"/>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1276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6045" tIns="550255" rIns="476045" bIns="589346" numCol="1" spcCol="1270" anchor="ctr" anchorCtr="0">
              <a:noAutofit/>
            </a:bodyPr>
            <a:lstStyle/>
            <a:p>
              <a:pPr marL="0" lvl="0" indent="0" algn="ctr" defTabSz="933450">
                <a:lnSpc>
                  <a:spcPct val="90000"/>
                </a:lnSpc>
                <a:spcBef>
                  <a:spcPct val="0"/>
                </a:spcBef>
                <a:spcAft>
                  <a:spcPct val="35000"/>
                </a:spcAft>
                <a:buNone/>
              </a:pPr>
              <a:r>
                <a:rPr lang="en-US" sz="2050" kern="1200" dirty="0">
                  <a:latin typeface="+mj-lt"/>
                </a:rPr>
                <a:t>Higher Penetration</a:t>
              </a:r>
            </a:p>
          </p:txBody>
        </p:sp>
        <p:sp>
          <p:nvSpPr>
            <p:cNvPr id="22" name="Freeform: Shape 21">
              <a:extLst>
                <a:ext uri="{FF2B5EF4-FFF2-40B4-BE49-F238E27FC236}">
                  <a16:creationId xmlns:a16="http://schemas.microsoft.com/office/drawing/2014/main" id="{1B825639-E683-409D-B25D-0E96A4C3FDE1}"/>
                </a:ext>
              </a:extLst>
            </p:cNvPr>
            <p:cNvSpPr/>
            <p:nvPr/>
          </p:nvSpPr>
          <p:spPr>
            <a:xfrm>
              <a:off x="2727878" y="2462029"/>
              <a:ext cx="1873146" cy="1697416"/>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2F59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8300" tIns="430773" rIns="428300" bIns="430773"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white"/>
                  </a:solidFill>
                  <a:latin typeface="Gill Sans MT"/>
                  <a:ea typeface="+mn-ea"/>
                  <a:cs typeface="+mn-cs"/>
                </a:rPr>
                <a:t>More Retail Trips</a:t>
              </a:r>
            </a:p>
          </p:txBody>
        </p:sp>
        <p:sp>
          <p:nvSpPr>
            <p:cNvPr id="23" name="Freeform: Shape 22">
              <a:extLst>
                <a:ext uri="{FF2B5EF4-FFF2-40B4-BE49-F238E27FC236}">
                  <a16:creationId xmlns:a16="http://schemas.microsoft.com/office/drawing/2014/main" id="{62F61C8C-DDDC-4692-B97E-996945D3AF79}"/>
                </a:ext>
              </a:extLst>
            </p:cNvPr>
            <p:cNvSpPr/>
            <p:nvPr/>
          </p:nvSpPr>
          <p:spPr>
            <a:xfrm>
              <a:off x="1654544" y="3577330"/>
              <a:ext cx="2042337" cy="1958059"/>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78942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7370" tIns="547370" rIns="547369" bIns="547369" numCol="1" spcCol="1270" anchor="ctr" anchorCtr="0">
              <a:noAutofit/>
            </a:bodyPr>
            <a:lstStyle/>
            <a:p>
              <a:pPr marL="0" lvl="0" indent="0" algn="ctr" defTabSz="666750">
                <a:lnSpc>
                  <a:spcPct val="90000"/>
                </a:lnSpc>
                <a:spcBef>
                  <a:spcPct val="0"/>
                </a:spcBef>
                <a:spcAft>
                  <a:spcPct val="35000"/>
                </a:spcAft>
                <a:buNone/>
              </a:pPr>
              <a:r>
                <a:rPr lang="en-US" sz="1400" kern="1200" dirty="0">
                  <a:solidFill>
                    <a:prstClr val="white"/>
                  </a:solidFill>
                  <a:latin typeface="Gill Sans MT"/>
                  <a:ea typeface="+mn-ea"/>
                  <a:cs typeface="+mn-cs"/>
                </a:rPr>
                <a:t>More Category </a:t>
              </a:r>
              <a:r>
                <a:rPr lang="en-US" sz="1400" dirty="0">
                  <a:solidFill>
                    <a:prstClr val="white"/>
                  </a:solidFill>
                  <a:latin typeface="Gill Sans MT"/>
                </a:rPr>
                <a:t>Purchase Occasions</a:t>
              </a:r>
              <a:endParaRPr lang="en-US" sz="1400" kern="1200" dirty="0">
                <a:solidFill>
                  <a:prstClr val="white"/>
                </a:solidFill>
                <a:latin typeface="Gill Sans MT"/>
                <a:ea typeface="+mn-ea"/>
                <a:cs typeface="+mn-cs"/>
              </a:endParaRPr>
            </a:p>
          </p:txBody>
        </p:sp>
        <p:sp>
          <p:nvSpPr>
            <p:cNvPr id="24" name="Arrow: Circular 23">
              <a:extLst>
                <a:ext uri="{FF2B5EF4-FFF2-40B4-BE49-F238E27FC236}">
                  <a16:creationId xmlns:a16="http://schemas.microsoft.com/office/drawing/2014/main" id="{6976184F-9359-4C7B-97D7-8AD6DCD4805E}"/>
                </a:ext>
              </a:extLst>
            </p:cNvPr>
            <p:cNvSpPr/>
            <p:nvPr/>
          </p:nvSpPr>
          <p:spPr>
            <a:xfrm rot="11838879" flipV="1">
              <a:off x="318154" y="1124784"/>
              <a:ext cx="2861056" cy="2757835"/>
            </a:xfrm>
            <a:prstGeom prst="circularArrow">
              <a:avLst>
                <a:gd name="adj1" fmla="val 4687"/>
                <a:gd name="adj2" fmla="val 299029"/>
                <a:gd name="adj3" fmla="val 2513083"/>
                <a:gd name="adj4" fmla="val 15867933"/>
                <a:gd name="adj5" fmla="val 5469"/>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Shape 24">
              <a:extLst>
                <a:ext uri="{FF2B5EF4-FFF2-40B4-BE49-F238E27FC236}">
                  <a16:creationId xmlns:a16="http://schemas.microsoft.com/office/drawing/2014/main" id="{E59585FB-AAAC-45AB-888E-BBFEA0BBF191}"/>
                </a:ext>
              </a:extLst>
            </p:cNvPr>
            <p:cNvSpPr/>
            <p:nvPr/>
          </p:nvSpPr>
          <p:spPr>
            <a:xfrm rot="16739817">
              <a:off x="1521342" y="3559409"/>
              <a:ext cx="2078736" cy="2078736"/>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Arrow: Circular 25">
              <a:extLst>
                <a:ext uri="{FF2B5EF4-FFF2-40B4-BE49-F238E27FC236}">
                  <a16:creationId xmlns:a16="http://schemas.microsoft.com/office/drawing/2014/main" id="{72158F74-A4AE-462C-806E-21D68B59ABDD}"/>
                </a:ext>
              </a:extLst>
            </p:cNvPr>
            <p:cNvSpPr/>
            <p:nvPr/>
          </p:nvSpPr>
          <p:spPr>
            <a:xfrm rot="11095252">
              <a:off x="1492077" y="1820131"/>
              <a:ext cx="3409033" cy="2911645"/>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grpSp>
        <p:nvGrpSpPr>
          <p:cNvPr id="8" name="Group 7">
            <a:extLst>
              <a:ext uri="{FF2B5EF4-FFF2-40B4-BE49-F238E27FC236}">
                <a16:creationId xmlns:a16="http://schemas.microsoft.com/office/drawing/2014/main" id="{C8E11CD1-A3AC-40E3-86C0-DF4B9C308A4F}"/>
              </a:ext>
            </a:extLst>
          </p:cNvPr>
          <p:cNvGrpSpPr>
            <a:grpSpLocks noChangeAspect="1"/>
          </p:cNvGrpSpPr>
          <p:nvPr/>
        </p:nvGrpSpPr>
        <p:grpSpPr>
          <a:xfrm>
            <a:off x="3718934" y="3903994"/>
            <a:ext cx="5072454" cy="2535283"/>
            <a:chOff x="2969478" y="2125359"/>
            <a:chExt cx="6189611" cy="3093653"/>
          </a:xfrm>
        </p:grpSpPr>
        <p:sp>
          <p:nvSpPr>
            <p:cNvPr id="10" name="Down Arrow 8">
              <a:extLst>
                <a:ext uri="{FF2B5EF4-FFF2-40B4-BE49-F238E27FC236}">
                  <a16:creationId xmlns:a16="http://schemas.microsoft.com/office/drawing/2014/main" id="{00000000-0008-0000-0100-000009000000}"/>
                </a:ext>
              </a:extLst>
            </p:cNvPr>
            <p:cNvSpPr/>
            <p:nvPr/>
          </p:nvSpPr>
          <p:spPr>
            <a:xfrm rot="16200000">
              <a:off x="3197808" y="3342858"/>
              <a:ext cx="305338" cy="761998"/>
            </a:xfrm>
            <a:prstGeom prst="downArrow">
              <a:avLst/>
            </a:prstGeom>
            <a:solidFill>
              <a:srgbClr val="C2531A"/>
            </a:solidFill>
            <a:ln>
              <a:solidFill>
                <a:srgbClr val="C2531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Rounded Rectangle 18">
              <a:extLst>
                <a:ext uri="{FF2B5EF4-FFF2-40B4-BE49-F238E27FC236}">
                  <a16:creationId xmlns:a16="http://schemas.microsoft.com/office/drawing/2014/main" id="{00000000-0008-0000-0100-000013000000}"/>
                </a:ext>
              </a:extLst>
            </p:cNvPr>
            <p:cNvSpPr/>
            <p:nvPr/>
          </p:nvSpPr>
          <p:spPr>
            <a:xfrm>
              <a:off x="3888347" y="3311851"/>
              <a:ext cx="2424023" cy="8331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66750">
                <a:lnSpc>
                  <a:spcPct val="90000"/>
                </a:lnSpc>
                <a:spcBef>
                  <a:spcPct val="0"/>
                </a:spcBef>
                <a:spcAft>
                  <a:spcPct val="35000"/>
                </a:spcAft>
              </a:pPr>
              <a:r>
                <a:rPr lang="en-US" sz="1500" dirty="0">
                  <a:solidFill>
                    <a:schemeClr val="tx1"/>
                  </a:solidFill>
                  <a:latin typeface="Gill Sans MT"/>
                </a:rPr>
                <a:t>Larger and More Important Category to The Retailer </a:t>
              </a:r>
            </a:p>
          </p:txBody>
        </p:sp>
        <p:sp>
          <p:nvSpPr>
            <p:cNvPr id="12" name="Rounded Rectangle 20">
              <a:extLst>
                <a:ext uri="{FF2B5EF4-FFF2-40B4-BE49-F238E27FC236}">
                  <a16:creationId xmlns:a16="http://schemas.microsoft.com/office/drawing/2014/main" id="{00000000-0008-0000-0100-000015000000}"/>
                </a:ext>
              </a:extLst>
            </p:cNvPr>
            <p:cNvSpPr/>
            <p:nvPr/>
          </p:nvSpPr>
          <p:spPr>
            <a:xfrm>
              <a:off x="5389343" y="2125359"/>
              <a:ext cx="2424023" cy="8331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66750">
                <a:lnSpc>
                  <a:spcPct val="90000"/>
                </a:lnSpc>
                <a:spcBef>
                  <a:spcPct val="0"/>
                </a:spcBef>
                <a:spcAft>
                  <a:spcPct val="35000"/>
                </a:spcAft>
              </a:pPr>
              <a:r>
                <a:rPr lang="en-US" sz="1500" dirty="0">
                  <a:solidFill>
                    <a:schemeClr val="tx1"/>
                  </a:solidFill>
                  <a:latin typeface="Gill Sans MT"/>
                </a:rPr>
                <a:t>Increased Item Space and Merchandising</a:t>
              </a:r>
            </a:p>
          </p:txBody>
        </p:sp>
        <p:sp>
          <p:nvSpPr>
            <p:cNvPr id="13" name="Rounded Rectangle 21">
              <a:extLst>
                <a:ext uri="{FF2B5EF4-FFF2-40B4-BE49-F238E27FC236}">
                  <a16:creationId xmlns:a16="http://schemas.microsoft.com/office/drawing/2014/main" id="{00000000-0008-0000-0100-000016000000}"/>
                </a:ext>
              </a:extLst>
            </p:cNvPr>
            <p:cNvSpPr/>
            <p:nvPr/>
          </p:nvSpPr>
          <p:spPr>
            <a:xfrm>
              <a:off x="5343335" y="4358342"/>
              <a:ext cx="2424023" cy="8606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66750">
                <a:lnSpc>
                  <a:spcPct val="90000"/>
                </a:lnSpc>
                <a:spcBef>
                  <a:spcPct val="0"/>
                </a:spcBef>
                <a:spcAft>
                  <a:spcPct val="35000"/>
                </a:spcAft>
              </a:pPr>
              <a:r>
                <a:rPr lang="en-US" sz="1500" dirty="0">
                  <a:solidFill>
                    <a:schemeClr val="tx1"/>
                  </a:solidFill>
                  <a:latin typeface="Gill Sans MT"/>
                </a:rPr>
                <a:t>Boosts Market Basket Value</a:t>
              </a:r>
            </a:p>
          </p:txBody>
        </p:sp>
        <p:sp>
          <p:nvSpPr>
            <p:cNvPr id="14" name="Rounded Rectangle 23">
              <a:extLst>
                <a:ext uri="{FF2B5EF4-FFF2-40B4-BE49-F238E27FC236}">
                  <a16:creationId xmlns:a16="http://schemas.microsoft.com/office/drawing/2014/main" id="{00000000-0008-0000-0100-000018000000}"/>
                </a:ext>
              </a:extLst>
            </p:cNvPr>
            <p:cNvSpPr/>
            <p:nvPr/>
          </p:nvSpPr>
          <p:spPr>
            <a:xfrm>
              <a:off x="6735065" y="3311852"/>
              <a:ext cx="2424024" cy="8331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66750">
                <a:lnSpc>
                  <a:spcPct val="90000"/>
                </a:lnSpc>
                <a:spcBef>
                  <a:spcPct val="0"/>
                </a:spcBef>
                <a:spcAft>
                  <a:spcPct val="35000"/>
                </a:spcAft>
              </a:pPr>
              <a:r>
                <a:rPr lang="en-US" sz="1500" dirty="0">
                  <a:solidFill>
                    <a:schemeClr val="tx1"/>
                  </a:solidFill>
                  <a:latin typeface="Gill Sans MT"/>
                </a:rPr>
                <a:t>More Item Trips </a:t>
              </a:r>
            </a:p>
          </p:txBody>
        </p:sp>
        <p:sp>
          <p:nvSpPr>
            <p:cNvPr id="15" name="Bent Arrow 24">
              <a:extLst>
                <a:ext uri="{FF2B5EF4-FFF2-40B4-BE49-F238E27FC236}">
                  <a16:creationId xmlns:a16="http://schemas.microsoft.com/office/drawing/2014/main" id="{00000000-0008-0000-0100-000019000000}"/>
                </a:ext>
              </a:extLst>
            </p:cNvPr>
            <p:cNvSpPr/>
            <p:nvPr/>
          </p:nvSpPr>
          <p:spPr>
            <a:xfrm>
              <a:off x="4625906" y="2410572"/>
              <a:ext cx="668547" cy="687957"/>
            </a:xfrm>
            <a:prstGeom prst="bentArrow">
              <a:avLst/>
            </a:prstGeom>
            <a:solidFill>
              <a:srgbClr val="C2531A"/>
            </a:solidFill>
            <a:ln>
              <a:solidFill>
                <a:srgbClr val="C2531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6" name="Bent Arrow 25">
              <a:extLst>
                <a:ext uri="{FF2B5EF4-FFF2-40B4-BE49-F238E27FC236}">
                  <a16:creationId xmlns:a16="http://schemas.microsoft.com/office/drawing/2014/main" id="{00000000-0008-0000-0100-00001A000000}"/>
                </a:ext>
              </a:extLst>
            </p:cNvPr>
            <p:cNvSpPr/>
            <p:nvPr/>
          </p:nvSpPr>
          <p:spPr>
            <a:xfrm rot="5400000">
              <a:off x="7927577" y="2501063"/>
              <a:ext cx="641410" cy="677173"/>
            </a:xfrm>
            <a:prstGeom prst="bentArrow">
              <a:avLst/>
            </a:prstGeom>
            <a:solidFill>
              <a:srgbClr val="C2531A"/>
            </a:solidFill>
            <a:ln>
              <a:solidFill>
                <a:srgbClr val="C2531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7" name="Bent Arrow 26">
              <a:extLst>
                <a:ext uri="{FF2B5EF4-FFF2-40B4-BE49-F238E27FC236}">
                  <a16:creationId xmlns:a16="http://schemas.microsoft.com/office/drawing/2014/main" id="{00000000-0008-0000-0100-00001B000000}"/>
                </a:ext>
              </a:extLst>
            </p:cNvPr>
            <p:cNvSpPr/>
            <p:nvPr/>
          </p:nvSpPr>
          <p:spPr>
            <a:xfrm rot="10800000">
              <a:off x="7859372" y="4300298"/>
              <a:ext cx="668547" cy="659383"/>
            </a:xfrm>
            <a:prstGeom prst="bentArrow">
              <a:avLst/>
            </a:prstGeom>
            <a:solidFill>
              <a:srgbClr val="C2531A"/>
            </a:solidFill>
            <a:ln>
              <a:solidFill>
                <a:srgbClr val="C2531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8" name="Bent Arrow 27">
              <a:extLst>
                <a:ext uri="{FF2B5EF4-FFF2-40B4-BE49-F238E27FC236}">
                  <a16:creationId xmlns:a16="http://schemas.microsoft.com/office/drawing/2014/main" id="{00000000-0008-0000-0100-00001C000000}"/>
                </a:ext>
              </a:extLst>
            </p:cNvPr>
            <p:cNvSpPr/>
            <p:nvPr/>
          </p:nvSpPr>
          <p:spPr>
            <a:xfrm rot="16200000">
              <a:off x="4541616" y="4191930"/>
              <a:ext cx="578331" cy="677173"/>
            </a:xfrm>
            <a:prstGeom prst="bentArrow">
              <a:avLst/>
            </a:prstGeom>
            <a:solidFill>
              <a:srgbClr val="C2531A"/>
            </a:solidFill>
            <a:ln>
              <a:solidFill>
                <a:srgbClr val="C2531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grpSp>
      <p:sp>
        <p:nvSpPr>
          <p:cNvPr id="28" name="Speech Bubble: Rectangle with Corners Rounded 27">
            <a:extLst>
              <a:ext uri="{FF2B5EF4-FFF2-40B4-BE49-F238E27FC236}">
                <a16:creationId xmlns:a16="http://schemas.microsoft.com/office/drawing/2014/main" id="{1789DD31-158F-4F6D-B8AE-8CBF975C8389}"/>
              </a:ext>
            </a:extLst>
          </p:cNvPr>
          <p:cNvSpPr/>
          <p:nvPr/>
        </p:nvSpPr>
        <p:spPr>
          <a:xfrm>
            <a:off x="2822375" y="1369156"/>
            <a:ext cx="2714421" cy="731007"/>
          </a:xfrm>
          <a:prstGeom prst="wedgeRoundRectCallout">
            <a:avLst>
              <a:gd name="adj1" fmla="val -34673"/>
              <a:gd name="adj2" fmla="val 65587"/>
              <a:gd name="adj3" fmla="val 1666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Higher penetration drives more retail trips, and retail trips are the driving factor behind category size</a:t>
            </a:r>
          </a:p>
        </p:txBody>
      </p:sp>
      <p:sp>
        <p:nvSpPr>
          <p:cNvPr id="30" name="Speech Bubble: Rectangle with Corners Rounded 29">
            <a:extLst>
              <a:ext uri="{FF2B5EF4-FFF2-40B4-BE49-F238E27FC236}">
                <a16:creationId xmlns:a16="http://schemas.microsoft.com/office/drawing/2014/main" id="{D3CC0009-9EC7-4FF7-8B6D-BF7504AF905D}"/>
              </a:ext>
            </a:extLst>
          </p:cNvPr>
          <p:cNvSpPr/>
          <p:nvPr/>
        </p:nvSpPr>
        <p:spPr>
          <a:xfrm>
            <a:off x="6913790" y="2593019"/>
            <a:ext cx="1877598" cy="829101"/>
          </a:xfrm>
          <a:prstGeom prst="wedgeRoundRectCallout">
            <a:avLst>
              <a:gd name="adj1" fmla="val -34673"/>
              <a:gd name="adj2" fmla="val 65587"/>
              <a:gd name="adj3" fmla="val 1666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As a category becomes larger, the self-reinforcing dynamic strengthens</a:t>
            </a:r>
          </a:p>
        </p:txBody>
      </p:sp>
    </p:spTree>
    <p:extLst>
      <p:ext uri="{BB962C8B-B14F-4D97-AF65-F5344CB8AC3E}">
        <p14:creationId xmlns:p14="http://schemas.microsoft.com/office/powerpoint/2010/main" val="37254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Insights</a:t>
            </a:r>
          </a:p>
        </p:txBody>
      </p:sp>
      <p:sp>
        <p:nvSpPr>
          <p:cNvPr id="4" name="Slide Number Placeholder 3"/>
          <p:cNvSpPr>
            <a:spLocks noGrp="1"/>
          </p:cNvSpPr>
          <p:nvPr>
            <p:ph type="sldNum" sz="quarter" idx="4"/>
          </p:nvPr>
        </p:nvSpPr>
        <p:spPr/>
        <p:txBody>
          <a:bodyPr/>
          <a:lstStyle/>
          <a:p>
            <a:fld id="{2F18AD43-49F2-4585-85CB-381ABF55072C}" type="slidenum">
              <a:rPr lang="en-US" smtClean="0"/>
              <a:pPr/>
              <a:t>8</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sp>
        <p:nvSpPr>
          <p:cNvPr id="20" name="Content Placeholder 2">
            <a:extLst>
              <a:ext uri="{FF2B5EF4-FFF2-40B4-BE49-F238E27FC236}">
                <a16:creationId xmlns:a16="http://schemas.microsoft.com/office/drawing/2014/main" id="{5372BF2D-4561-48DB-9996-5D6D124FA4EC}"/>
              </a:ext>
            </a:extLst>
          </p:cNvPr>
          <p:cNvSpPr txBox="1">
            <a:spLocks/>
          </p:cNvSpPr>
          <p:nvPr/>
        </p:nvSpPr>
        <p:spPr>
          <a:xfrm>
            <a:off x="457200" y="1354625"/>
            <a:ext cx="8305800" cy="4969975"/>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b="1" i="1" u="sng" dirty="0">
                <a:latin typeface="Gill Sans MT"/>
              </a:rPr>
              <a:t>Key Insight</a:t>
            </a:r>
            <a:r>
              <a:rPr lang="en-US" sz="1400" dirty="0">
                <a:latin typeface="Gill Sans MT"/>
              </a:rPr>
              <a:t>: P. 11</a:t>
            </a:r>
          </a:p>
          <a:p>
            <a:pPr marL="0" indent="0">
              <a:spcBef>
                <a:spcPts val="0"/>
              </a:spcBef>
              <a:buNone/>
            </a:pPr>
            <a:r>
              <a:rPr lang="en-US" sz="1400" dirty="0">
                <a:latin typeface="Gill Sans MT"/>
              </a:rPr>
              <a:t>Avocados rank among the top ten fresh produce categories. </a:t>
            </a:r>
            <a:r>
              <a:rPr lang="en-US" sz="100" dirty="0">
                <a:latin typeface="Gill Sans MT"/>
              </a:rPr>
              <a:t> </a:t>
            </a:r>
            <a:r>
              <a:rPr lang="en-US" sz="1400" dirty="0">
                <a:latin typeface="Gill Sans MT"/>
              </a:rPr>
              <a:t>As a top-tier category, Avocados warrant top-tier merchandising by retailers in order to meet shopper needs and preferences.</a:t>
            </a:r>
          </a:p>
          <a:p>
            <a:pPr marL="0" indent="0">
              <a:spcBef>
                <a:spcPts val="0"/>
              </a:spcBef>
              <a:buNone/>
            </a:pPr>
            <a:endParaRPr lang="en-US" sz="1800" b="1" i="1" u="sng" dirty="0">
              <a:latin typeface="Gill Sans MT"/>
            </a:endParaRPr>
          </a:p>
          <a:p>
            <a:pPr marL="0" indent="0">
              <a:spcBef>
                <a:spcPts val="0"/>
              </a:spcBef>
              <a:buNone/>
            </a:pPr>
            <a:r>
              <a:rPr lang="en-US" sz="1400" b="1" i="1" u="sng" dirty="0">
                <a:latin typeface="Gill Sans MT"/>
              </a:rPr>
              <a:t>Key Insight: </a:t>
            </a:r>
            <a:r>
              <a:rPr lang="en-US" sz="1400" dirty="0">
                <a:latin typeface="Gill Sans MT"/>
              </a:rPr>
              <a:t>P. 12, 19</a:t>
            </a:r>
          </a:p>
          <a:p>
            <a:pPr marL="0" indent="0">
              <a:spcBef>
                <a:spcPts val="0"/>
              </a:spcBef>
              <a:buNone/>
            </a:pPr>
            <a:r>
              <a:rPr lang="en-US" sz="1400" dirty="0">
                <a:latin typeface="Gill Sans MT"/>
              </a:rPr>
              <a:t>Household penetration is a key driver of category size among the top ten fresh produce categories. The top six largest produce categories are purchased by approximately 80% or more of total U.S. households.</a:t>
            </a:r>
          </a:p>
          <a:p>
            <a:pPr marL="0" indent="0">
              <a:spcBef>
                <a:spcPts val="0"/>
              </a:spcBef>
              <a:buNone/>
            </a:pPr>
            <a:endParaRPr lang="en-US" sz="1400" dirty="0">
              <a:latin typeface="Gill Sans MT"/>
            </a:endParaRPr>
          </a:p>
          <a:p>
            <a:pPr marL="0" indent="0">
              <a:spcBef>
                <a:spcPts val="0"/>
              </a:spcBef>
              <a:buNone/>
            </a:pPr>
            <a:r>
              <a:rPr lang="en-US" sz="1400" b="1" i="1" u="sng" dirty="0">
                <a:latin typeface="Gill Sans MT"/>
              </a:rPr>
              <a:t>Key Insight</a:t>
            </a:r>
            <a:r>
              <a:rPr lang="en-US" sz="1400" dirty="0">
                <a:latin typeface="Gill Sans MT"/>
              </a:rPr>
              <a:t>: P. 13</a:t>
            </a:r>
          </a:p>
          <a:p>
            <a:pPr marL="0" indent="0">
              <a:spcBef>
                <a:spcPts val="0"/>
              </a:spcBef>
              <a:buNone/>
            </a:pPr>
            <a:r>
              <a:rPr lang="en-US" sz="1400" dirty="0">
                <a:latin typeface="Gill Sans MT"/>
              </a:rPr>
              <a:t>Households that purchase the larger categories also have higher repeat purchase rates, indicating these categories seem to function more as “staples”. Categories with lower repeat rates may function more as special occasion or seasonal purchases for some. </a:t>
            </a:r>
          </a:p>
          <a:p>
            <a:pPr marL="0" indent="0">
              <a:spcBef>
                <a:spcPts val="0"/>
              </a:spcBef>
              <a:buNone/>
            </a:pPr>
            <a:endParaRPr lang="en-US" sz="1800" b="1" i="1" u="sng" dirty="0">
              <a:latin typeface="Gill Sans MT"/>
            </a:endParaRPr>
          </a:p>
          <a:p>
            <a:pPr marL="0" indent="0">
              <a:spcBef>
                <a:spcPts val="0"/>
              </a:spcBef>
              <a:buNone/>
            </a:pPr>
            <a:r>
              <a:rPr lang="en-US" sz="1400" b="1" i="1" u="sng" dirty="0">
                <a:latin typeface="Gill Sans MT"/>
              </a:rPr>
              <a:t>Key Insight</a:t>
            </a:r>
            <a:r>
              <a:rPr lang="en-US" sz="1400" dirty="0">
                <a:latin typeface="Gill Sans MT"/>
              </a:rPr>
              <a:t>: P. 15, 16</a:t>
            </a:r>
          </a:p>
          <a:p>
            <a:pPr marL="0" indent="0">
              <a:spcBef>
                <a:spcPts val="0"/>
              </a:spcBef>
              <a:buNone/>
            </a:pPr>
            <a:r>
              <a:rPr lang="en-US" sz="1400" dirty="0">
                <a:latin typeface="Gill Sans MT"/>
              </a:rPr>
              <a:t>The larger produce categories are purchased more often than smaller categories, indicating that purchase occasions influence category size. In contrast, spend per trip is influenced by the category’s pricing dynamics, and is not clearly correlated with category size. </a:t>
            </a:r>
          </a:p>
          <a:p>
            <a:pPr marL="0" indent="0">
              <a:spcBef>
                <a:spcPts val="0"/>
              </a:spcBef>
              <a:buNone/>
            </a:pPr>
            <a:endParaRPr lang="en-US" sz="1400" dirty="0">
              <a:latin typeface="Gill Sans MT"/>
            </a:endParaRPr>
          </a:p>
          <a:p>
            <a:pPr marL="0" indent="0">
              <a:spcBef>
                <a:spcPts val="0"/>
              </a:spcBef>
              <a:buNone/>
            </a:pPr>
            <a:r>
              <a:rPr lang="en-US" sz="1400" b="1" i="1" u="sng" dirty="0">
                <a:latin typeface="Gill Sans MT"/>
              </a:rPr>
              <a:t>Key Insight</a:t>
            </a:r>
            <a:r>
              <a:rPr lang="en-US" sz="1400" dirty="0">
                <a:latin typeface="Gill Sans MT"/>
              </a:rPr>
              <a:t>: P. 24</a:t>
            </a:r>
          </a:p>
          <a:p>
            <a:pPr marL="0" indent="0">
              <a:spcBef>
                <a:spcPts val="0"/>
              </a:spcBef>
              <a:buNone/>
            </a:pPr>
            <a:r>
              <a:rPr lang="en-US" sz="1400" dirty="0">
                <a:latin typeface="Gill Sans MT"/>
              </a:rPr>
              <a:t>The In-Basket Premium is greater for the larger categories, with the exception of Bananas. This reinforces the value of these larger categories to the retailer.</a:t>
            </a:r>
          </a:p>
        </p:txBody>
      </p:sp>
    </p:spTree>
    <p:extLst>
      <p:ext uri="{BB962C8B-B14F-4D97-AF65-F5344CB8AC3E}">
        <p14:creationId xmlns:p14="http://schemas.microsoft.com/office/powerpoint/2010/main" val="160610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Actions and Opportunities</a:t>
            </a:r>
          </a:p>
        </p:txBody>
      </p:sp>
      <p:sp>
        <p:nvSpPr>
          <p:cNvPr id="4" name="Slide Number Placeholder 3"/>
          <p:cNvSpPr>
            <a:spLocks noGrp="1"/>
          </p:cNvSpPr>
          <p:nvPr>
            <p:ph type="sldNum" sz="quarter" idx="4"/>
          </p:nvPr>
        </p:nvSpPr>
        <p:spPr/>
        <p:txBody>
          <a:bodyPr/>
          <a:lstStyle/>
          <a:p>
            <a:fld id="{2F18AD43-49F2-4585-85CB-381ABF55072C}" type="slidenum">
              <a:rPr lang="en-US" smtClean="0"/>
              <a:pPr/>
              <a:t>9</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graphicFrame>
        <p:nvGraphicFramePr>
          <p:cNvPr id="3" name="Diagram 2">
            <a:extLst>
              <a:ext uri="{FF2B5EF4-FFF2-40B4-BE49-F238E27FC236}">
                <a16:creationId xmlns:a16="http://schemas.microsoft.com/office/drawing/2014/main" id="{9E5DDC32-1D8F-49F0-8B3B-F436858E026C}"/>
              </a:ext>
            </a:extLst>
          </p:cNvPr>
          <p:cNvGraphicFramePr/>
          <p:nvPr>
            <p:extLst>
              <p:ext uri="{D42A27DB-BD31-4B8C-83A1-F6EECF244321}">
                <p14:modId xmlns:p14="http://schemas.microsoft.com/office/powerpoint/2010/main" val="1480162201"/>
              </p:ext>
            </p:extLst>
          </p:nvPr>
        </p:nvGraphicFramePr>
        <p:xfrm>
          <a:off x="459939" y="1219200"/>
          <a:ext cx="821597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37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3534</Words>
  <Application>Microsoft Office PowerPoint</Application>
  <PresentationFormat>On-screen Show (4:3)</PresentationFormat>
  <Paragraphs>243</Paragraphs>
  <Slides>29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Gill Sans MT</vt:lpstr>
      <vt:lpstr>Office Theme</vt:lpstr>
      <vt:lpstr>Custom Design</vt:lpstr>
      <vt:lpstr>PowerPoint Presentation</vt:lpstr>
      <vt:lpstr>Table of Contents</vt:lpstr>
      <vt:lpstr>Objective and Executive Summary</vt:lpstr>
      <vt:lpstr>Executive Summary Cont.</vt:lpstr>
      <vt:lpstr>Executive Summary Cont.</vt:lpstr>
      <vt:lpstr>Terms and Definitions</vt:lpstr>
      <vt:lpstr>Larger categories create a self-reinforcing dynamic of importance to the retailer</vt:lpstr>
      <vt:lpstr>Key Insights</vt:lpstr>
      <vt:lpstr>Key Actions and Opportunities</vt:lpstr>
      <vt:lpstr>SHOPPER: category Purchase trends</vt:lpstr>
      <vt:lpstr>Avocados are one of the largest categories in fresh produce, ranking among the top ten categories in purchase dollars</vt:lpstr>
      <vt:lpstr>The top six produce categories are purchased by approximately 80% of U.S. households</vt:lpstr>
      <vt:lpstr>The top six categories also have higher repeat purchase rates</vt:lpstr>
      <vt:lpstr>Annual category spend per household is weakly correlated with category size, but is a factor in category size</vt:lpstr>
      <vt:lpstr>Purchase frequency influences category size, and an increase in frequency can result in more retail trips</vt:lpstr>
      <vt:lpstr>Spend per trip is influenced by a category’s pricing dynamics, and is not clearly correlated with category size</vt:lpstr>
      <vt:lpstr>RETAILER: category TRIPS &amp; Market Basket</vt:lpstr>
      <vt:lpstr>Total U.S. households made more than 18 billion trips to retailers in 2018. Households that purchase avocados made 10 billion trips, but did not make an avocado purchase during each trip</vt:lpstr>
      <vt:lpstr>The 10 billion avocado shopper trips accounted for 54% of total 2018 retail trips </vt:lpstr>
      <vt:lpstr>Avocado shoppers purchased avocados during 4.6% of their 10 billion retail trips</vt:lpstr>
      <vt:lpstr>In-Basket value varies among the top ten categories. In-Basket value is highest for Potatoes and Bagged Salads</vt:lpstr>
      <vt:lpstr>When the category is not included in the basket, the basket value is lower for all of the top ten produce categories</vt:lpstr>
      <vt:lpstr>Avocados show an In-Basket Premium* of +66.9% (+$27.94)</vt:lpstr>
      <vt:lpstr>The In-Basket Premium is in the high double-digits for all top ten produce categories</vt:lpstr>
      <vt:lpstr>Rest-of-Basket measures the value of the other, non-category items in the basket when the category is in the basket</vt:lpstr>
      <vt:lpstr>Avocados show a Rest-of-Basket Premium* of +58.6% (+$24.46)</vt:lpstr>
      <vt:lpstr>The Rest-of-Basket Premium is also in the high double-digits for all top ten produce categories</vt:lpstr>
      <vt:lpstr>Data Source: IRI Consumer NetworkTM</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2017-05-10T15:43:47Z</dcterms:created>
  <dcterms:modified xsi:type="dcterms:W3CDTF">2019-09-17T17:28:03Z</dcterms:modified>
  <cp:category/>
  <cp:contentStatus/>
</cp:coreProperties>
</file>