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Lst>
  <p:notesMasterIdLst>
    <p:notesMasterId r:id="rId32"/>
  </p:notesMasterIdLst>
  <p:sldIdLst>
    <p:sldId id="350" r:id="rId3"/>
    <p:sldId id="388" r:id="rId4"/>
    <p:sldId id="601" r:id="rId5"/>
    <p:sldId id="435" r:id="rId6"/>
    <p:sldId id="598" r:id="rId7"/>
    <p:sldId id="599" r:id="rId8"/>
    <p:sldId id="390" r:id="rId9"/>
    <p:sldId id="398" r:id="rId10"/>
    <p:sldId id="581" r:id="rId11"/>
    <p:sldId id="590" r:id="rId12"/>
    <p:sldId id="582" r:id="rId13"/>
    <p:sldId id="577" r:id="rId14"/>
    <p:sldId id="561" r:id="rId15"/>
    <p:sldId id="578" r:id="rId16"/>
    <p:sldId id="600" r:id="rId17"/>
    <p:sldId id="580" r:id="rId18"/>
    <p:sldId id="595" r:id="rId19"/>
    <p:sldId id="583" r:id="rId20"/>
    <p:sldId id="592" r:id="rId21"/>
    <p:sldId id="594" r:id="rId22"/>
    <p:sldId id="352" r:id="rId23"/>
    <p:sldId id="353" r:id="rId24"/>
    <p:sldId id="384" r:id="rId25"/>
    <p:sldId id="597" r:id="rId26"/>
    <p:sldId id="584" r:id="rId27"/>
    <p:sldId id="591" r:id="rId28"/>
    <p:sldId id="586" r:id="rId29"/>
    <p:sldId id="587" r:id="rId30"/>
    <p:sldId id="588"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4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306"/>
    <a:srgbClr val="12767F"/>
    <a:srgbClr val="FFFF66"/>
    <a:srgbClr val="FFFFCC"/>
    <a:srgbClr val="213F22"/>
    <a:srgbClr val="C2531A"/>
    <a:srgbClr val="ABABE7"/>
    <a:srgbClr val="EBF5EB"/>
    <a:srgbClr val="336600"/>
    <a:srgbClr val="2F5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6370" autoAdjust="0"/>
  </p:normalViewPr>
  <p:slideViewPr>
    <p:cSldViewPr>
      <p:cViewPr varScale="1">
        <p:scale>
          <a:sx n="83" d="100"/>
          <a:sy n="83" d="100"/>
        </p:scale>
        <p:origin x="102" y="594"/>
      </p:cViewPr>
      <p:guideLst>
        <p:guide orient="horz" pos="2160"/>
        <p:guide pos="2880"/>
      </p:guideLst>
    </p:cSldViewPr>
  </p:slideViewPr>
  <p:outlineViewPr>
    <p:cViewPr>
      <p:scale>
        <a:sx n="33" d="100"/>
        <a:sy n="33" d="100"/>
      </p:scale>
      <p:origin x="30" y="4146"/>
    </p:cViewPr>
  </p:outlineViewPr>
  <p:notesTextViewPr>
    <p:cViewPr>
      <p:scale>
        <a:sx n="1" d="1"/>
        <a:sy n="1" d="1"/>
      </p:scale>
      <p:origin x="0" y="0"/>
    </p:cViewPr>
  </p:notesTextViewPr>
  <p:notesViewPr>
    <p:cSldViewPr>
      <p:cViewPr varScale="1">
        <p:scale>
          <a:sx n="84" d="100"/>
          <a:sy n="84" d="100"/>
        </p:scale>
        <p:origin x="-3162" y="-78"/>
      </p:cViewPr>
      <p:guideLst>
        <p:guide orient="horz" pos="2909"/>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D6CD2-2E68-4698-9DC4-F28CD5416B6B}"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2414D8C0-38A0-40EA-99B8-01EC32B97FB5}">
      <dgm:prSet phldrT="[Text]" custT="1"/>
      <dgm:spPr>
        <a:solidFill>
          <a:srgbClr val="2F5931"/>
        </a:solidFill>
        <a:ln>
          <a:solidFill>
            <a:srgbClr val="2F5931"/>
          </a:solidFill>
        </a:ln>
      </dgm:spPr>
      <dgm:t>
        <a:bodyPr/>
        <a:lstStyle/>
        <a:p>
          <a:r>
            <a:rPr lang="en-US" sz="1800" dirty="0">
              <a:latin typeface="+mj-lt"/>
            </a:rPr>
            <a:t>Key Opportunity</a:t>
          </a:r>
        </a:p>
      </dgm:t>
    </dgm:pt>
    <dgm:pt modelId="{7916D1F0-686F-4F74-B88F-EB85803A670C}" type="parTrans" cxnId="{E80920E6-4A74-4FFB-B150-C3EDD562EBBD}">
      <dgm:prSet/>
      <dgm:spPr/>
      <dgm:t>
        <a:bodyPr/>
        <a:lstStyle/>
        <a:p>
          <a:endParaRPr lang="en-US">
            <a:latin typeface="+mj-lt"/>
          </a:endParaRPr>
        </a:p>
      </dgm:t>
    </dgm:pt>
    <dgm:pt modelId="{04CEB3ED-C873-4C7F-A45D-32BD45B24EC4}" type="sibTrans" cxnId="{E80920E6-4A74-4FFB-B150-C3EDD562EBBD}">
      <dgm:prSet/>
      <dgm:spPr/>
      <dgm:t>
        <a:bodyPr/>
        <a:lstStyle/>
        <a:p>
          <a:endParaRPr lang="en-US">
            <a:latin typeface="+mj-lt"/>
          </a:endParaRPr>
        </a:p>
      </dgm:t>
    </dgm:pt>
    <dgm:pt modelId="{14795CAA-E878-45D5-8DD6-CC59CC98C773}">
      <dgm:prSet phldrT="[Text]" custT="1"/>
      <dgm:spPr/>
      <dgm:t>
        <a:bodyPr/>
        <a:lstStyle/>
        <a:p>
          <a:r>
            <a:rPr lang="en-US" sz="2000" dirty="0">
              <a:solidFill>
                <a:srgbClr val="C25306"/>
              </a:solidFill>
              <a:latin typeface="+mj-lt"/>
            </a:rPr>
            <a:t>  Recognize the value of Millennial shoppers </a:t>
          </a:r>
        </a:p>
      </dgm:t>
    </dgm:pt>
    <dgm:pt modelId="{791BBA27-442A-4E36-9977-0EACDDE71B19}" type="parTrans" cxnId="{EE1DB988-AEB1-42B4-A772-F476D476A28A}">
      <dgm:prSet/>
      <dgm:spPr/>
      <dgm:t>
        <a:bodyPr/>
        <a:lstStyle/>
        <a:p>
          <a:endParaRPr lang="en-US">
            <a:latin typeface="+mj-lt"/>
          </a:endParaRPr>
        </a:p>
      </dgm:t>
    </dgm:pt>
    <dgm:pt modelId="{DF3BEE8B-EC14-463A-9BD2-4FEB98CBBB6B}" type="sibTrans" cxnId="{EE1DB988-AEB1-42B4-A772-F476D476A28A}">
      <dgm:prSet/>
      <dgm:spPr/>
      <dgm:t>
        <a:bodyPr/>
        <a:lstStyle/>
        <a:p>
          <a:endParaRPr lang="en-US">
            <a:latin typeface="+mj-lt"/>
          </a:endParaRPr>
        </a:p>
      </dgm:t>
    </dgm:pt>
    <dgm:pt modelId="{5F0077CB-21F7-4E04-98FB-FDBB0AA06987}">
      <dgm:prSet phldrT="[Text]" custT="1"/>
      <dgm:spPr/>
      <dgm:t>
        <a:bodyPr/>
        <a:lstStyle/>
        <a:p>
          <a:pPr marL="0" indent="0">
            <a:spcBef>
              <a:spcPts val="600"/>
            </a:spcBef>
            <a:buNone/>
          </a:pPr>
          <a:r>
            <a:rPr lang="en-US" sz="1500" dirty="0">
              <a:solidFill>
                <a:srgbClr val="C25306"/>
              </a:solidFill>
              <a:latin typeface="+mj-lt"/>
            </a:rPr>
            <a:t>Millennials are a valuable shopper group to avocado merchandisers and retailers. This group has significant and expanding purchasing power and they are more likely to purchase avocados and spend more per household on avocados. Additionally, Millennial trips to the retailer were more likely to include an avocado purchase and their avocado purchase trips were more valuable than Non-Millennial purchase trips. This translates to a higher in-store spend on avocados and other items. </a:t>
          </a:r>
        </a:p>
      </dgm:t>
    </dgm:pt>
    <dgm:pt modelId="{E0A011C3-3251-4F99-85AD-7D4D605CADF0}" type="parTrans" cxnId="{0AD234BD-4487-4EC9-9F37-E9A080CC2DCA}">
      <dgm:prSet/>
      <dgm:spPr/>
      <dgm:t>
        <a:bodyPr/>
        <a:lstStyle/>
        <a:p>
          <a:endParaRPr lang="en-US">
            <a:latin typeface="+mj-lt"/>
          </a:endParaRPr>
        </a:p>
      </dgm:t>
    </dgm:pt>
    <dgm:pt modelId="{9319FD64-1008-4379-822F-B5F56A90997D}" type="sibTrans" cxnId="{0AD234BD-4487-4EC9-9F37-E9A080CC2DCA}">
      <dgm:prSet/>
      <dgm:spPr/>
      <dgm:t>
        <a:bodyPr/>
        <a:lstStyle/>
        <a:p>
          <a:endParaRPr lang="en-US">
            <a:latin typeface="+mj-lt"/>
          </a:endParaRPr>
        </a:p>
      </dgm:t>
    </dgm:pt>
    <dgm:pt modelId="{F5669E01-2556-4EA8-8C18-ABF63DF95A56}">
      <dgm:prSet phldrT="[Text]" custT="1"/>
      <dgm:spPr>
        <a:solidFill>
          <a:srgbClr val="2F5931"/>
        </a:solidFill>
        <a:ln>
          <a:solidFill>
            <a:srgbClr val="2F5931"/>
          </a:solidFill>
        </a:ln>
      </dgm:spPr>
      <dgm:t>
        <a:bodyPr/>
        <a:lstStyle/>
        <a:p>
          <a:r>
            <a:rPr lang="en-US" sz="1800" dirty="0">
              <a:latin typeface="+mj-lt"/>
            </a:rPr>
            <a:t>Key Opportunity</a:t>
          </a:r>
        </a:p>
      </dgm:t>
    </dgm:pt>
    <dgm:pt modelId="{A54EB665-5B62-422B-B6BD-C81C9B6A1F56}" type="parTrans" cxnId="{256587B8-D548-4CD4-9CC5-E6A15B2833A8}">
      <dgm:prSet/>
      <dgm:spPr/>
      <dgm:t>
        <a:bodyPr/>
        <a:lstStyle/>
        <a:p>
          <a:endParaRPr lang="en-US">
            <a:latin typeface="+mj-lt"/>
          </a:endParaRPr>
        </a:p>
      </dgm:t>
    </dgm:pt>
    <dgm:pt modelId="{D9633E9C-E07B-47BA-A317-BC4DB664EF1D}" type="sibTrans" cxnId="{256587B8-D548-4CD4-9CC5-E6A15B2833A8}">
      <dgm:prSet/>
      <dgm:spPr/>
      <dgm:t>
        <a:bodyPr/>
        <a:lstStyle/>
        <a:p>
          <a:endParaRPr lang="en-US">
            <a:latin typeface="+mj-lt"/>
          </a:endParaRPr>
        </a:p>
      </dgm:t>
    </dgm:pt>
    <dgm:pt modelId="{E74C22C9-8122-4A68-99B4-8B0113DB7FD2}">
      <dgm:prSet phldrT="[Text]" custT="1"/>
      <dgm:spPr/>
      <dgm:t>
        <a:bodyPr/>
        <a:lstStyle/>
        <a:p>
          <a:r>
            <a:rPr lang="en-US" sz="1800" dirty="0">
              <a:solidFill>
                <a:srgbClr val="FF0000"/>
              </a:solidFill>
              <a:latin typeface="+mj-lt"/>
            </a:rPr>
            <a:t>  </a:t>
          </a:r>
          <a:r>
            <a:rPr lang="en-US" sz="2000" dirty="0">
              <a:solidFill>
                <a:srgbClr val="C25306"/>
              </a:solidFill>
              <a:latin typeface="+mj-lt"/>
            </a:rPr>
            <a:t>Cross promote avocados with other fresh produce items</a:t>
          </a:r>
          <a:endParaRPr lang="en-US" sz="1800" dirty="0">
            <a:solidFill>
              <a:srgbClr val="C25306"/>
            </a:solidFill>
            <a:latin typeface="+mj-lt"/>
          </a:endParaRPr>
        </a:p>
      </dgm:t>
    </dgm:pt>
    <dgm:pt modelId="{DD185C64-1BF4-4823-BAB2-8FB257F1CE27}" type="parTrans" cxnId="{9A00CA6F-5918-470A-985F-AA622A36E651}">
      <dgm:prSet/>
      <dgm:spPr/>
      <dgm:t>
        <a:bodyPr/>
        <a:lstStyle/>
        <a:p>
          <a:endParaRPr lang="en-US">
            <a:latin typeface="+mj-lt"/>
          </a:endParaRPr>
        </a:p>
      </dgm:t>
    </dgm:pt>
    <dgm:pt modelId="{80EDF50A-8A11-4CF6-84F6-DCAEAB45C4D9}" type="sibTrans" cxnId="{9A00CA6F-5918-470A-985F-AA622A36E651}">
      <dgm:prSet/>
      <dgm:spPr/>
      <dgm:t>
        <a:bodyPr/>
        <a:lstStyle/>
        <a:p>
          <a:endParaRPr lang="en-US">
            <a:latin typeface="+mj-lt"/>
          </a:endParaRPr>
        </a:p>
      </dgm:t>
    </dgm:pt>
    <dgm:pt modelId="{8512B8C6-1AA9-4DA8-B299-41E8C8FB17BC}">
      <dgm:prSet/>
      <dgm:spPr/>
      <dgm:t>
        <a:bodyPr/>
        <a:lstStyle/>
        <a:p>
          <a:pPr marL="285750" indent="0">
            <a:spcBef>
              <a:spcPct val="0"/>
            </a:spcBef>
          </a:pPr>
          <a:endParaRPr lang="en-US" sz="3600" dirty="0"/>
        </a:p>
      </dgm:t>
    </dgm:pt>
    <dgm:pt modelId="{23346083-12DB-4F54-B28B-BE70737372F9}" type="parTrans" cxnId="{AF808DBA-D700-4C04-B1D2-953215B73C07}">
      <dgm:prSet/>
      <dgm:spPr/>
      <dgm:t>
        <a:bodyPr/>
        <a:lstStyle/>
        <a:p>
          <a:endParaRPr lang="en-US"/>
        </a:p>
      </dgm:t>
    </dgm:pt>
    <dgm:pt modelId="{4CD6DD4E-5814-45A7-AA56-29B999B2D9A2}" type="sibTrans" cxnId="{AF808DBA-D700-4C04-B1D2-953215B73C07}">
      <dgm:prSet/>
      <dgm:spPr/>
      <dgm:t>
        <a:bodyPr/>
        <a:lstStyle/>
        <a:p>
          <a:endParaRPr lang="en-US"/>
        </a:p>
      </dgm:t>
    </dgm:pt>
    <dgm:pt modelId="{8CA17B8A-F8C8-4DF9-AAF3-64B00DC2BB7A}">
      <dgm:prSet phldrT="[Text]" custT="1"/>
      <dgm:spPr/>
      <dgm:t>
        <a:bodyPr/>
        <a:lstStyle/>
        <a:p>
          <a:pPr marL="114300" indent="0">
            <a:spcBef>
              <a:spcPct val="0"/>
            </a:spcBef>
          </a:pPr>
          <a:endParaRPr lang="en-US" sz="400" dirty="0">
            <a:solidFill>
              <a:srgbClr val="C25306"/>
            </a:solidFill>
            <a:latin typeface="+mj-lt"/>
          </a:endParaRPr>
        </a:p>
      </dgm:t>
    </dgm:pt>
    <dgm:pt modelId="{99390BD4-F0A5-435E-8BDE-99C9A3185D04}" type="parTrans" cxnId="{2983CC1A-C64D-4115-9332-BB1625C6A3DA}">
      <dgm:prSet/>
      <dgm:spPr/>
      <dgm:t>
        <a:bodyPr/>
        <a:lstStyle/>
        <a:p>
          <a:endParaRPr lang="en-US"/>
        </a:p>
      </dgm:t>
    </dgm:pt>
    <dgm:pt modelId="{A7DED4C5-AA7E-434E-92C7-544F28A0651B}" type="sibTrans" cxnId="{2983CC1A-C64D-4115-9332-BB1625C6A3DA}">
      <dgm:prSet/>
      <dgm:spPr/>
      <dgm:t>
        <a:bodyPr/>
        <a:lstStyle/>
        <a:p>
          <a:endParaRPr lang="en-US"/>
        </a:p>
      </dgm:t>
    </dgm:pt>
    <dgm:pt modelId="{92730F42-4E49-490F-919D-3DBFCDDA9FFD}">
      <dgm:prSet phldrT="[Text]" custT="1"/>
      <dgm:spPr/>
      <dgm:t>
        <a:bodyPr/>
        <a:lstStyle/>
        <a:p>
          <a:pPr marL="0" indent="0">
            <a:buNone/>
          </a:pPr>
          <a:r>
            <a:rPr lang="en-US" sz="1500" dirty="0">
              <a:solidFill>
                <a:srgbClr val="C25306"/>
              </a:solidFill>
              <a:latin typeface="+mj-lt"/>
            </a:rPr>
            <a:t>Fresh produce was often found in the avocado basket for all households and was especially prevalent in Millennial avocado baskets. Many fresh produce categories raise the value of the market basket, including avocados*. This indicates an opportunity for retailers to increase the value of their market basket through cross promotion. See slide 18 to see which items are most often included in the basket and leverage these insights to enhance your business strategy. </a:t>
          </a:r>
        </a:p>
        <a:p>
          <a:pPr marL="114300" indent="0"/>
          <a:endParaRPr lang="en-US" sz="1500" dirty="0">
            <a:latin typeface="+mj-lt"/>
          </a:endParaRPr>
        </a:p>
      </dgm:t>
    </dgm:pt>
    <dgm:pt modelId="{B59323EA-FA84-497C-B379-4211D3E4F593}" type="sibTrans" cxnId="{300E3FCF-3EE8-482B-A5DB-DFF77E24966E}">
      <dgm:prSet/>
      <dgm:spPr/>
      <dgm:t>
        <a:bodyPr/>
        <a:lstStyle/>
        <a:p>
          <a:endParaRPr lang="en-US"/>
        </a:p>
      </dgm:t>
    </dgm:pt>
    <dgm:pt modelId="{E011FCA8-9668-4C60-8F16-5C1DF94DC416}" type="parTrans" cxnId="{300E3FCF-3EE8-482B-A5DB-DFF77E24966E}">
      <dgm:prSet/>
      <dgm:spPr/>
      <dgm:t>
        <a:bodyPr/>
        <a:lstStyle/>
        <a:p>
          <a:endParaRPr lang="en-US"/>
        </a:p>
      </dgm:t>
    </dgm:pt>
    <dgm:pt modelId="{95E3D747-5A85-4CED-A5DF-BC65BE12BF18}" type="pres">
      <dgm:prSet presAssocID="{CF0D6CD2-2E68-4698-9DC4-F28CD5416B6B}" presName="Name0" presStyleCnt="0">
        <dgm:presLayoutVars>
          <dgm:chMax/>
          <dgm:chPref val="3"/>
          <dgm:dir/>
          <dgm:animOne val="branch"/>
          <dgm:animLvl val="lvl"/>
        </dgm:presLayoutVars>
      </dgm:prSet>
      <dgm:spPr/>
    </dgm:pt>
    <dgm:pt modelId="{20ABB493-1AC0-4F07-9331-A92321BB9490}" type="pres">
      <dgm:prSet presAssocID="{2414D8C0-38A0-40EA-99B8-01EC32B97FB5}" presName="composite" presStyleCnt="0"/>
      <dgm:spPr/>
    </dgm:pt>
    <dgm:pt modelId="{FF827811-AEB7-45A7-9088-E2E8D40E3E4A}" type="pres">
      <dgm:prSet presAssocID="{2414D8C0-38A0-40EA-99B8-01EC32B97FB5}" presName="FirstChild" presStyleLbl="revTx" presStyleIdx="0" presStyleCnt="4" custLinFactNeighborX="-5055">
        <dgm:presLayoutVars>
          <dgm:chMax val="0"/>
          <dgm:chPref val="0"/>
          <dgm:bulletEnabled val="1"/>
        </dgm:presLayoutVars>
      </dgm:prSet>
      <dgm:spPr/>
    </dgm:pt>
    <dgm:pt modelId="{4E681A74-A141-44BF-9C22-41DBB0244A0B}" type="pres">
      <dgm:prSet presAssocID="{2414D8C0-38A0-40EA-99B8-01EC32B97FB5}" presName="Parent" presStyleLbl="alignNode1" presStyleIdx="0" presStyleCnt="2" custScaleX="85493" custLinFactNeighborX="-7253">
        <dgm:presLayoutVars>
          <dgm:chMax val="3"/>
          <dgm:chPref val="3"/>
          <dgm:bulletEnabled val="1"/>
        </dgm:presLayoutVars>
      </dgm:prSet>
      <dgm:spPr/>
    </dgm:pt>
    <dgm:pt modelId="{133FAF6A-5A11-4041-B910-7884F3CE7F66}" type="pres">
      <dgm:prSet presAssocID="{2414D8C0-38A0-40EA-99B8-01EC32B97FB5}" presName="Accent" presStyleLbl="parChTrans1D1" presStyleIdx="0" presStyleCnt="2"/>
      <dgm:spPr>
        <a:ln>
          <a:solidFill>
            <a:srgbClr val="2F5931"/>
          </a:solidFill>
        </a:ln>
      </dgm:spPr>
    </dgm:pt>
    <dgm:pt modelId="{65D4DC3E-12AD-4839-ADE8-3D1DC8EE320E}" type="pres">
      <dgm:prSet presAssocID="{2414D8C0-38A0-40EA-99B8-01EC32B97FB5}" presName="Child" presStyleLbl="revTx" presStyleIdx="1" presStyleCnt="4">
        <dgm:presLayoutVars>
          <dgm:chMax val="0"/>
          <dgm:chPref val="0"/>
          <dgm:bulletEnabled val="1"/>
        </dgm:presLayoutVars>
      </dgm:prSet>
      <dgm:spPr/>
    </dgm:pt>
    <dgm:pt modelId="{D7828AC5-C1E3-4131-AE2D-11C34D3A46FB}" type="pres">
      <dgm:prSet presAssocID="{04CEB3ED-C873-4C7F-A45D-32BD45B24EC4}" presName="sibTrans" presStyleCnt="0"/>
      <dgm:spPr/>
    </dgm:pt>
    <dgm:pt modelId="{6990C015-1B6B-4A59-A4F9-C87C402ABE19}" type="pres">
      <dgm:prSet presAssocID="{F5669E01-2556-4EA8-8C18-ABF63DF95A56}" presName="composite" presStyleCnt="0"/>
      <dgm:spPr/>
    </dgm:pt>
    <dgm:pt modelId="{5CE54745-E2BF-4965-9C52-A83B9F60551E}" type="pres">
      <dgm:prSet presAssocID="{F5669E01-2556-4EA8-8C18-ABF63DF95A56}" presName="FirstChild" presStyleLbl="revTx" presStyleIdx="2" presStyleCnt="4" custLinFactNeighborX="-5055">
        <dgm:presLayoutVars>
          <dgm:chMax val="0"/>
          <dgm:chPref val="0"/>
          <dgm:bulletEnabled val="1"/>
        </dgm:presLayoutVars>
      </dgm:prSet>
      <dgm:spPr/>
    </dgm:pt>
    <dgm:pt modelId="{6A8DD812-D49D-43DB-9658-5360B2B40680}" type="pres">
      <dgm:prSet presAssocID="{F5669E01-2556-4EA8-8C18-ABF63DF95A56}" presName="Parent" presStyleLbl="alignNode1" presStyleIdx="1" presStyleCnt="2" custScaleX="85493" custLinFactNeighborX="-7253">
        <dgm:presLayoutVars>
          <dgm:chMax val="3"/>
          <dgm:chPref val="3"/>
          <dgm:bulletEnabled val="1"/>
        </dgm:presLayoutVars>
      </dgm:prSet>
      <dgm:spPr/>
    </dgm:pt>
    <dgm:pt modelId="{2F07E852-6B8B-4A31-9990-D382CE809CC7}" type="pres">
      <dgm:prSet presAssocID="{F5669E01-2556-4EA8-8C18-ABF63DF95A56}" presName="Accent" presStyleLbl="parChTrans1D1" presStyleIdx="1" presStyleCnt="2"/>
      <dgm:spPr>
        <a:ln>
          <a:solidFill>
            <a:srgbClr val="2F5931"/>
          </a:solidFill>
        </a:ln>
      </dgm:spPr>
    </dgm:pt>
    <dgm:pt modelId="{F8885370-627B-494B-82E6-F002F5A60D86}" type="pres">
      <dgm:prSet presAssocID="{F5669E01-2556-4EA8-8C18-ABF63DF95A56}" presName="Child" presStyleLbl="revTx" presStyleIdx="3" presStyleCnt="4">
        <dgm:presLayoutVars>
          <dgm:chMax val="0"/>
          <dgm:chPref val="0"/>
          <dgm:bulletEnabled val="1"/>
        </dgm:presLayoutVars>
      </dgm:prSet>
      <dgm:spPr/>
    </dgm:pt>
  </dgm:ptLst>
  <dgm:cxnLst>
    <dgm:cxn modelId="{2983CC1A-C64D-4115-9332-BB1625C6A3DA}" srcId="{2414D8C0-38A0-40EA-99B8-01EC32B97FB5}" destId="{8CA17B8A-F8C8-4DF9-AAF3-64B00DC2BB7A}" srcOrd="1" destOrd="0" parTransId="{99390BD4-F0A5-435E-8BDE-99C9A3185D04}" sibTransId="{A7DED4C5-AA7E-434E-92C7-544F28A0651B}"/>
    <dgm:cxn modelId="{545B552A-7DDD-4576-A7F0-1B91D5BB8EFA}" type="presOf" srcId="{8512B8C6-1AA9-4DA8-B299-41E8C8FB17BC}" destId="{65D4DC3E-12AD-4839-ADE8-3D1DC8EE320E}" srcOrd="0" destOrd="2" presId="urn:microsoft.com/office/officeart/2011/layout/TabList"/>
    <dgm:cxn modelId="{4C501F4A-7A83-4655-81F5-F9C2832FDAD0}" type="presOf" srcId="{5F0077CB-21F7-4E04-98FB-FDBB0AA06987}" destId="{65D4DC3E-12AD-4839-ADE8-3D1DC8EE320E}" srcOrd="0" destOrd="1" presId="urn:microsoft.com/office/officeart/2011/layout/TabList"/>
    <dgm:cxn modelId="{9A00CA6F-5918-470A-985F-AA622A36E651}" srcId="{F5669E01-2556-4EA8-8C18-ABF63DF95A56}" destId="{E74C22C9-8122-4A68-99B4-8B0113DB7FD2}" srcOrd="0" destOrd="0" parTransId="{DD185C64-1BF4-4823-BAB2-8FB257F1CE27}" sibTransId="{80EDF50A-8A11-4CF6-84F6-DCAEAB45C4D9}"/>
    <dgm:cxn modelId="{4B6C7377-C5AB-4040-80F2-D5A6D58FABCF}" type="presOf" srcId="{92730F42-4E49-490F-919D-3DBFCDDA9FFD}" destId="{F8885370-627B-494B-82E6-F002F5A60D86}" srcOrd="0" destOrd="0" presId="urn:microsoft.com/office/officeart/2011/layout/TabList"/>
    <dgm:cxn modelId="{F8D00D7E-CC95-474C-9764-DBBF7C9B60BF}" type="presOf" srcId="{F5669E01-2556-4EA8-8C18-ABF63DF95A56}" destId="{6A8DD812-D49D-43DB-9658-5360B2B40680}" srcOrd="0" destOrd="0" presId="urn:microsoft.com/office/officeart/2011/layout/TabList"/>
    <dgm:cxn modelId="{EE1DB988-AEB1-42B4-A772-F476D476A28A}" srcId="{2414D8C0-38A0-40EA-99B8-01EC32B97FB5}" destId="{14795CAA-E878-45D5-8DD6-CC59CC98C773}" srcOrd="0" destOrd="0" parTransId="{791BBA27-442A-4E36-9977-0EACDDE71B19}" sibTransId="{DF3BEE8B-EC14-463A-9BD2-4FEB98CBBB6B}"/>
    <dgm:cxn modelId="{181694A2-0F16-4C30-94E3-B67E00D80409}" type="presOf" srcId="{CF0D6CD2-2E68-4698-9DC4-F28CD5416B6B}" destId="{95E3D747-5A85-4CED-A5DF-BC65BE12BF18}" srcOrd="0" destOrd="0" presId="urn:microsoft.com/office/officeart/2011/layout/TabList"/>
    <dgm:cxn modelId="{C6A090AE-346F-4E02-8F61-D066A57D5971}" type="presOf" srcId="{2414D8C0-38A0-40EA-99B8-01EC32B97FB5}" destId="{4E681A74-A141-44BF-9C22-41DBB0244A0B}" srcOrd="0" destOrd="0" presId="urn:microsoft.com/office/officeart/2011/layout/TabList"/>
    <dgm:cxn modelId="{256587B8-D548-4CD4-9CC5-E6A15B2833A8}" srcId="{CF0D6CD2-2E68-4698-9DC4-F28CD5416B6B}" destId="{F5669E01-2556-4EA8-8C18-ABF63DF95A56}" srcOrd="1" destOrd="0" parTransId="{A54EB665-5B62-422B-B6BD-C81C9B6A1F56}" sibTransId="{D9633E9C-E07B-47BA-A317-BC4DB664EF1D}"/>
    <dgm:cxn modelId="{AF808DBA-D700-4C04-B1D2-953215B73C07}" srcId="{2414D8C0-38A0-40EA-99B8-01EC32B97FB5}" destId="{8512B8C6-1AA9-4DA8-B299-41E8C8FB17BC}" srcOrd="3" destOrd="0" parTransId="{23346083-12DB-4F54-B28B-BE70737372F9}" sibTransId="{4CD6DD4E-5814-45A7-AA56-29B999B2D9A2}"/>
    <dgm:cxn modelId="{0AD234BD-4487-4EC9-9F37-E9A080CC2DCA}" srcId="{2414D8C0-38A0-40EA-99B8-01EC32B97FB5}" destId="{5F0077CB-21F7-4E04-98FB-FDBB0AA06987}" srcOrd="2" destOrd="0" parTransId="{E0A011C3-3251-4F99-85AD-7D4D605CADF0}" sibTransId="{9319FD64-1008-4379-822F-B5F56A90997D}"/>
    <dgm:cxn modelId="{BC74C0BF-1FCF-4578-889E-5495BAD7B307}" type="presOf" srcId="{8CA17B8A-F8C8-4DF9-AAF3-64B00DC2BB7A}" destId="{65D4DC3E-12AD-4839-ADE8-3D1DC8EE320E}" srcOrd="0" destOrd="0" presId="urn:microsoft.com/office/officeart/2011/layout/TabList"/>
    <dgm:cxn modelId="{51C8BDCD-A2C5-489B-A249-9CA454012468}" type="presOf" srcId="{E74C22C9-8122-4A68-99B4-8B0113DB7FD2}" destId="{5CE54745-E2BF-4965-9C52-A83B9F60551E}" srcOrd="0" destOrd="0" presId="urn:microsoft.com/office/officeart/2011/layout/TabList"/>
    <dgm:cxn modelId="{300E3FCF-3EE8-482B-A5DB-DFF77E24966E}" srcId="{F5669E01-2556-4EA8-8C18-ABF63DF95A56}" destId="{92730F42-4E49-490F-919D-3DBFCDDA9FFD}" srcOrd="1" destOrd="0" parTransId="{E011FCA8-9668-4C60-8F16-5C1DF94DC416}" sibTransId="{B59323EA-FA84-497C-B379-4211D3E4F593}"/>
    <dgm:cxn modelId="{E80920E6-4A74-4FFB-B150-C3EDD562EBBD}" srcId="{CF0D6CD2-2E68-4698-9DC4-F28CD5416B6B}" destId="{2414D8C0-38A0-40EA-99B8-01EC32B97FB5}" srcOrd="0" destOrd="0" parTransId="{7916D1F0-686F-4F74-B88F-EB85803A670C}" sibTransId="{04CEB3ED-C873-4C7F-A45D-32BD45B24EC4}"/>
    <dgm:cxn modelId="{AA3E82E7-C736-47C8-9B05-1390CE5B38BA}" type="presOf" srcId="{14795CAA-E878-45D5-8DD6-CC59CC98C773}" destId="{FF827811-AEB7-45A7-9088-E2E8D40E3E4A}" srcOrd="0" destOrd="0" presId="urn:microsoft.com/office/officeart/2011/layout/TabList"/>
    <dgm:cxn modelId="{40853A56-761D-4BA5-9208-B79AB081EBFC}" type="presParOf" srcId="{95E3D747-5A85-4CED-A5DF-BC65BE12BF18}" destId="{20ABB493-1AC0-4F07-9331-A92321BB9490}" srcOrd="0" destOrd="0" presId="urn:microsoft.com/office/officeart/2011/layout/TabList"/>
    <dgm:cxn modelId="{89695BFA-E72B-423E-BDCD-0993502C5908}" type="presParOf" srcId="{20ABB493-1AC0-4F07-9331-A92321BB9490}" destId="{FF827811-AEB7-45A7-9088-E2E8D40E3E4A}" srcOrd="0" destOrd="0" presId="urn:microsoft.com/office/officeart/2011/layout/TabList"/>
    <dgm:cxn modelId="{AA4529BC-BAA0-487E-9037-610E54551FEE}" type="presParOf" srcId="{20ABB493-1AC0-4F07-9331-A92321BB9490}" destId="{4E681A74-A141-44BF-9C22-41DBB0244A0B}" srcOrd="1" destOrd="0" presId="urn:microsoft.com/office/officeart/2011/layout/TabList"/>
    <dgm:cxn modelId="{DCC539CD-658C-459D-8B70-250CFDE7E14F}" type="presParOf" srcId="{20ABB493-1AC0-4F07-9331-A92321BB9490}" destId="{133FAF6A-5A11-4041-B910-7884F3CE7F66}" srcOrd="2" destOrd="0" presId="urn:microsoft.com/office/officeart/2011/layout/TabList"/>
    <dgm:cxn modelId="{16A59E2F-146D-4DA3-B240-DA6F89C4ED33}" type="presParOf" srcId="{95E3D747-5A85-4CED-A5DF-BC65BE12BF18}" destId="{65D4DC3E-12AD-4839-ADE8-3D1DC8EE320E}" srcOrd="1" destOrd="0" presId="urn:microsoft.com/office/officeart/2011/layout/TabList"/>
    <dgm:cxn modelId="{8C233F48-BDF8-469D-93C5-4BD55CF57D1E}" type="presParOf" srcId="{95E3D747-5A85-4CED-A5DF-BC65BE12BF18}" destId="{D7828AC5-C1E3-4131-AE2D-11C34D3A46FB}" srcOrd="2" destOrd="0" presId="urn:microsoft.com/office/officeart/2011/layout/TabList"/>
    <dgm:cxn modelId="{166C2E81-512B-44AB-853F-E8BA4D41C1DB}" type="presParOf" srcId="{95E3D747-5A85-4CED-A5DF-BC65BE12BF18}" destId="{6990C015-1B6B-4A59-A4F9-C87C402ABE19}" srcOrd="3" destOrd="0" presId="urn:microsoft.com/office/officeart/2011/layout/TabList"/>
    <dgm:cxn modelId="{50A2458E-1218-4F23-B177-2247949BCD65}" type="presParOf" srcId="{6990C015-1B6B-4A59-A4F9-C87C402ABE19}" destId="{5CE54745-E2BF-4965-9C52-A83B9F60551E}" srcOrd="0" destOrd="0" presId="urn:microsoft.com/office/officeart/2011/layout/TabList"/>
    <dgm:cxn modelId="{F1EE4998-1D6D-41CB-AD16-C4AF4597D4F7}" type="presParOf" srcId="{6990C015-1B6B-4A59-A4F9-C87C402ABE19}" destId="{6A8DD812-D49D-43DB-9658-5360B2B40680}" srcOrd="1" destOrd="0" presId="urn:microsoft.com/office/officeart/2011/layout/TabList"/>
    <dgm:cxn modelId="{CBA30728-8EC2-4EF6-8C0F-0E432EF63598}" type="presParOf" srcId="{6990C015-1B6B-4A59-A4F9-C87C402ABE19}" destId="{2F07E852-6B8B-4A31-9990-D382CE809CC7}" srcOrd="2" destOrd="0" presId="urn:microsoft.com/office/officeart/2011/layout/TabList"/>
    <dgm:cxn modelId="{482CA03A-4A0D-47C3-B812-CE8354859340}" type="presParOf" srcId="{95E3D747-5A85-4CED-A5DF-BC65BE12BF18}" destId="{F8885370-627B-494B-82E6-F002F5A60D86}"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BE0F2-A865-4FD3-8B96-70A5437024CF}" type="doc">
      <dgm:prSet loTypeId="urn:microsoft.com/office/officeart/2005/8/layout/venn1" loCatId="relationship" qsTypeId="urn:microsoft.com/office/officeart/2005/8/quickstyle/simple1" qsCatId="simple" csTypeId="urn:microsoft.com/office/officeart/2005/8/colors/accent1_2" csCatId="accent1" phldr="1"/>
      <dgm:spPr/>
    </dgm:pt>
    <dgm:pt modelId="{B67D13A4-16B2-48E5-BC11-0C99A95BDCF3}">
      <dgm:prSet phldrT="[Text]"/>
      <dgm:spPr>
        <a:solidFill>
          <a:srgbClr val="C25306"/>
        </a:solidFill>
        <a:ln>
          <a:noFill/>
        </a:ln>
      </dgm:spPr>
      <dgm:t>
        <a:bodyPr/>
        <a:lstStyle/>
        <a:p>
          <a:r>
            <a:rPr lang="en-US" dirty="0"/>
            <a:t> </a:t>
          </a:r>
        </a:p>
      </dgm:t>
    </dgm:pt>
    <dgm:pt modelId="{B734CB80-5D40-4413-80CE-8B35782F70C8}" type="parTrans" cxnId="{468C3AD8-078A-4E52-A709-C3DF36B6A9F4}">
      <dgm:prSet/>
      <dgm:spPr/>
      <dgm:t>
        <a:bodyPr/>
        <a:lstStyle/>
        <a:p>
          <a:endParaRPr lang="en-US"/>
        </a:p>
      </dgm:t>
    </dgm:pt>
    <dgm:pt modelId="{61425730-787B-4508-9A3E-2E3E7B2C20F1}" type="sibTrans" cxnId="{468C3AD8-078A-4E52-A709-C3DF36B6A9F4}">
      <dgm:prSet/>
      <dgm:spPr/>
      <dgm:t>
        <a:bodyPr/>
        <a:lstStyle/>
        <a:p>
          <a:endParaRPr lang="en-US"/>
        </a:p>
      </dgm:t>
    </dgm:pt>
    <dgm:pt modelId="{19155FAB-D4BF-4D4C-893D-F7C308653912}">
      <dgm:prSet phldrT="[Text]"/>
      <dgm:spPr>
        <a:solidFill>
          <a:srgbClr val="12767F">
            <a:alpha val="83922"/>
          </a:srgbClr>
        </a:solidFill>
      </dgm:spPr>
      <dgm:t>
        <a:bodyPr/>
        <a:lstStyle/>
        <a:p>
          <a:r>
            <a:rPr lang="en-US" dirty="0"/>
            <a:t> </a:t>
          </a:r>
        </a:p>
      </dgm:t>
    </dgm:pt>
    <dgm:pt modelId="{A9602E41-4940-4FA3-873F-11C7B88EE9F7}" type="parTrans" cxnId="{F7E10ACD-1615-4C9C-8F88-F3F3E7A3409C}">
      <dgm:prSet/>
      <dgm:spPr/>
      <dgm:t>
        <a:bodyPr/>
        <a:lstStyle/>
        <a:p>
          <a:endParaRPr lang="en-US"/>
        </a:p>
      </dgm:t>
    </dgm:pt>
    <dgm:pt modelId="{1BDB7E57-025E-4EF0-806E-F29C5478BDE4}" type="sibTrans" cxnId="{F7E10ACD-1615-4C9C-8F88-F3F3E7A3409C}">
      <dgm:prSet/>
      <dgm:spPr/>
      <dgm:t>
        <a:bodyPr/>
        <a:lstStyle/>
        <a:p>
          <a:endParaRPr lang="en-US"/>
        </a:p>
      </dgm:t>
    </dgm:pt>
    <dgm:pt modelId="{BDA42CF2-69AB-4E63-9729-F73C90A1D7A4}" type="pres">
      <dgm:prSet presAssocID="{53BBE0F2-A865-4FD3-8B96-70A5437024CF}" presName="compositeShape" presStyleCnt="0">
        <dgm:presLayoutVars>
          <dgm:chMax val="7"/>
          <dgm:dir/>
          <dgm:resizeHandles val="exact"/>
        </dgm:presLayoutVars>
      </dgm:prSet>
      <dgm:spPr/>
    </dgm:pt>
    <dgm:pt modelId="{CA51F978-CAFB-4A66-B68A-93DA05754BFF}" type="pres">
      <dgm:prSet presAssocID="{B67D13A4-16B2-48E5-BC11-0C99A95BDCF3}" presName="circ1" presStyleLbl="vennNode1" presStyleIdx="0" presStyleCnt="2" custLinFactNeighborX="11449"/>
      <dgm:spPr/>
    </dgm:pt>
    <dgm:pt modelId="{EA6BAFBE-6632-4C99-AACB-7D0219E8B2B5}" type="pres">
      <dgm:prSet presAssocID="{B67D13A4-16B2-48E5-BC11-0C99A95BDCF3}" presName="circ1Tx" presStyleLbl="revTx" presStyleIdx="0" presStyleCnt="0">
        <dgm:presLayoutVars>
          <dgm:chMax val="0"/>
          <dgm:chPref val="0"/>
          <dgm:bulletEnabled val="1"/>
        </dgm:presLayoutVars>
      </dgm:prSet>
      <dgm:spPr/>
    </dgm:pt>
    <dgm:pt modelId="{11A6C6E1-1B6A-49E8-A836-90BA5BDA4829}" type="pres">
      <dgm:prSet presAssocID="{19155FAB-D4BF-4D4C-893D-F7C308653912}" presName="circ2" presStyleLbl="vennNode1" presStyleIdx="1" presStyleCnt="2" custLinFactNeighborX="-13399"/>
      <dgm:spPr/>
    </dgm:pt>
    <dgm:pt modelId="{D2483693-2A6A-4CF6-8602-DAC8B8BA7569}" type="pres">
      <dgm:prSet presAssocID="{19155FAB-D4BF-4D4C-893D-F7C308653912}" presName="circ2Tx" presStyleLbl="revTx" presStyleIdx="0" presStyleCnt="0">
        <dgm:presLayoutVars>
          <dgm:chMax val="0"/>
          <dgm:chPref val="0"/>
          <dgm:bulletEnabled val="1"/>
        </dgm:presLayoutVars>
      </dgm:prSet>
      <dgm:spPr/>
    </dgm:pt>
  </dgm:ptLst>
  <dgm:cxnLst>
    <dgm:cxn modelId="{8506DC65-80A5-46EB-BBC0-58C71EAC0DA6}" type="presOf" srcId="{B67D13A4-16B2-48E5-BC11-0C99A95BDCF3}" destId="{CA51F978-CAFB-4A66-B68A-93DA05754BFF}" srcOrd="0" destOrd="0" presId="urn:microsoft.com/office/officeart/2005/8/layout/venn1"/>
    <dgm:cxn modelId="{DB939C71-6AF0-420F-8A46-79E266B82432}" type="presOf" srcId="{53BBE0F2-A865-4FD3-8B96-70A5437024CF}" destId="{BDA42CF2-69AB-4E63-9729-F73C90A1D7A4}" srcOrd="0" destOrd="0" presId="urn:microsoft.com/office/officeart/2005/8/layout/venn1"/>
    <dgm:cxn modelId="{FF54048E-48AA-4EA1-BDD1-53D62F964DD9}" type="presOf" srcId="{B67D13A4-16B2-48E5-BC11-0C99A95BDCF3}" destId="{EA6BAFBE-6632-4C99-AACB-7D0219E8B2B5}" srcOrd="1" destOrd="0" presId="urn:microsoft.com/office/officeart/2005/8/layout/venn1"/>
    <dgm:cxn modelId="{3CCA509D-4680-4C57-AEDA-45D3D04AA959}" type="presOf" srcId="{19155FAB-D4BF-4D4C-893D-F7C308653912}" destId="{11A6C6E1-1B6A-49E8-A836-90BA5BDA4829}" srcOrd="0" destOrd="0" presId="urn:microsoft.com/office/officeart/2005/8/layout/venn1"/>
    <dgm:cxn modelId="{F7E10ACD-1615-4C9C-8F88-F3F3E7A3409C}" srcId="{53BBE0F2-A865-4FD3-8B96-70A5437024CF}" destId="{19155FAB-D4BF-4D4C-893D-F7C308653912}" srcOrd="1" destOrd="0" parTransId="{A9602E41-4940-4FA3-873F-11C7B88EE9F7}" sibTransId="{1BDB7E57-025E-4EF0-806E-F29C5478BDE4}"/>
    <dgm:cxn modelId="{468C3AD8-078A-4E52-A709-C3DF36B6A9F4}" srcId="{53BBE0F2-A865-4FD3-8B96-70A5437024CF}" destId="{B67D13A4-16B2-48E5-BC11-0C99A95BDCF3}" srcOrd="0" destOrd="0" parTransId="{B734CB80-5D40-4413-80CE-8B35782F70C8}" sibTransId="{61425730-787B-4508-9A3E-2E3E7B2C20F1}"/>
    <dgm:cxn modelId="{DE16A0F4-2623-4B65-8AE6-4684615CF256}" type="presOf" srcId="{19155FAB-D4BF-4D4C-893D-F7C308653912}" destId="{D2483693-2A6A-4CF6-8602-DAC8B8BA7569}" srcOrd="1" destOrd="0" presId="urn:microsoft.com/office/officeart/2005/8/layout/venn1"/>
    <dgm:cxn modelId="{EB21A8F8-C233-48F4-AD20-D6BCC220B38E}" type="presParOf" srcId="{BDA42CF2-69AB-4E63-9729-F73C90A1D7A4}" destId="{CA51F978-CAFB-4A66-B68A-93DA05754BFF}" srcOrd="0" destOrd="0" presId="urn:microsoft.com/office/officeart/2005/8/layout/venn1"/>
    <dgm:cxn modelId="{9C6CFB47-CAC0-49F1-B235-EB8EAB7A633A}" type="presParOf" srcId="{BDA42CF2-69AB-4E63-9729-F73C90A1D7A4}" destId="{EA6BAFBE-6632-4C99-AACB-7D0219E8B2B5}" srcOrd="1" destOrd="0" presId="urn:microsoft.com/office/officeart/2005/8/layout/venn1"/>
    <dgm:cxn modelId="{740B7F4B-4A26-4FE3-B0E1-D56850C7D9A6}" type="presParOf" srcId="{BDA42CF2-69AB-4E63-9729-F73C90A1D7A4}" destId="{11A6C6E1-1B6A-49E8-A836-90BA5BDA4829}" srcOrd="2" destOrd="0" presId="urn:microsoft.com/office/officeart/2005/8/layout/venn1"/>
    <dgm:cxn modelId="{D30DEA59-8826-4B07-A7DC-3DF678440D5F}" type="presParOf" srcId="{BDA42CF2-69AB-4E63-9729-F73C90A1D7A4}" destId="{D2483693-2A6A-4CF6-8602-DAC8B8BA756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7E852-6B8B-4A31-9990-D382CE809CC7}">
      <dsp:nvSpPr>
        <dsp:cNvPr id="0" name=""/>
        <dsp:cNvSpPr/>
      </dsp:nvSpPr>
      <dsp:spPr>
        <a:xfrm>
          <a:off x="0" y="2958104"/>
          <a:ext cx="8215975" cy="0"/>
        </a:xfrm>
        <a:prstGeom prst="line">
          <a:avLst/>
        </a:prstGeom>
        <a:noFill/>
        <a:ln w="25400" cap="flat" cmpd="sng" algn="ctr">
          <a:solidFill>
            <a:srgbClr val="2F5931"/>
          </a:solidFill>
          <a:prstDash val="solid"/>
        </a:ln>
        <a:effectLst/>
      </dsp:spPr>
      <dsp:style>
        <a:lnRef idx="2">
          <a:scrgbClr r="0" g="0" b="0"/>
        </a:lnRef>
        <a:fillRef idx="0">
          <a:scrgbClr r="0" g="0" b="0"/>
        </a:fillRef>
        <a:effectRef idx="0">
          <a:scrgbClr r="0" g="0" b="0"/>
        </a:effectRef>
        <a:fontRef idx="minor"/>
      </dsp:style>
    </dsp:sp>
    <dsp:sp modelId="{133FAF6A-5A11-4041-B910-7884F3CE7F66}">
      <dsp:nvSpPr>
        <dsp:cNvPr id="0" name=""/>
        <dsp:cNvSpPr/>
      </dsp:nvSpPr>
      <dsp:spPr>
        <a:xfrm>
          <a:off x="0" y="731223"/>
          <a:ext cx="8215975" cy="0"/>
        </a:xfrm>
        <a:prstGeom prst="line">
          <a:avLst/>
        </a:prstGeom>
        <a:noFill/>
        <a:ln w="25400" cap="flat" cmpd="sng" algn="ctr">
          <a:solidFill>
            <a:srgbClr val="2F5931"/>
          </a:solidFill>
          <a:prstDash val="solid"/>
        </a:ln>
        <a:effectLst/>
      </dsp:spPr>
      <dsp:style>
        <a:lnRef idx="2">
          <a:scrgbClr r="0" g="0" b="0"/>
        </a:lnRef>
        <a:fillRef idx="0">
          <a:scrgbClr r="0" g="0" b="0"/>
        </a:fillRef>
        <a:effectRef idx="0">
          <a:scrgbClr r="0" g="0" b="0"/>
        </a:effectRef>
        <a:fontRef idx="minor"/>
      </dsp:style>
    </dsp:sp>
    <dsp:sp modelId="{FF827811-AEB7-45A7-9088-E2E8D40E3E4A}">
      <dsp:nvSpPr>
        <dsp:cNvPr id="0" name=""/>
        <dsp:cNvSpPr/>
      </dsp:nvSpPr>
      <dsp:spPr>
        <a:xfrm>
          <a:off x="1828818" y="1170"/>
          <a:ext cx="6079821" cy="73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solidFill>
                <a:srgbClr val="C25306"/>
              </a:solidFill>
              <a:latin typeface="+mj-lt"/>
            </a:rPr>
            <a:t>  Recognize the value of Millennial shoppers </a:t>
          </a:r>
        </a:p>
      </dsp:txBody>
      <dsp:txXfrm>
        <a:off x="1828818" y="1170"/>
        <a:ext cx="6079821" cy="730052"/>
      </dsp:txXfrm>
    </dsp:sp>
    <dsp:sp modelId="{4E681A74-A141-44BF-9C22-41DBB0244A0B}">
      <dsp:nvSpPr>
        <dsp:cNvPr id="0" name=""/>
        <dsp:cNvSpPr/>
      </dsp:nvSpPr>
      <dsp:spPr>
        <a:xfrm>
          <a:off x="10" y="1170"/>
          <a:ext cx="1826261" cy="730052"/>
        </a:xfrm>
        <a:prstGeom prst="round2SameRect">
          <a:avLst>
            <a:gd name="adj1" fmla="val 16670"/>
            <a:gd name="adj2" fmla="val 0"/>
          </a:avLst>
        </a:prstGeom>
        <a:solidFill>
          <a:srgbClr val="2F5931"/>
        </a:solidFill>
        <a:ln w="25400" cap="flat" cmpd="sng" algn="ctr">
          <a:solidFill>
            <a:srgbClr val="2F59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Key Opportunity</a:t>
          </a:r>
        </a:p>
      </dsp:txBody>
      <dsp:txXfrm>
        <a:off x="35655" y="36815"/>
        <a:ext cx="1754971" cy="694407"/>
      </dsp:txXfrm>
    </dsp:sp>
    <dsp:sp modelId="{65D4DC3E-12AD-4839-ADE8-3D1DC8EE320E}">
      <dsp:nvSpPr>
        <dsp:cNvPr id="0" name=""/>
        <dsp:cNvSpPr/>
      </dsp:nvSpPr>
      <dsp:spPr>
        <a:xfrm>
          <a:off x="0" y="731223"/>
          <a:ext cx="8215975" cy="1460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0" algn="l" defTabSz="177800">
            <a:lnSpc>
              <a:spcPct val="90000"/>
            </a:lnSpc>
            <a:spcBef>
              <a:spcPct val="0"/>
            </a:spcBef>
            <a:spcAft>
              <a:spcPct val="15000"/>
            </a:spcAft>
            <a:buChar char="•"/>
          </a:pPr>
          <a:endParaRPr lang="en-US" sz="400" kern="1200" dirty="0">
            <a:solidFill>
              <a:srgbClr val="C25306"/>
            </a:solidFill>
            <a:latin typeface="+mj-lt"/>
          </a:endParaRPr>
        </a:p>
        <a:p>
          <a:pPr marL="0" lvl="1" indent="0" algn="l" defTabSz="666750">
            <a:lnSpc>
              <a:spcPct val="90000"/>
            </a:lnSpc>
            <a:spcBef>
              <a:spcPct val="0"/>
            </a:spcBef>
            <a:spcAft>
              <a:spcPct val="15000"/>
            </a:spcAft>
            <a:buNone/>
          </a:pPr>
          <a:r>
            <a:rPr lang="en-US" sz="1500" kern="1200" dirty="0">
              <a:solidFill>
                <a:srgbClr val="C25306"/>
              </a:solidFill>
              <a:latin typeface="+mj-lt"/>
            </a:rPr>
            <a:t>Millennials are a valuable shopper group to avocado merchandisers and retailers. This group has significant and expanding purchasing power and they are more likely to purchase avocados and spend more per household on avocados. Additionally, Millennial trips to the retailer were more likely to include an avocado purchase and their avocado purchase trips were more valuable than Non-Millennial purchase trips. This translates to a higher in-store spend on avocados and other items. </a:t>
          </a:r>
        </a:p>
        <a:p>
          <a:pPr marL="285750" lvl="1" indent="0" algn="l" defTabSz="1600200">
            <a:lnSpc>
              <a:spcPct val="90000"/>
            </a:lnSpc>
            <a:spcBef>
              <a:spcPct val="0"/>
            </a:spcBef>
            <a:spcAft>
              <a:spcPct val="15000"/>
            </a:spcAft>
            <a:buChar char="•"/>
          </a:pPr>
          <a:endParaRPr lang="en-US" sz="3600" kern="1200" dirty="0"/>
        </a:p>
      </dsp:txBody>
      <dsp:txXfrm>
        <a:off x="0" y="731223"/>
        <a:ext cx="8215975" cy="1460324"/>
      </dsp:txXfrm>
    </dsp:sp>
    <dsp:sp modelId="{5CE54745-E2BF-4965-9C52-A83B9F60551E}">
      <dsp:nvSpPr>
        <dsp:cNvPr id="0" name=""/>
        <dsp:cNvSpPr/>
      </dsp:nvSpPr>
      <dsp:spPr>
        <a:xfrm>
          <a:off x="1828818" y="2228051"/>
          <a:ext cx="6079821" cy="73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solidFill>
                <a:srgbClr val="FF0000"/>
              </a:solidFill>
              <a:latin typeface="+mj-lt"/>
            </a:rPr>
            <a:t>  </a:t>
          </a:r>
          <a:r>
            <a:rPr lang="en-US" sz="2000" kern="1200" dirty="0">
              <a:solidFill>
                <a:srgbClr val="C25306"/>
              </a:solidFill>
              <a:latin typeface="+mj-lt"/>
            </a:rPr>
            <a:t>Cross promote avocados with other fresh produce items</a:t>
          </a:r>
          <a:endParaRPr lang="en-US" sz="1800" kern="1200" dirty="0">
            <a:solidFill>
              <a:srgbClr val="C25306"/>
            </a:solidFill>
            <a:latin typeface="+mj-lt"/>
          </a:endParaRPr>
        </a:p>
      </dsp:txBody>
      <dsp:txXfrm>
        <a:off x="1828818" y="2228051"/>
        <a:ext cx="6079821" cy="730052"/>
      </dsp:txXfrm>
    </dsp:sp>
    <dsp:sp modelId="{6A8DD812-D49D-43DB-9658-5360B2B40680}">
      <dsp:nvSpPr>
        <dsp:cNvPr id="0" name=""/>
        <dsp:cNvSpPr/>
      </dsp:nvSpPr>
      <dsp:spPr>
        <a:xfrm>
          <a:off x="10" y="2228051"/>
          <a:ext cx="1826261" cy="730052"/>
        </a:xfrm>
        <a:prstGeom prst="round2SameRect">
          <a:avLst>
            <a:gd name="adj1" fmla="val 16670"/>
            <a:gd name="adj2" fmla="val 0"/>
          </a:avLst>
        </a:prstGeom>
        <a:solidFill>
          <a:srgbClr val="2F5931"/>
        </a:solidFill>
        <a:ln w="25400" cap="flat" cmpd="sng" algn="ctr">
          <a:solidFill>
            <a:srgbClr val="2F59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Key Opportunity</a:t>
          </a:r>
        </a:p>
      </dsp:txBody>
      <dsp:txXfrm>
        <a:off x="35655" y="2263696"/>
        <a:ext cx="1754971" cy="694407"/>
      </dsp:txXfrm>
    </dsp:sp>
    <dsp:sp modelId="{F8885370-627B-494B-82E6-F002F5A60D86}">
      <dsp:nvSpPr>
        <dsp:cNvPr id="0" name=""/>
        <dsp:cNvSpPr/>
      </dsp:nvSpPr>
      <dsp:spPr>
        <a:xfrm>
          <a:off x="0" y="2958104"/>
          <a:ext cx="8215975" cy="1460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0" lvl="1" indent="0" algn="l" defTabSz="666750">
            <a:lnSpc>
              <a:spcPct val="90000"/>
            </a:lnSpc>
            <a:spcBef>
              <a:spcPct val="0"/>
            </a:spcBef>
            <a:spcAft>
              <a:spcPct val="15000"/>
            </a:spcAft>
            <a:buNone/>
          </a:pPr>
          <a:r>
            <a:rPr lang="en-US" sz="1500" kern="1200" dirty="0">
              <a:solidFill>
                <a:srgbClr val="C25306"/>
              </a:solidFill>
              <a:latin typeface="+mj-lt"/>
            </a:rPr>
            <a:t>Fresh produce was often found in the avocado basket for all households and was especially prevalent in Millennial avocado baskets. Many fresh produce categories raise the value of the market basket, including avocados*. This indicates an opportunity for retailers to increase the value of their market basket through cross promotion. See slide 18 to see which items are most often included in the basket and leverage these insights to enhance your business strategy. </a:t>
          </a:r>
        </a:p>
        <a:p>
          <a:pPr marL="114300" lvl="1" indent="0" algn="l" defTabSz="666750">
            <a:lnSpc>
              <a:spcPct val="90000"/>
            </a:lnSpc>
            <a:spcBef>
              <a:spcPct val="0"/>
            </a:spcBef>
            <a:spcAft>
              <a:spcPct val="15000"/>
            </a:spcAft>
          </a:pPr>
          <a:endParaRPr lang="en-US" sz="1500" kern="1200" dirty="0">
            <a:latin typeface="+mj-lt"/>
          </a:endParaRPr>
        </a:p>
      </dsp:txBody>
      <dsp:txXfrm>
        <a:off x="0" y="2958104"/>
        <a:ext cx="8215975" cy="1460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1F978-CAFB-4A66-B68A-93DA05754BFF}">
      <dsp:nvSpPr>
        <dsp:cNvPr id="0" name=""/>
        <dsp:cNvSpPr/>
      </dsp:nvSpPr>
      <dsp:spPr>
        <a:xfrm>
          <a:off x="721203" y="323042"/>
          <a:ext cx="4652010" cy="4652009"/>
        </a:xfrm>
        <a:prstGeom prst="ellipse">
          <a:avLst/>
        </a:prstGeom>
        <a:solidFill>
          <a:srgbClr val="C25306"/>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370808" y="871613"/>
        <a:ext cx="2682240" cy="3554866"/>
      </dsp:txXfrm>
    </dsp:sp>
    <dsp:sp modelId="{11A6C6E1-1B6A-49E8-A836-90BA5BDA4829}">
      <dsp:nvSpPr>
        <dsp:cNvPr id="0" name=""/>
        <dsp:cNvSpPr/>
      </dsp:nvSpPr>
      <dsp:spPr>
        <a:xfrm>
          <a:off x="2918072" y="323042"/>
          <a:ext cx="4652010" cy="4652009"/>
        </a:xfrm>
        <a:prstGeom prst="ellipse">
          <a:avLst/>
        </a:prstGeom>
        <a:solidFill>
          <a:srgbClr val="12767F">
            <a:alpha val="83922"/>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4238237" y="871613"/>
        <a:ext cx="2682240" cy="355486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12501" cy="462120"/>
          </a:xfrm>
          <a:prstGeom prst="rect">
            <a:avLst/>
          </a:prstGeom>
        </p:spPr>
        <p:txBody>
          <a:bodyPr vert="horz" lIns="90720" tIns="45359" rIns="90720" bIns="45359" rtlCol="0"/>
          <a:lstStyle>
            <a:lvl1pPr algn="l">
              <a:defRPr sz="1200"/>
            </a:lvl1pPr>
          </a:lstStyle>
          <a:p>
            <a:endParaRPr lang="en-US" dirty="0"/>
          </a:p>
        </p:txBody>
      </p:sp>
      <p:sp>
        <p:nvSpPr>
          <p:cNvPr id="3" name="Date Placeholder 2"/>
          <p:cNvSpPr>
            <a:spLocks noGrp="1"/>
          </p:cNvSpPr>
          <p:nvPr>
            <p:ph type="dt" idx="1"/>
          </p:nvPr>
        </p:nvSpPr>
        <p:spPr>
          <a:xfrm>
            <a:off x="3935971" y="3"/>
            <a:ext cx="3012500" cy="462120"/>
          </a:xfrm>
          <a:prstGeom prst="rect">
            <a:avLst/>
          </a:prstGeom>
        </p:spPr>
        <p:txBody>
          <a:bodyPr vert="horz" lIns="90720" tIns="45359" rIns="90720" bIns="45359" rtlCol="0"/>
          <a:lstStyle>
            <a:lvl1pPr algn="r">
              <a:defRPr sz="1200"/>
            </a:lvl1pPr>
          </a:lstStyle>
          <a:p>
            <a:fld id="{F86135DF-49F7-41D9-A0D4-72C2AAF42C54}" type="datetimeFigureOut">
              <a:rPr lang="en-US" smtClean="0"/>
              <a:t>10/25/2019</a:t>
            </a:fld>
            <a:endParaRPr lang="en-US" dirty="0"/>
          </a:p>
        </p:txBody>
      </p:sp>
      <p:sp>
        <p:nvSpPr>
          <p:cNvPr id="4" name="Slide Image Placeholder 3"/>
          <p:cNvSpPr>
            <a:spLocks noGrp="1" noRot="1" noChangeAspect="1"/>
          </p:cNvSpPr>
          <p:nvPr>
            <p:ph type="sldImg" idx="2"/>
          </p:nvPr>
        </p:nvSpPr>
        <p:spPr>
          <a:xfrm>
            <a:off x="1166813" y="692150"/>
            <a:ext cx="4618037" cy="3463925"/>
          </a:xfrm>
          <a:prstGeom prst="rect">
            <a:avLst/>
          </a:prstGeom>
          <a:noFill/>
          <a:ln w="12700">
            <a:solidFill>
              <a:prstClr val="black"/>
            </a:solidFill>
          </a:ln>
        </p:spPr>
        <p:txBody>
          <a:bodyPr vert="horz" lIns="90720" tIns="45359" rIns="90720" bIns="45359" rtlCol="0" anchor="ctr"/>
          <a:lstStyle/>
          <a:p>
            <a:endParaRPr lang="en-US" dirty="0"/>
          </a:p>
        </p:txBody>
      </p:sp>
      <p:sp>
        <p:nvSpPr>
          <p:cNvPr id="5" name="Notes Placeholder 4"/>
          <p:cNvSpPr>
            <a:spLocks noGrp="1"/>
          </p:cNvSpPr>
          <p:nvPr>
            <p:ph type="body" sz="quarter" idx="3"/>
          </p:nvPr>
        </p:nvSpPr>
        <p:spPr>
          <a:xfrm>
            <a:off x="695808" y="4387768"/>
            <a:ext cx="5560060" cy="4155919"/>
          </a:xfrm>
          <a:prstGeom prst="rect">
            <a:avLst/>
          </a:prstGeom>
        </p:spPr>
        <p:txBody>
          <a:bodyPr vert="horz" lIns="90720" tIns="45359" rIns="90720" bIns="453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772379"/>
            <a:ext cx="3012501" cy="462120"/>
          </a:xfrm>
          <a:prstGeom prst="rect">
            <a:avLst/>
          </a:prstGeom>
        </p:spPr>
        <p:txBody>
          <a:bodyPr vert="horz" lIns="90720" tIns="45359" rIns="90720" bIns="453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5971" y="8772379"/>
            <a:ext cx="3012500" cy="462120"/>
          </a:xfrm>
          <a:prstGeom prst="rect">
            <a:avLst/>
          </a:prstGeom>
        </p:spPr>
        <p:txBody>
          <a:bodyPr vert="horz" lIns="90720" tIns="45359" rIns="90720" bIns="45359" rtlCol="0" anchor="b"/>
          <a:lstStyle>
            <a:lvl1pPr algn="r">
              <a:defRPr sz="1200"/>
            </a:lvl1pPr>
          </a:lstStyle>
          <a:p>
            <a:fld id="{0FB69EED-0EFC-43A6-A085-3431C784D012}" type="slidenum">
              <a:rPr lang="en-US" smtClean="0"/>
              <a:t>‹#›</a:t>
            </a:fld>
            <a:endParaRPr lang="en-US" dirty="0"/>
          </a:p>
        </p:txBody>
      </p:sp>
    </p:spTree>
    <p:extLst>
      <p:ext uri="{BB962C8B-B14F-4D97-AF65-F5344CB8AC3E}">
        <p14:creationId xmlns:p14="http://schemas.microsoft.com/office/powerpoint/2010/main" val="1695054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1146175"/>
            <a:ext cx="4129087" cy="3097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7469">
              <a:defRPr/>
            </a:pPr>
            <a:fld id="{0FB69EED-0EFC-43A6-A085-3431C784D012}" type="slidenum">
              <a:rPr lang="en-US">
                <a:solidFill>
                  <a:prstClr val="black"/>
                </a:solidFill>
                <a:latin typeface="Calibri"/>
              </a:rPr>
              <a:pPr defTabSz="917469">
                <a:defRPr/>
              </a:pPr>
              <a:t>1</a:t>
            </a:fld>
            <a:endParaRPr lang="en-US" dirty="0">
              <a:solidFill>
                <a:prstClr val="black"/>
              </a:solidFill>
              <a:latin typeface="Calibri"/>
            </a:endParaRPr>
          </a:p>
        </p:txBody>
      </p:sp>
    </p:spTree>
    <p:extLst>
      <p:ext uri="{BB962C8B-B14F-4D97-AF65-F5344CB8AC3E}">
        <p14:creationId xmlns:p14="http://schemas.microsoft.com/office/powerpoint/2010/main" val="2989895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209800" y="2971800"/>
            <a:ext cx="6781800" cy="685800"/>
          </a:xfrm>
          <a:prstGeom prst="rect">
            <a:avLst/>
          </a:prstGeom>
        </p:spPr>
        <p:txBody>
          <a:bodyPr/>
          <a:lstStyle>
            <a:lvl1pPr marL="0" indent="0">
              <a:buNone/>
              <a:defRPr sz="4000">
                <a:solidFill>
                  <a:schemeClr val="bg1"/>
                </a:solidFill>
                <a:latin typeface="Gill Sans MT" pitchFamily="34" charset="0"/>
              </a:defRPr>
            </a:lvl1pPr>
          </a:lstStyle>
          <a:p>
            <a:pPr lvl="0"/>
            <a:endParaRPr lang="en-US" dirty="0"/>
          </a:p>
        </p:txBody>
      </p:sp>
      <p:sp>
        <p:nvSpPr>
          <p:cNvPr id="8" name="Text Placeholder 5"/>
          <p:cNvSpPr>
            <a:spLocks noGrp="1"/>
          </p:cNvSpPr>
          <p:nvPr>
            <p:ph type="body" sz="quarter" idx="11"/>
          </p:nvPr>
        </p:nvSpPr>
        <p:spPr>
          <a:xfrm>
            <a:off x="2209800" y="4191000"/>
            <a:ext cx="6781800" cy="685800"/>
          </a:xfrm>
          <a:prstGeom prst="rect">
            <a:avLst/>
          </a:prstGeom>
        </p:spPr>
        <p:txBody>
          <a:bodyPr/>
          <a:lstStyle>
            <a:lvl1pPr marL="0" indent="0">
              <a:buNone/>
              <a:defRPr sz="3200">
                <a:solidFill>
                  <a:srgbClr val="C2531A"/>
                </a:solidFill>
                <a:latin typeface="Gill Sans MT" pitchFamily="34" charset="0"/>
              </a:defRPr>
            </a:lvl1pPr>
          </a:lstStyle>
          <a:p>
            <a:pPr lvl="0"/>
            <a:endParaRPr lang="en-US" dirty="0"/>
          </a:p>
        </p:txBody>
      </p:sp>
      <p:sp>
        <p:nvSpPr>
          <p:cNvPr id="9" name="Text Placeholder 5"/>
          <p:cNvSpPr>
            <a:spLocks noGrp="1"/>
          </p:cNvSpPr>
          <p:nvPr>
            <p:ph type="body" sz="quarter" idx="12"/>
          </p:nvPr>
        </p:nvSpPr>
        <p:spPr>
          <a:xfrm>
            <a:off x="685800" y="76200"/>
            <a:ext cx="1676400" cy="685800"/>
          </a:xfrm>
          <a:prstGeom prst="rect">
            <a:avLst/>
          </a:prstGeom>
        </p:spPr>
        <p:txBody>
          <a:bodyPr/>
          <a:lstStyle>
            <a:lvl1pPr marL="0" indent="0">
              <a:buNone/>
              <a:defRPr sz="1600">
                <a:solidFill>
                  <a:srgbClr val="C2531A"/>
                </a:solidFill>
                <a:latin typeface="Gill Sans MT" pitchFamily="34" charset="0"/>
              </a:defRPr>
            </a:lvl1pPr>
          </a:lstStyle>
          <a:p>
            <a:pPr lvl="0"/>
            <a:endParaRPr lang="en-US" dirty="0"/>
          </a:p>
        </p:txBody>
      </p:sp>
    </p:spTree>
    <p:extLst>
      <p:ext uri="{BB962C8B-B14F-4D97-AF65-F5344CB8AC3E}">
        <p14:creationId xmlns:p14="http://schemas.microsoft.com/office/powerpoint/2010/main" val="139317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46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19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821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48308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209800" y="2971800"/>
            <a:ext cx="6781800" cy="685800"/>
          </a:xfrm>
          <a:prstGeom prst="rect">
            <a:avLst/>
          </a:prstGeom>
        </p:spPr>
        <p:txBody>
          <a:bodyPr/>
          <a:lstStyle>
            <a:lvl1pPr marL="0" indent="0">
              <a:buNone/>
              <a:defRPr sz="4000">
                <a:solidFill>
                  <a:schemeClr val="bg1"/>
                </a:solidFill>
                <a:latin typeface="Gill Sans MT" pitchFamily="34" charset="0"/>
              </a:defRPr>
            </a:lvl1pPr>
          </a:lstStyle>
          <a:p>
            <a:pPr lvl="0"/>
            <a:endParaRPr lang="en-US" dirty="0"/>
          </a:p>
        </p:txBody>
      </p:sp>
      <p:sp>
        <p:nvSpPr>
          <p:cNvPr id="8" name="Text Placeholder 5"/>
          <p:cNvSpPr>
            <a:spLocks noGrp="1"/>
          </p:cNvSpPr>
          <p:nvPr>
            <p:ph type="body" sz="quarter" idx="11"/>
          </p:nvPr>
        </p:nvSpPr>
        <p:spPr>
          <a:xfrm>
            <a:off x="2209800" y="4191000"/>
            <a:ext cx="6781800" cy="685800"/>
          </a:xfrm>
          <a:prstGeom prst="rect">
            <a:avLst/>
          </a:prstGeom>
        </p:spPr>
        <p:txBody>
          <a:bodyPr/>
          <a:lstStyle>
            <a:lvl1pPr marL="0" indent="0">
              <a:buNone/>
              <a:defRPr sz="3200">
                <a:solidFill>
                  <a:srgbClr val="C2531A"/>
                </a:solidFill>
                <a:latin typeface="Gill Sans MT" pitchFamily="34" charset="0"/>
              </a:defRPr>
            </a:lvl1pPr>
          </a:lstStyle>
          <a:p>
            <a:pPr lvl="0"/>
            <a:endParaRPr lang="en-US" dirty="0"/>
          </a:p>
        </p:txBody>
      </p:sp>
      <p:sp>
        <p:nvSpPr>
          <p:cNvPr id="9" name="Text Placeholder 5"/>
          <p:cNvSpPr>
            <a:spLocks noGrp="1"/>
          </p:cNvSpPr>
          <p:nvPr>
            <p:ph type="body" sz="quarter" idx="12"/>
          </p:nvPr>
        </p:nvSpPr>
        <p:spPr>
          <a:xfrm>
            <a:off x="685800" y="76200"/>
            <a:ext cx="1676400" cy="685800"/>
          </a:xfrm>
          <a:prstGeom prst="rect">
            <a:avLst/>
          </a:prstGeom>
        </p:spPr>
        <p:txBody>
          <a:bodyPr/>
          <a:lstStyle>
            <a:lvl1pPr marL="0" indent="0">
              <a:buNone/>
              <a:defRPr sz="1600">
                <a:solidFill>
                  <a:srgbClr val="C2531A"/>
                </a:solidFill>
                <a:latin typeface="Gill Sans MT" pitchFamily="34" charset="0"/>
              </a:defRPr>
            </a:lvl1pPr>
          </a:lstStyle>
          <a:p>
            <a:pPr lvl="0"/>
            <a:endParaRPr lang="en-US" dirty="0"/>
          </a:p>
        </p:txBody>
      </p:sp>
    </p:spTree>
    <p:extLst>
      <p:ext uri="{BB962C8B-B14F-4D97-AF65-F5344CB8AC3E}">
        <p14:creationId xmlns:p14="http://schemas.microsoft.com/office/powerpoint/2010/main" val="339212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183015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10351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27138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07342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85567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33382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379753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975021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88588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spcBef>
          <a:spcPct val="0"/>
        </a:spcBef>
        <a:buNone/>
        <a:defRPr sz="3600" kern="1200">
          <a:solidFill>
            <a:schemeClr val="bg1"/>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274638"/>
            <a:ext cx="64008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DE50260-7E53-4D0A-837B-88327CB866F7}" type="slidenum">
              <a:rPr lang="en-US" smtClean="0"/>
              <a:t>‹#›</a:t>
            </a:fld>
            <a:endParaRPr lang="en-US" dirty="0"/>
          </a:p>
        </p:txBody>
      </p:sp>
    </p:spTree>
    <p:extLst>
      <p:ext uri="{BB962C8B-B14F-4D97-AF65-F5344CB8AC3E}">
        <p14:creationId xmlns:p14="http://schemas.microsoft.com/office/powerpoint/2010/main" val="321535448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hdr="0" ftr="0" dt="0"/>
  <p:txStyles>
    <p:titleStyle>
      <a:lvl1pPr algn="l" defTabSz="914400" rtl="0" eaLnBrk="1" latinLnBrk="0" hangingPunct="1">
        <a:spcBef>
          <a:spcPct val="0"/>
        </a:spcBef>
        <a:buNone/>
        <a:defRPr sz="2800" kern="1200">
          <a:solidFill>
            <a:srgbClr val="C2531A"/>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40257" y="2895600"/>
            <a:ext cx="6703743" cy="685800"/>
          </a:xfrm>
        </p:spPr>
        <p:txBody>
          <a:bodyPr>
            <a:noAutofit/>
          </a:bodyPr>
          <a:lstStyle/>
          <a:p>
            <a:pPr>
              <a:lnSpc>
                <a:spcPts val="4300"/>
              </a:lnSpc>
            </a:pPr>
            <a:r>
              <a:rPr lang="en-US" sz="3400" dirty="0"/>
              <a:t>Millennial Avocado Market Basket</a:t>
            </a:r>
          </a:p>
        </p:txBody>
      </p:sp>
      <p:sp>
        <p:nvSpPr>
          <p:cNvPr id="4" name="Text Placeholder 3"/>
          <p:cNvSpPr>
            <a:spLocks noGrp="1"/>
          </p:cNvSpPr>
          <p:nvPr>
            <p:ph type="body" sz="quarter" idx="12"/>
          </p:nvPr>
        </p:nvSpPr>
        <p:spPr>
          <a:xfrm>
            <a:off x="533400" y="685800"/>
            <a:ext cx="1965960" cy="1771650"/>
          </a:xfrm>
        </p:spPr>
        <p:txBody>
          <a:bodyPr>
            <a:noAutofit/>
          </a:bodyPr>
          <a:lstStyle/>
          <a:p>
            <a:pPr algn="ctr"/>
            <a:endParaRPr lang="en-US" sz="2200" dirty="0">
              <a:solidFill>
                <a:srgbClr val="2F5931"/>
              </a:solidFill>
            </a:endParaRPr>
          </a:p>
          <a:p>
            <a:pPr algn="ctr">
              <a:lnSpc>
                <a:spcPct val="114000"/>
              </a:lnSpc>
              <a:spcBef>
                <a:spcPts val="600"/>
              </a:spcBef>
            </a:pPr>
            <a:r>
              <a:rPr lang="en-US" sz="2200" dirty="0">
                <a:solidFill>
                  <a:srgbClr val="2F5931"/>
                </a:solidFill>
              </a:rPr>
              <a:t>2019</a:t>
            </a:r>
          </a:p>
          <a:p>
            <a:pPr algn="ctr">
              <a:lnSpc>
                <a:spcPct val="114000"/>
              </a:lnSpc>
              <a:spcBef>
                <a:spcPts val="600"/>
              </a:spcBef>
            </a:pPr>
            <a:r>
              <a:rPr lang="en-US" sz="2200" dirty="0">
                <a:solidFill>
                  <a:srgbClr val="2F5931"/>
                </a:solidFill>
              </a:rPr>
              <a:t>Millennial </a:t>
            </a:r>
          </a:p>
          <a:p>
            <a:pPr algn="ctr">
              <a:lnSpc>
                <a:spcPct val="114000"/>
              </a:lnSpc>
              <a:spcBef>
                <a:spcPts val="600"/>
              </a:spcBef>
            </a:pPr>
            <a:r>
              <a:rPr lang="en-US" sz="2200" dirty="0">
                <a:solidFill>
                  <a:srgbClr val="2F5931"/>
                </a:solidFill>
              </a:rPr>
              <a:t>Study Part 2</a:t>
            </a:r>
          </a:p>
        </p:txBody>
      </p:sp>
      <p:sp>
        <p:nvSpPr>
          <p:cNvPr id="7" name="Text Placeholder 2"/>
          <p:cNvSpPr>
            <a:spLocks noGrp="1"/>
          </p:cNvSpPr>
          <p:nvPr>
            <p:ph type="body" sz="quarter" idx="11"/>
          </p:nvPr>
        </p:nvSpPr>
        <p:spPr>
          <a:xfrm>
            <a:off x="1295400" y="4191000"/>
            <a:ext cx="7620000" cy="685800"/>
          </a:xfrm>
        </p:spPr>
        <p:txBody>
          <a:bodyPr anchor="ctr">
            <a:noAutofit/>
          </a:bodyPr>
          <a:lstStyle/>
          <a:p>
            <a:pPr>
              <a:spcBef>
                <a:spcPts val="200"/>
              </a:spcBef>
            </a:pPr>
            <a:r>
              <a:rPr lang="en-US" sz="2200" dirty="0"/>
              <a:t>Growth opportunities for Hass avocados</a:t>
            </a:r>
          </a:p>
          <a:p>
            <a:pPr>
              <a:spcBef>
                <a:spcPts val="200"/>
              </a:spcBef>
            </a:pPr>
            <a:r>
              <a:rPr lang="en-US" sz="2200" dirty="0"/>
              <a:t>with insights into the Millennial avocado market basket</a:t>
            </a:r>
            <a:endParaRPr lang="en-US" sz="2000" dirty="0"/>
          </a:p>
        </p:txBody>
      </p:sp>
    </p:spTree>
    <p:extLst>
      <p:ext uri="{BB962C8B-B14F-4D97-AF65-F5344CB8AC3E}">
        <p14:creationId xmlns:p14="http://schemas.microsoft.com/office/powerpoint/2010/main" val="54206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D00CB0-C02B-48E7-A037-7EF1D01DAE9E}"/>
              </a:ext>
            </a:extLst>
          </p:cNvPr>
          <p:cNvPicPr>
            <a:picLocks noChangeAspect="1"/>
          </p:cNvPicPr>
          <p:nvPr/>
        </p:nvPicPr>
        <p:blipFill>
          <a:blip r:embed="rId2"/>
          <a:stretch>
            <a:fillRect/>
          </a:stretch>
        </p:blipFill>
        <p:spPr>
          <a:xfrm>
            <a:off x="609598" y="1447800"/>
            <a:ext cx="3724979" cy="3359187"/>
          </a:xfrm>
          <a:prstGeom prst="rect">
            <a:avLst/>
          </a:prstGeom>
        </p:spPr>
      </p:pic>
      <p:pic>
        <p:nvPicPr>
          <p:cNvPr id="5" name="Picture 4">
            <a:extLst>
              <a:ext uri="{FF2B5EF4-FFF2-40B4-BE49-F238E27FC236}">
                <a16:creationId xmlns:a16="http://schemas.microsoft.com/office/drawing/2014/main" id="{EE611ABF-C871-4FAC-B3FD-CC8CDF85FF7F}"/>
              </a:ext>
            </a:extLst>
          </p:cNvPr>
          <p:cNvPicPr>
            <a:picLocks noChangeAspect="1"/>
          </p:cNvPicPr>
          <p:nvPr/>
        </p:nvPicPr>
        <p:blipFill rotWithShape="1">
          <a:blip r:embed="rId3"/>
          <a:srcRect t="10932"/>
          <a:stretch/>
        </p:blipFill>
        <p:spPr>
          <a:xfrm>
            <a:off x="4735067" y="1807962"/>
            <a:ext cx="3724979" cy="2991966"/>
          </a:xfrm>
          <a:prstGeom prst="rect">
            <a:avLst/>
          </a:prstGeom>
        </p:spPr>
      </p:pic>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553200" cy="822365"/>
          </a:xfrm>
        </p:spPr>
        <p:txBody>
          <a:bodyPr>
            <a:noAutofit/>
          </a:bodyPr>
          <a:lstStyle/>
          <a:p>
            <a:r>
              <a:rPr lang="en-US" sz="2200" dirty="0"/>
              <a:t>While Millennials accounted for 21% of total avocado-purchasing household retail trips, they accounted for a higher proportion of avocado purchase occasions (27%)</a:t>
            </a:r>
            <a:endParaRPr lang="en-US" sz="22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10</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1540F41-A01B-474E-A75C-420345CE23BE}"/>
              </a:ext>
            </a:extLst>
          </p:cNvPr>
          <p:cNvSpPr txBox="1">
            <a:spLocks/>
          </p:cNvSpPr>
          <p:nvPr/>
        </p:nvSpPr>
        <p:spPr>
          <a:xfrm>
            <a:off x="402336" y="4820094"/>
            <a:ext cx="82463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Millennial households that purchase avocados accounted for 20.8% of total retail trips for avocado-purchasing households.</a:t>
            </a:r>
          </a:p>
          <a:p>
            <a:pPr marL="0" indent="0">
              <a:lnSpc>
                <a:spcPct val="110000"/>
              </a:lnSpc>
              <a:spcBef>
                <a:spcPts val="600"/>
              </a:spcBef>
              <a:buNone/>
            </a:pPr>
            <a:r>
              <a:rPr lang="en-US" sz="1400" dirty="0">
                <a:latin typeface="Gill Sans MT"/>
              </a:rPr>
              <a:t>Millennial households that purchase avocados accounted for 27.1% of avocado purchase occasions.</a:t>
            </a:r>
          </a:p>
        </p:txBody>
      </p:sp>
      <p:sp>
        <p:nvSpPr>
          <p:cNvPr id="10" name="TextBox 9">
            <a:extLst>
              <a:ext uri="{FF2B5EF4-FFF2-40B4-BE49-F238E27FC236}">
                <a16:creationId xmlns:a16="http://schemas.microsoft.com/office/drawing/2014/main" id="{34901D8F-24A0-4097-A8A0-EBFBFAAF819A}"/>
              </a:ext>
            </a:extLst>
          </p:cNvPr>
          <p:cNvSpPr txBox="1"/>
          <p:nvPr/>
        </p:nvSpPr>
        <p:spPr>
          <a:xfrm flipH="1">
            <a:off x="33689" y="1369685"/>
            <a:ext cx="4876800" cy="461665"/>
          </a:xfrm>
          <a:prstGeom prst="rect">
            <a:avLst/>
          </a:prstGeom>
          <a:noFill/>
        </p:spPr>
        <p:txBody>
          <a:bodyPr wrap="square" rtlCol="0">
            <a:spAutoFit/>
          </a:bodyPr>
          <a:lstStyle/>
          <a:p>
            <a:pPr algn="ctr"/>
            <a:r>
              <a:rPr lang="en-US" sz="1200" dirty="0">
                <a:latin typeface="+mj-lt"/>
              </a:rPr>
              <a:t>Retail Trips for Avocado-Purchasing Households </a:t>
            </a:r>
            <a:br>
              <a:rPr lang="en-US" sz="1200" dirty="0">
                <a:latin typeface="+mj-lt"/>
              </a:rPr>
            </a:br>
            <a:r>
              <a:rPr lang="en-US" sz="1200" dirty="0">
                <a:latin typeface="+mj-lt"/>
              </a:rPr>
              <a:t>(Billions)</a:t>
            </a:r>
          </a:p>
        </p:txBody>
      </p:sp>
      <p:sp>
        <p:nvSpPr>
          <p:cNvPr id="11" name="TextBox 10">
            <a:extLst>
              <a:ext uri="{FF2B5EF4-FFF2-40B4-BE49-F238E27FC236}">
                <a16:creationId xmlns:a16="http://schemas.microsoft.com/office/drawing/2014/main" id="{5EE94A67-54CA-4733-9A6C-C4418D23CD91}"/>
              </a:ext>
            </a:extLst>
          </p:cNvPr>
          <p:cNvSpPr txBox="1"/>
          <p:nvPr/>
        </p:nvSpPr>
        <p:spPr>
          <a:xfrm flipH="1">
            <a:off x="4159157" y="1369685"/>
            <a:ext cx="4876800" cy="461665"/>
          </a:xfrm>
          <a:prstGeom prst="rect">
            <a:avLst/>
          </a:prstGeom>
          <a:noFill/>
        </p:spPr>
        <p:txBody>
          <a:bodyPr wrap="square" rtlCol="0">
            <a:spAutoFit/>
          </a:bodyPr>
          <a:lstStyle/>
          <a:p>
            <a:pPr algn="ctr"/>
            <a:r>
              <a:rPr lang="en-US" sz="1200" dirty="0">
                <a:latin typeface="+mj-lt"/>
              </a:rPr>
              <a:t>Avocado Purchase Occasions</a:t>
            </a:r>
          </a:p>
          <a:p>
            <a:pPr algn="ctr"/>
            <a:r>
              <a:rPr lang="en-US" sz="1200" dirty="0">
                <a:latin typeface="+mj-lt"/>
              </a:rPr>
              <a:t>(Billions)</a:t>
            </a:r>
          </a:p>
        </p:txBody>
      </p:sp>
    </p:spTree>
    <p:extLst>
      <p:ext uri="{BB962C8B-B14F-4D97-AF65-F5344CB8AC3E}">
        <p14:creationId xmlns:p14="http://schemas.microsoft.com/office/powerpoint/2010/main" val="214454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250D69-0623-4AF4-9500-08EC6CE2D6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80627" y="1305059"/>
            <a:ext cx="5289780" cy="3343141"/>
          </a:xfrm>
          <a:prstGeom prst="rect">
            <a:avLst/>
          </a:prstGeom>
        </p:spPr>
      </p:pic>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400800" cy="822365"/>
          </a:xfrm>
        </p:spPr>
        <p:txBody>
          <a:bodyPr>
            <a:noAutofit/>
          </a:bodyPr>
          <a:lstStyle/>
          <a:p>
            <a:r>
              <a:rPr lang="en-US" sz="2200" dirty="0"/>
              <a:t>The value of the Millennial market basket with avocados was </a:t>
            </a:r>
            <a:r>
              <a:rPr lang="en-US" sz="2200" u="sng" dirty="0"/>
              <a:t>+16%</a:t>
            </a:r>
            <a:r>
              <a:rPr lang="en-US" sz="2200" dirty="0"/>
              <a:t> higher than the Non-Millennial market basket</a:t>
            </a:r>
            <a:endParaRPr lang="en-US" sz="22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11</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71424DE2-C81D-4EEF-BF07-C7231189147C}"/>
              </a:ext>
            </a:extLst>
          </p:cNvPr>
          <p:cNvSpPr txBox="1">
            <a:spLocks/>
          </p:cNvSpPr>
          <p:nvPr/>
        </p:nvSpPr>
        <p:spPr>
          <a:xfrm>
            <a:off x="402336" y="4820094"/>
            <a:ext cx="82463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For all households, the retail market basket averaged $69.72 when avocados were included in the basket. </a:t>
            </a:r>
          </a:p>
          <a:p>
            <a:pPr marL="288925" indent="-171450">
              <a:lnSpc>
                <a:spcPct val="110000"/>
              </a:lnSpc>
              <a:spcBef>
                <a:spcPts val="600"/>
              </a:spcBef>
            </a:pPr>
            <a:r>
              <a:rPr lang="en-US" sz="1200" dirty="0">
                <a:latin typeface="Gill Sans MT"/>
              </a:rPr>
              <a:t>The Millennial market basket averaged $77.28 when avocados were included in the basket, which was +16% higher than the Non-Millennial market basket average of $66.90. </a:t>
            </a:r>
          </a:p>
          <a:p>
            <a:pPr marL="0" indent="0">
              <a:lnSpc>
                <a:spcPct val="110000"/>
              </a:lnSpc>
              <a:spcBef>
                <a:spcPts val="600"/>
              </a:spcBef>
              <a:buNone/>
            </a:pPr>
            <a:r>
              <a:rPr lang="en-US" sz="1400" dirty="0">
                <a:latin typeface="Gill Sans MT"/>
              </a:rPr>
              <a:t>Millennial households showed a +0.3% increase in their market basket value with avocados, while Non-Millennial households showed a -2.0% decline (vs. prior year)</a:t>
            </a:r>
          </a:p>
          <a:p>
            <a:pPr marL="117475" indent="0">
              <a:lnSpc>
                <a:spcPct val="110000"/>
              </a:lnSpc>
              <a:spcBef>
                <a:spcPts val="600"/>
              </a:spcBef>
              <a:buNone/>
            </a:pPr>
            <a:endParaRPr lang="en-US" sz="1200" dirty="0">
              <a:latin typeface="Gill Sans MT"/>
            </a:endParaRPr>
          </a:p>
          <a:p>
            <a:pPr>
              <a:lnSpc>
                <a:spcPct val="110000"/>
              </a:lnSpc>
              <a:spcBef>
                <a:spcPts val="600"/>
              </a:spcBef>
            </a:pPr>
            <a:endParaRPr lang="en-US" sz="1200" dirty="0">
              <a:latin typeface="Gill Sans MT"/>
            </a:endParaRPr>
          </a:p>
        </p:txBody>
      </p:sp>
      <p:sp>
        <p:nvSpPr>
          <p:cNvPr id="16" name="Speech Bubble: Oval 15">
            <a:extLst>
              <a:ext uri="{FF2B5EF4-FFF2-40B4-BE49-F238E27FC236}">
                <a16:creationId xmlns:a16="http://schemas.microsoft.com/office/drawing/2014/main" id="{0D6C528D-942C-42B4-AC06-5C3C0D4CB2A0}"/>
              </a:ext>
            </a:extLst>
          </p:cNvPr>
          <p:cNvSpPr/>
          <p:nvPr/>
        </p:nvSpPr>
        <p:spPr>
          <a:xfrm flipH="1">
            <a:off x="4953000" y="1898207"/>
            <a:ext cx="914400" cy="822305"/>
          </a:xfrm>
          <a:prstGeom prst="wedgeEllipseCallout">
            <a:avLst>
              <a:gd name="adj1" fmla="val 50420"/>
              <a:gd name="adj2" fmla="val 27395"/>
            </a:avLst>
          </a:prstGeom>
          <a:noFill/>
          <a:ln>
            <a:solidFill>
              <a:srgbClr val="213F2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400" dirty="0">
                <a:solidFill>
                  <a:schemeClr val="tx1"/>
                </a:solidFill>
                <a:latin typeface="+mj-lt"/>
              </a:rPr>
              <a:t>+$10.38</a:t>
            </a:r>
          </a:p>
          <a:p>
            <a:pPr algn="ctr"/>
            <a:r>
              <a:rPr lang="en-US" sz="800" dirty="0">
                <a:solidFill>
                  <a:schemeClr val="tx1"/>
                </a:solidFill>
                <a:latin typeface="+mj-lt"/>
              </a:rPr>
              <a:t>(+16%)</a:t>
            </a:r>
          </a:p>
          <a:p>
            <a:pPr algn="ctr"/>
            <a:r>
              <a:rPr lang="en-US" sz="800" dirty="0">
                <a:solidFill>
                  <a:schemeClr val="tx1"/>
                </a:solidFill>
                <a:latin typeface="+mj-lt"/>
              </a:rPr>
              <a:t>vs. Non-Millennials</a:t>
            </a:r>
          </a:p>
        </p:txBody>
      </p:sp>
    </p:spTree>
    <p:extLst>
      <p:ext uri="{BB962C8B-B14F-4D97-AF65-F5344CB8AC3E}">
        <p14:creationId xmlns:p14="http://schemas.microsoft.com/office/powerpoint/2010/main" val="1022078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3924E5-CB6E-453A-BE56-40B1E4B195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5802" y="1849880"/>
            <a:ext cx="4572396" cy="2950720"/>
          </a:xfrm>
          <a:prstGeom prst="rect">
            <a:avLst/>
          </a:prstGeom>
        </p:spPr>
      </p:pic>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324600" cy="715962"/>
          </a:xfrm>
        </p:spPr>
        <p:txBody>
          <a:bodyPr>
            <a:noAutofit/>
          </a:bodyPr>
          <a:lstStyle/>
          <a:p>
            <a:r>
              <a:rPr lang="en-US" sz="2200" dirty="0"/>
              <a:t>All avocado-purchasing households show an average avocado In-Basket Premium* of +$27.94 (+66.9%)</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12</a:t>
            </a:fld>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457200" y="5084562"/>
            <a:ext cx="8191500" cy="114999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0"/>
              </a:spcBef>
              <a:buNone/>
            </a:pPr>
            <a:r>
              <a:rPr lang="en-US" sz="1400" dirty="0">
                <a:latin typeface="Gill Sans MT"/>
              </a:rPr>
              <a:t>The value of the Market Basket when Avocados were included in the basket was $69.72. When Avocados were not included in the basket, the value was $41.77. This translates to an In-Basket Premium of +$27.94 or 66.9%.</a:t>
            </a:r>
          </a:p>
          <a:p>
            <a:pPr marL="0" indent="0">
              <a:lnSpc>
                <a:spcPct val="114000"/>
              </a:lnSpc>
              <a:spcBef>
                <a:spcPts val="600"/>
              </a:spcBef>
              <a:spcAft>
                <a:spcPts val="600"/>
              </a:spcAft>
              <a:buNone/>
            </a:pPr>
            <a:r>
              <a:rPr lang="en-US" sz="1400" dirty="0">
                <a:latin typeface="Gill Sans MT"/>
              </a:rPr>
              <a:t>The next slide shows that this premium is even greater for Millennial households.</a:t>
            </a:r>
          </a:p>
        </p:txBody>
      </p:sp>
      <p:sp>
        <p:nvSpPr>
          <p:cNvPr id="12" name="Content Placeholder 2">
            <a:extLst>
              <a:ext uri="{FF2B5EF4-FFF2-40B4-BE49-F238E27FC236}">
                <a16:creationId xmlns:a16="http://schemas.microsoft.com/office/drawing/2014/main" id="{E0418CC2-1C1B-4CAA-8BB1-6D89CB16F00B}"/>
              </a:ext>
            </a:extLst>
          </p:cNvPr>
          <p:cNvSpPr txBox="1">
            <a:spLocks/>
          </p:cNvSpPr>
          <p:nvPr/>
        </p:nvSpPr>
        <p:spPr>
          <a:xfrm>
            <a:off x="1471190" y="1497649"/>
            <a:ext cx="6201620" cy="5597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800" dirty="0">
                <a:latin typeface="Gill Sans MT"/>
              </a:rPr>
              <a:t>Avocado Category In-Basket Premium for All Households</a:t>
            </a:r>
          </a:p>
        </p:txBody>
      </p:sp>
      <p:sp>
        <p:nvSpPr>
          <p:cNvPr id="10" name="Content Placeholder 2">
            <a:extLst>
              <a:ext uri="{FF2B5EF4-FFF2-40B4-BE49-F238E27FC236}">
                <a16:creationId xmlns:a16="http://schemas.microsoft.com/office/drawing/2014/main" id="{CE038686-F64E-4D41-B7C0-4A1F873947A1}"/>
              </a:ext>
            </a:extLst>
          </p:cNvPr>
          <p:cNvSpPr txBox="1">
            <a:spLocks/>
          </p:cNvSpPr>
          <p:nvPr/>
        </p:nvSpPr>
        <p:spPr>
          <a:xfrm>
            <a:off x="136556" y="6400800"/>
            <a:ext cx="5959444" cy="228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000" dirty="0">
                <a:latin typeface="Gill Sans MT"/>
              </a:rPr>
              <a:t>*Value of market basket when Avocados are in the basket vs. when Avocados are not in the basket</a:t>
            </a:r>
          </a:p>
        </p:txBody>
      </p:sp>
      <p:sp>
        <p:nvSpPr>
          <p:cNvPr id="15" name="Speech Bubble: Oval 14">
            <a:extLst>
              <a:ext uri="{FF2B5EF4-FFF2-40B4-BE49-F238E27FC236}">
                <a16:creationId xmlns:a16="http://schemas.microsoft.com/office/drawing/2014/main" id="{A459763F-EE4E-4F3F-BFBF-7F28542C15C7}"/>
              </a:ext>
            </a:extLst>
          </p:cNvPr>
          <p:cNvSpPr/>
          <p:nvPr/>
        </p:nvSpPr>
        <p:spPr>
          <a:xfrm flipH="1">
            <a:off x="6325848" y="2087674"/>
            <a:ext cx="1751352" cy="1298377"/>
          </a:xfrm>
          <a:prstGeom prst="wedgeEllipseCallout">
            <a:avLst>
              <a:gd name="adj1" fmla="val 67953"/>
              <a:gd name="adj2" fmla="val 18114"/>
            </a:avLst>
          </a:prstGeom>
          <a:solidFill>
            <a:srgbClr val="213F22"/>
          </a:solidFill>
          <a:ln>
            <a:solidFill>
              <a:srgbClr val="213F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200" dirty="0">
                <a:solidFill>
                  <a:schemeClr val="bg1"/>
                </a:solidFill>
                <a:latin typeface="+mj-lt"/>
              </a:rPr>
              <a:t>When Avocados were included in the basket, Market Basket value increased +$27.94</a:t>
            </a:r>
          </a:p>
        </p:txBody>
      </p:sp>
      <p:sp>
        <p:nvSpPr>
          <p:cNvPr id="16" name="Rectangle: Rounded Corners 15">
            <a:extLst>
              <a:ext uri="{FF2B5EF4-FFF2-40B4-BE49-F238E27FC236}">
                <a16:creationId xmlns:a16="http://schemas.microsoft.com/office/drawing/2014/main" id="{C2596BAD-8464-49C4-93D8-C562148D81AE}"/>
              </a:ext>
            </a:extLst>
          </p:cNvPr>
          <p:cNvSpPr/>
          <p:nvPr/>
        </p:nvSpPr>
        <p:spPr>
          <a:xfrm>
            <a:off x="495300" y="50292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260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400800" cy="822365"/>
          </a:xfrm>
        </p:spPr>
        <p:txBody>
          <a:bodyPr>
            <a:noAutofit/>
          </a:bodyPr>
          <a:lstStyle/>
          <a:p>
            <a:r>
              <a:rPr lang="en-US" sz="2200" dirty="0"/>
              <a:t>Millennial household In-Basket premium was +$30.96, +$4.65 higher than Non-Millennial households</a:t>
            </a:r>
            <a:endParaRPr lang="en-US" sz="22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13</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BF8952D-28D4-407B-B60A-6D463D0530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2342" y="1365046"/>
            <a:ext cx="7519315" cy="3237982"/>
          </a:xfrm>
          <a:prstGeom prst="rect">
            <a:avLst/>
          </a:prstGeom>
        </p:spPr>
      </p:pic>
      <p:sp>
        <p:nvSpPr>
          <p:cNvPr id="8" name="Content Placeholder 2">
            <a:extLst>
              <a:ext uri="{FF2B5EF4-FFF2-40B4-BE49-F238E27FC236}">
                <a16:creationId xmlns:a16="http://schemas.microsoft.com/office/drawing/2014/main" id="{A7629C01-182C-437C-B96D-DF451EAE1234}"/>
              </a:ext>
            </a:extLst>
          </p:cNvPr>
          <p:cNvSpPr txBox="1">
            <a:spLocks/>
          </p:cNvSpPr>
          <p:nvPr/>
        </p:nvSpPr>
        <p:spPr>
          <a:xfrm>
            <a:off x="402336" y="4820094"/>
            <a:ext cx="84368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Millennial household market basket value increased +66.8% when avocados were included in the basket. This translates to an In-Basket premium of +$30.96.</a:t>
            </a:r>
          </a:p>
          <a:p>
            <a:pPr marL="0" indent="0">
              <a:lnSpc>
                <a:spcPct val="110000"/>
              </a:lnSpc>
              <a:spcBef>
                <a:spcPts val="600"/>
              </a:spcBef>
              <a:buNone/>
            </a:pPr>
            <a:r>
              <a:rPr lang="en-US" sz="1400" dirty="0">
                <a:latin typeface="Gill Sans MT"/>
              </a:rPr>
              <a:t>Non-Millennial household market basket value increased +64.8% when avocados were included in the basket. This translates to an In-Basket premium of +$26.31.</a:t>
            </a:r>
          </a:p>
          <a:p>
            <a:pPr marL="0" indent="0">
              <a:lnSpc>
                <a:spcPct val="110000"/>
              </a:lnSpc>
              <a:spcBef>
                <a:spcPts val="600"/>
              </a:spcBef>
              <a:buNone/>
            </a:pPr>
            <a:r>
              <a:rPr lang="en-US" sz="1400" dirty="0">
                <a:latin typeface="Gill Sans MT"/>
              </a:rPr>
              <a:t>The Millennial household In-Basket Premium of +$30.96 was +$4.65 higher than the Non-Millennial In-Basket Premium of +$26.31</a:t>
            </a:r>
          </a:p>
        </p:txBody>
      </p:sp>
    </p:spTree>
    <p:extLst>
      <p:ext uri="{BB962C8B-B14F-4D97-AF65-F5344CB8AC3E}">
        <p14:creationId xmlns:p14="http://schemas.microsoft.com/office/powerpoint/2010/main" val="315109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66E0DC-9F10-471E-A961-8A0D3506ED74}"/>
              </a:ext>
            </a:extLst>
          </p:cNvPr>
          <p:cNvPicPr>
            <a:picLocks noChangeAspect="1"/>
          </p:cNvPicPr>
          <p:nvPr/>
        </p:nvPicPr>
        <p:blipFill>
          <a:blip r:embed="rId2"/>
          <a:stretch>
            <a:fillRect/>
          </a:stretch>
        </p:blipFill>
        <p:spPr>
          <a:xfrm>
            <a:off x="1880627" y="1305059"/>
            <a:ext cx="5289781" cy="3343141"/>
          </a:xfrm>
          <a:prstGeom prst="rect">
            <a:avLst/>
          </a:prstGeom>
        </p:spPr>
      </p:pic>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400800" cy="822365"/>
          </a:xfrm>
        </p:spPr>
        <p:txBody>
          <a:bodyPr>
            <a:noAutofit/>
          </a:bodyPr>
          <a:lstStyle/>
          <a:p>
            <a:r>
              <a:rPr lang="en-US" sz="2200" dirty="0"/>
              <a:t>Rest-of-Basket value was also higher for Millennial households vs. Non-Millennial households</a:t>
            </a:r>
            <a:endParaRPr lang="en-US" sz="22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14</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322368"/>
            <a:ext cx="7238999" cy="3693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a:p>
            <a:r>
              <a:rPr lang="en-US" sz="900" dirty="0">
                <a:latin typeface="+mj-lt"/>
              </a:rPr>
              <a:t>*Rest-of-Basket measures the value of the other, non-avocado items in the basket when avocados are in the basket</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D7C79AD4-455E-46B6-8351-53418D69E998}"/>
              </a:ext>
            </a:extLst>
          </p:cNvPr>
          <p:cNvSpPr txBox="1">
            <a:spLocks/>
          </p:cNvSpPr>
          <p:nvPr/>
        </p:nvSpPr>
        <p:spPr>
          <a:xfrm>
            <a:off x="402336" y="4820094"/>
            <a:ext cx="82463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For all households, the Rest-of-Basket value averaged $66.23 when avocados were included in the basket. </a:t>
            </a:r>
          </a:p>
          <a:p>
            <a:pPr marL="288925" indent="-171450">
              <a:lnSpc>
                <a:spcPct val="110000"/>
              </a:lnSpc>
              <a:spcBef>
                <a:spcPts val="600"/>
              </a:spcBef>
            </a:pPr>
            <a:r>
              <a:rPr lang="en-US" sz="1200" dirty="0">
                <a:latin typeface="Gill Sans MT"/>
              </a:rPr>
              <a:t>The Millennial Rest-of-Basket value averaged $73.64 when avocados were included in the basket, which was +16% higher than the Non-Millennial market basket average of $63.48. </a:t>
            </a:r>
          </a:p>
          <a:p>
            <a:pPr marL="0" indent="0">
              <a:lnSpc>
                <a:spcPct val="110000"/>
              </a:lnSpc>
              <a:spcBef>
                <a:spcPts val="600"/>
              </a:spcBef>
              <a:buNone/>
            </a:pPr>
            <a:r>
              <a:rPr lang="en-US" sz="1400" dirty="0">
                <a:latin typeface="Gill Sans MT"/>
              </a:rPr>
              <a:t>Millennial households showed a +1.2% increase in their Rest-of-Basket value with avocados, while Non-Millennial households showed a -1.5% decline (vs. prior year)</a:t>
            </a:r>
          </a:p>
        </p:txBody>
      </p:sp>
      <p:sp>
        <p:nvSpPr>
          <p:cNvPr id="10" name="Speech Bubble: Oval 9">
            <a:extLst>
              <a:ext uri="{FF2B5EF4-FFF2-40B4-BE49-F238E27FC236}">
                <a16:creationId xmlns:a16="http://schemas.microsoft.com/office/drawing/2014/main" id="{AC37CFDE-7FFE-4990-9C0F-C1D31576E749}"/>
              </a:ext>
            </a:extLst>
          </p:cNvPr>
          <p:cNvSpPr/>
          <p:nvPr/>
        </p:nvSpPr>
        <p:spPr>
          <a:xfrm flipH="1">
            <a:off x="4953000" y="1898208"/>
            <a:ext cx="914400" cy="822305"/>
          </a:xfrm>
          <a:prstGeom prst="wedgeEllipseCallout">
            <a:avLst>
              <a:gd name="adj1" fmla="val 50420"/>
              <a:gd name="adj2" fmla="val 27395"/>
            </a:avLst>
          </a:prstGeom>
          <a:noFill/>
          <a:ln>
            <a:solidFill>
              <a:srgbClr val="213F2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400" dirty="0">
                <a:solidFill>
                  <a:schemeClr val="tx1"/>
                </a:solidFill>
                <a:latin typeface="+mj-lt"/>
              </a:rPr>
              <a:t>+$10.16</a:t>
            </a:r>
          </a:p>
          <a:p>
            <a:pPr algn="ctr"/>
            <a:r>
              <a:rPr lang="en-US" sz="800" dirty="0">
                <a:solidFill>
                  <a:schemeClr val="tx1"/>
                </a:solidFill>
                <a:latin typeface="+mj-lt"/>
              </a:rPr>
              <a:t>(+16%)</a:t>
            </a:r>
          </a:p>
          <a:p>
            <a:pPr algn="ctr"/>
            <a:r>
              <a:rPr lang="en-US" sz="800" dirty="0">
                <a:solidFill>
                  <a:schemeClr val="tx1"/>
                </a:solidFill>
                <a:latin typeface="+mj-lt"/>
              </a:rPr>
              <a:t>vs. Non-Millennials</a:t>
            </a:r>
          </a:p>
        </p:txBody>
      </p:sp>
    </p:spTree>
    <p:extLst>
      <p:ext uri="{BB962C8B-B14F-4D97-AF65-F5344CB8AC3E}">
        <p14:creationId xmlns:p14="http://schemas.microsoft.com/office/powerpoint/2010/main" val="289842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B66AA6-9DAB-4B22-9B4A-8A6EB03B3D08}"/>
              </a:ext>
            </a:extLst>
          </p:cNvPr>
          <p:cNvPicPr>
            <a:picLocks noChangeAspect="1"/>
          </p:cNvPicPr>
          <p:nvPr/>
        </p:nvPicPr>
        <p:blipFill>
          <a:blip r:embed="rId2"/>
          <a:stretch>
            <a:fillRect/>
          </a:stretch>
        </p:blipFill>
        <p:spPr>
          <a:xfrm>
            <a:off x="2273731" y="1371600"/>
            <a:ext cx="4572396" cy="3694496"/>
          </a:xfrm>
          <a:prstGeom prst="rect">
            <a:avLst/>
          </a:prstGeom>
        </p:spPr>
      </p:pic>
      <p:sp>
        <p:nvSpPr>
          <p:cNvPr id="2" name="Title 1">
            <a:extLst>
              <a:ext uri="{FF2B5EF4-FFF2-40B4-BE49-F238E27FC236}">
                <a16:creationId xmlns:a16="http://schemas.microsoft.com/office/drawing/2014/main" id="{53CC8D2F-DC81-40D2-AD00-CDCC02D7F5A3}"/>
              </a:ext>
            </a:extLst>
          </p:cNvPr>
          <p:cNvSpPr>
            <a:spLocks noGrp="1"/>
          </p:cNvSpPr>
          <p:nvPr>
            <p:ph type="title"/>
          </p:nvPr>
        </p:nvSpPr>
        <p:spPr>
          <a:xfrm>
            <a:off x="2286000" y="274638"/>
            <a:ext cx="6629400" cy="715962"/>
          </a:xfrm>
        </p:spPr>
        <p:txBody>
          <a:bodyPr>
            <a:noAutofit/>
          </a:bodyPr>
          <a:lstStyle/>
          <a:p>
            <a:r>
              <a:rPr lang="en-US" sz="2200" dirty="0"/>
              <a:t>All avocado-purchasing households show an average avocado Rest-of-Basket Premium* of +$24.46 (+58.6%)</a:t>
            </a:r>
          </a:p>
        </p:txBody>
      </p:sp>
      <p:sp>
        <p:nvSpPr>
          <p:cNvPr id="3" name="Slide Number Placeholder 2">
            <a:extLst>
              <a:ext uri="{FF2B5EF4-FFF2-40B4-BE49-F238E27FC236}">
                <a16:creationId xmlns:a16="http://schemas.microsoft.com/office/drawing/2014/main" id="{9464A916-859C-4AC4-9306-127088D6E040}"/>
              </a:ext>
            </a:extLst>
          </p:cNvPr>
          <p:cNvSpPr>
            <a:spLocks noGrp="1"/>
          </p:cNvSpPr>
          <p:nvPr>
            <p:ph type="sldNum" sz="quarter" idx="4"/>
          </p:nvPr>
        </p:nvSpPr>
        <p:spPr/>
        <p:txBody>
          <a:bodyPr/>
          <a:lstStyle/>
          <a:p>
            <a:fld id="{2F18AD43-49F2-4585-85CB-381ABF55072C}" type="slidenum">
              <a:rPr lang="en-US" smtClean="0"/>
              <a:pPr/>
              <a:t>15</a:t>
            </a:fld>
            <a:endParaRPr lang="en-US" dirty="0"/>
          </a:p>
        </p:txBody>
      </p:sp>
      <p:sp>
        <p:nvSpPr>
          <p:cNvPr id="9" name="Content Placeholder 2">
            <a:extLst>
              <a:ext uri="{FF2B5EF4-FFF2-40B4-BE49-F238E27FC236}">
                <a16:creationId xmlns:a16="http://schemas.microsoft.com/office/drawing/2014/main" id="{3C168CBC-4045-407E-ACE4-21C7D52BBDF8}"/>
              </a:ext>
            </a:extLst>
          </p:cNvPr>
          <p:cNvSpPr txBox="1">
            <a:spLocks/>
          </p:cNvSpPr>
          <p:nvPr/>
        </p:nvSpPr>
        <p:spPr>
          <a:xfrm>
            <a:off x="457200" y="5084562"/>
            <a:ext cx="8191500" cy="114999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0"/>
              </a:spcBef>
              <a:buNone/>
            </a:pPr>
            <a:r>
              <a:rPr lang="en-US" sz="1400" dirty="0">
                <a:latin typeface="Gill Sans MT"/>
              </a:rPr>
              <a:t>The value of all other items in the Market Basket when avocados were included in the basket was $66.23. When Avocados were not included in the basket, the value was $41.77. This translates to a Rest-of-Basket Premium of +$24.46 or 58.6%.</a:t>
            </a:r>
          </a:p>
          <a:p>
            <a:pPr marL="0" indent="0">
              <a:lnSpc>
                <a:spcPct val="114000"/>
              </a:lnSpc>
              <a:spcBef>
                <a:spcPts val="600"/>
              </a:spcBef>
              <a:spcAft>
                <a:spcPts val="600"/>
              </a:spcAft>
              <a:buNone/>
            </a:pPr>
            <a:r>
              <a:rPr lang="en-US" sz="1400" dirty="0">
                <a:latin typeface="Gill Sans MT"/>
              </a:rPr>
              <a:t>The next slide shows that this premium is even greater for Millennial households.</a:t>
            </a:r>
          </a:p>
        </p:txBody>
      </p:sp>
      <p:sp>
        <p:nvSpPr>
          <p:cNvPr id="12" name="Content Placeholder 2">
            <a:extLst>
              <a:ext uri="{FF2B5EF4-FFF2-40B4-BE49-F238E27FC236}">
                <a16:creationId xmlns:a16="http://schemas.microsoft.com/office/drawing/2014/main" id="{E0418CC2-1C1B-4CAA-8BB1-6D89CB16F00B}"/>
              </a:ext>
            </a:extLst>
          </p:cNvPr>
          <p:cNvSpPr txBox="1">
            <a:spLocks/>
          </p:cNvSpPr>
          <p:nvPr/>
        </p:nvSpPr>
        <p:spPr>
          <a:xfrm>
            <a:off x="1471190" y="1143000"/>
            <a:ext cx="6201620" cy="559751"/>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800" dirty="0">
                <a:latin typeface="Gill Sans MT"/>
              </a:rPr>
              <a:t>Avocado Category Rest-of-Basket Premium for All Households</a:t>
            </a:r>
          </a:p>
        </p:txBody>
      </p:sp>
      <p:sp>
        <p:nvSpPr>
          <p:cNvPr id="10" name="Content Placeholder 2">
            <a:extLst>
              <a:ext uri="{FF2B5EF4-FFF2-40B4-BE49-F238E27FC236}">
                <a16:creationId xmlns:a16="http://schemas.microsoft.com/office/drawing/2014/main" id="{CE038686-F64E-4D41-B7C0-4A1F873947A1}"/>
              </a:ext>
            </a:extLst>
          </p:cNvPr>
          <p:cNvSpPr txBox="1">
            <a:spLocks/>
          </p:cNvSpPr>
          <p:nvPr/>
        </p:nvSpPr>
        <p:spPr>
          <a:xfrm>
            <a:off x="136556" y="6400800"/>
            <a:ext cx="8626444" cy="228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000" dirty="0">
                <a:latin typeface="Gill Sans MT"/>
              </a:rPr>
              <a:t>*Comparison of the value of other items in the market basket when avocados are in the basket ($66.23) vs. when avocados are not in the basket ($41.77)</a:t>
            </a:r>
          </a:p>
        </p:txBody>
      </p:sp>
      <p:sp>
        <p:nvSpPr>
          <p:cNvPr id="15" name="Speech Bubble: Oval 14">
            <a:extLst>
              <a:ext uri="{FF2B5EF4-FFF2-40B4-BE49-F238E27FC236}">
                <a16:creationId xmlns:a16="http://schemas.microsoft.com/office/drawing/2014/main" id="{A459763F-EE4E-4F3F-BFBF-7F28542C15C7}"/>
              </a:ext>
            </a:extLst>
          </p:cNvPr>
          <p:cNvSpPr/>
          <p:nvPr/>
        </p:nvSpPr>
        <p:spPr>
          <a:xfrm flipH="1">
            <a:off x="6324600" y="1628558"/>
            <a:ext cx="2324100" cy="1298377"/>
          </a:xfrm>
          <a:prstGeom prst="wedgeEllipseCallout">
            <a:avLst>
              <a:gd name="adj1" fmla="val 62612"/>
              <a:gd name="adj2" fmla="val 7655"/>
            </a:avLst>
          </a:prstGeom>
          <a:solidFill>
            <a:srgbClr val="213F22"/>
          </a:solidFill>
          <a:ln>
            <a:solidFill>
              <a:srgbClr val="213F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200" dirty="0">
                <a:solidFill>
                  <a:schemeClr val="bg1"/>
                </a:solidFill>
                <a:latin typeface="+mj-lt"/>
              </a:rPr>
              <a:t>When Avocados were included in the basket, the market basket value of all other items increased +$24.46 or +58.6%.</a:t>
            </a:r>
          </a:p>
        </p:txBody>
      </p:sp>
      <p:sp>
        <p:nvSpPr>
          <p:cNvPr id="16" name="Rectangle: Rounded Corners 15">
            <a:extLst>
              <a:ext uri="{FF2B5EF4-FFF2-40B4-BE49-F238E27FC236}">
                <a16:creationId xmlns:a16="http://schemas.microsoft.com/office/drawing/2014/main" id="{C2596BAD-8464-49C4-93D8-C562148D81AE}"/>
              </a:ext>
            </a:extLst>
          </p:cNvPr>
          <p:cNvSpPr/>
          <p:nvPr/>
        </p:nvSpPr>
        <p:spPr>
          <a:xfrm>
            <a:off x="495300" y="50292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3607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705600" cy="822365"/>
          </a:xfrm>
        </p:spPr>
        <p:txBody>
          <a:bodyPr>
            <a:noAutofit/>
          </a:bodyPr>
          <a:lstStyle/>
          <a:p>
            <a:r>
              <a:rPr lang="en-US" sz="2200" dirty="0"/>
              <a:t>Rest-of-Basket premium is +$4.42 higher for Millennial households vs. Non-Millennial households</a:t>
            </a:r>
            <a:endParaRPr lang="en-US" sz="22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16</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BF8952D-28D4-407B-B60A-6D463D0530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2343" y="1365046"/>
            <a:ext cx="7519312" cy="3237982"/>
          </a:xfrm>
          <a:prstGeom prst="rect">
            <a:avLst/>
          </a:prstGeom>
        </p:spPr>
      </p:pic>
      <p:sp>
        <p:nvSpPr>
          <p:cNvPr id="8" name="Content Placeholder 2">
            <a:extLst>
              <a:ext uri="{FF2B5EF4-FFF2-40B4-BE49-F238E27FC236}">
                <a16:creationId xmlns:a16="http://schemas.microsoft.com/office/drawing/2014/main" id="{18E1509E-24D5-4073-B337-AF6A9EC5C112}"/>
              </a:ext>
            </a:extLst>
          </p:cNvPr>
          <p:cNvSpPr txBox="1">
            <a:spLocks/>
          </p:cNvSpPr>
          <p:nvPr/>
        </p:nvSpPr>
        <p:spPr>
          <a:xfrm>
            <a:off x="402336" y="4820094"/>
            <a:ext cx="82463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Millennial household Rest-of-Basket value increased +59.0% when avocados were included in the basket. This translates to a Rest-of-Basket premium of +$27.31.</a:t>
            </a:r>
          </a:p>
          <a:p>
            <a:pPr marL="0" indent="0">
              <a:lnSpc>
                <a:spcPct val="110000"/>
              </a:lnSpc>
              <a:spcBef>
                <a:spcPts val="600"/>
              </a:spcBef>
              <a:buNone/>
            </a:pPr>
            <a:r>
              <a:rPr lang="en-US" sz="1400" dirty="0">
                <a:latin typeface="Gill Sans MT"/>
              </a:rPr>
              <a:t>Non-Millennial household Rest-of-Basket value increased +56.4% when avocados were included in the basket. This translates to a Rest-of-Basket premium of +$22.89.</a:t>
            </a:r>
          </a:p>
          <a:p>
            <a:pPr marL="0" indent="0">
              <a:lnSpc>
                <a:spcPct val="110000"/>
              </a:lnSpc>
              <a:spcBef>
                <a:spcPts val="600"/>
              </a:spcBef>
              <a:buNone/>
            </a:pPr>
            <a:r>
              <a:rPr lang="en-US" sz="1400" dirty="0">
                <a:latin typeface="Gill Sans MT"/>
              </a:rPr>
              <a:t>The Millennial household In-Basket Premium of +$27.31 was +$4.42 higher than the Non-Millennial In-Basket Premium of +$22.89</a:t>
            </a:r>
          </a:p>
        </p:txBody>
      </p:sp>
    </p:spTree>
    <p:extLst>
      <p:ext uri="{BB962C8B-B14F-4D97-AF65-F5344CB8AC3E}">
        <p14:creationId xmlns:p14="http://schemas.microsoft.com/office/powerpoint/2010/main" val="364779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DD17-65DA-4809-B708-11A10B7CC29F}"/>
              </a:ext>
            </a:extLst>
          </p:cNvPr>
          <p:cNvSpPr>
            <a:spLocks noGrp="1"/>
          </p:cNvSpPr>
          <p:nvPr>
            <p:ph type="title"/>
          </p:nvPr>
        </p:nvSpPr>
        <p:spPr/>
        <p:txBody>
          <a:bodyPr/>
          <a:lstStyle/>
          <a:p>
            <a:r>
              <a:rPr lang="en-US" dirty="0"/>
              <a:t>What’s in the basket with avocados?</a:t>
            </a:r>
          </a:p>
        </p:txBody>
      </p:sp>
      <p:sp>
        <p:nvSpPr>
          <p:cNvPr id="3" name="Text Placeholder 2">
            <a:extLst>
              <a:ext uri="{FF2B5EF4-FFF2-40B4-BE49-F238E27FC236}">
                <a16:creationId xmlns:a16="http://schemas.microsoft.com/office/drawing/2014/main" id="{1761DA4B-1473-403E-B5AF-AD2A7013FFC7}"/>
              </a:ext>
            </a:extLst>
          </p:cNvPr>
          <p:cNvSpPr>
            <a:spLocks noGrp="1"/>
          </p:cNvSpPr>
          <p:nvPr>
            <p:ph type="body" idx="1"/>
          </p:nvPr>
        </p:nvSpPr>
        <p:spPr/>
        <p:txBody>
          <a:bodyPr/>
          <a:lstStyle/>
          <a:p>
            <a:r>
              <a:rPr lang="en-US" dirty="0"/>
              <a:t>Market Basket Affinity</a:t>
            </a:r>
          </a:p>
        </p:txBody>
      </p:sp>
      <p:sp>
        <p:nvSpPr>
          <p:cNvPr id="4" name="Slide Number Placeholder 3">
            <a:extLst>
              <a:ext uri="{FF2B5EF4-FFF2-40B4-BE49-F238E27FC236}">
                <a16:creationId xmlns:a16="http://schemas.microsoft.com/office/drawing/2014/main" id="{5B1EB271-6091-4C6A-BC4D-9E4EF8691DAD}"/>
              </a:ext>
            </a:extLst>
          </p:cNvPr>
          <p:cNvSpPr>
            <a:spLocks noGrp="1"/>
          </p:cNvSpPr>
          <p:nvPr>
            <p:ph type="sldNum" sz="quarter" idx="4"/>
          </p:nvPr>
        </p:nvSpPr>
        <p:spPr/>
        <p:txBody>
          <a:bodyPr/>
          <a:lstStyle/>
          <a:p>
            <a:fld id="{2F18AD43-49F2-4585-85CB-381ABF55072C}" type="slidenum">
              <a:rPr lang="en-US" smtClean="0"/>
              <a:pPr/>
              <a:t>17</a:t>
            </a:fld>
            <a:endParaRPr lang="en-US" dirty="0"/>
          </a:p>
        </p:txBody>
      </p:sp>
    </p:spTree>
    <p:extLst>
      <p:ext uri="{BB962C8B-B14F-4D97-AF65-F5344CB8AC3E}">
        <p14:creationId xmlns:p14="http://schemas.microsoft.com/office/powerpoint/2010/main" val="433211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5B5E7-EB1D-4798-905B-20B881DBFDFE}"/>
              </a:ext>
            </a:extLst>
          </p:cNvPr>
          <p:cNvPicPr>
            <a:picLocks noChangeAspect="1"/>
          </p:cNvPicPr>
          <p:nvPr/>
        </p:nvPicPr>
        <p:blipFill>
          <a:blip r:embed="rId2"/>
          <a:stretch>
            <a:fillRect/>
          </a:stretch>
        </p:blipFill>
        <p:spPr>
          <a:xfrm>
            <a:off x="381000" y="1619313"/>
            <a:ext cx="8629461" cy="2876487"/>
          </a:xfrm>
          <a:prstGeom prst="rect">
            <a:avLst/>
          </a:prstGeom>
        </p:spPr>
      </p:pic>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400800" cy="822365"/>
          </a:xfrm>
        </p:spPr>
        <p:txBody>
          <a:bodyPr>
            <a:noAutofit/>
          </a:bodyPr>
          <a:lstStyle/>
          <a:p>
            <a:r>
              <a:rPr lang="en-US" sz="2200" dirty="0"/>
              <a:t>Fresh produce was often found in the avocado market basket. Below are the top twenty items found in the basket with avocados. </a:t>
            </a:r>
            <a:endParaRPr lang="en-US" sz="22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18</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324600"/>
            <a:ext cx="7238999" cy="3693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a:p>
            <a:r>
              <a:rPr lang="en-US" sz="900" dirty="0">
                <a:latin typeface="+mj-lt"/>
              </a:rPr>
              <a:t>*Affinity index measures which items were more likely to be found with avocados than was expected</a:t>
            </a:r>
          </a:p>
        </p:txBody>
      </p:sp>
      <p:sp>
        <p:nvSpPr>
          <p:cNvPr id="21" name="Content Placeholder 2">
            <a:extLst>
              <a:ext uri="{FF2B5EF4-FFF2-40B4-BE49-F238E27FC236}">
                <a16:creationId xmlns:a16="http://schemas.microsoft.com/office/drawing/2014/main" id="{5C88CBC7-1001-4CAA-9A0B-9227A8DF1964}"/>
              </a:ext>
            </a:extLst>
          </p:cNvPr>
          <p:cNvSpPr txBox="1">
            <a:spLocks/>
          </p:cNvSpPr>
          <p:nvPr/>
        </p:nvSpPr>
        <p:spPr>
          <a:xfrm>
            <a:off x="402336" y="4820094"/>
            <a:ext cx="86654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Eleven of the top 20 most often found items in the avocado market basket are fresh produce items.</a:t>
            </a:r>
          </a:p>
          <a:p>
            <a:pPr marL="0" indent="0">
              <a:lnSpc>
                <a:spcPct val="110000"/>
              </a:lnSpc>
              <a:spcBef>
                <a:spcPts val="600"/>
              </a:spcBef>
              <a:buNone/>
            </a:pPr>
            <a:r>
              <a:rPr lang="en-US" sz="1400" dirty="0">
                <a:latin typeface="Gill Sans MT"/>
              </a:rPr>
              <a:t>All items in the top 20 have strong affinity indexes, indicating that these items showed up in avocado market baskets significantly more often than was expected.</a:t>
            </a:r>
          </a:p>
          <a:p>
            <a:pPr marL="0" indent="0">
              <a:lnSpc>
                <a:spcPct val="110000"/>
              </a:lnSpc>
              <a:spcBef>
                <a:spcPts val="600"/>
              </a:spcBef>
              <a:buNone/>
            </a:pPr>
            <a:r>
              <a:rPr lang="en-US" sz="1400" dirty="0">
                <a:latin typeface="Gill Sans MT"/>
              </a:rPr>
              <a:t>Icons highlight the 10 categories in the top 20 that have the strongest affinity indexes, 9 of which were fresh produce categories.</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E6D2382-9EDF-45A1-9342-43D575B884BC}"/>
              </a:ext>
            </a:extLst>
          </p:cNvPr>
          <p:cNvSpPr txBox="1"/>
          <p:nvPr/>
        </p:nvSpPr>
        <p:spPr>
          <a:xfrm>
            <a:off x="103520" y="3505200"/>
            <a:ext cx="554960" cy="400110"/>
          </a:xfrm>
          <a:prstGeom prst="rect">
            <a:avLst/>
          </a:prstGeom>
          <a:noFill/>
        </p:spPr>
        <p:txBody>
          <a:bodyPr wrap="none" rtlCol="0">
            <a:spAutoFit/>
          </a:bodyPr>
          <a:lstStyle/>
          <a:p>
            <a:r>
              <a:rPr lang="en-US" sz="1000" dirty="0">
                <a:latin typeface="+mj-lt"/>
              </a:rPr>
              <a:t>Affinity</a:t>
            </a:r>
          </a:p>
          <a:p>
            <a:r>
              <a:rPr lang="en-US" sz="1000" dirty="0">
                <a:latin typeface="+mj-lt"/>
              </a:rPr>
              <a:t>Index:</a:t>
            </a:r>
          </a:p>
        </p:txBody>
      </p:sp>
      <p:sp>
        <p:nvSpPr>
          <p:cNvPr id="11" name="TextBox 10">
            <a:extLst>
              <a:ext uri="{FF2B5EF4-FFF2-40B4-BE49-F238E27FC236}">
                <a16:creationId xmlns:a16="http://schemas.microsoft.com/office/drawing/2014/main" id="{BE33B527-5F76-41A1-BDBD-3135A66B7CB0}"/>
              </a:ext>
            </a:extLst>
          </p:cNvPr>
          <p:cNvSpPr txBox="1"/>
          <p:nvPr/>
        </p:nvSpPr>
        <p:spPr>
          <a:xfrm>
            <a:off x="571439"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394</a:t>
            </a:r>
          </a:p>
        </p:txBody>
      </p:sp>
      <p:sp>
        <p:nvSpPr>
          <p:cNvPr id="36" name="TextBox 35">
            <a:extLst>
              <a:ext uri="{FF2B5EF4-FFF2-40B4-BE49-F238E27FC236}">
                <a16:creationId xmlns:a16="http://schemas.microsoft.com/office/drawing/2014/main" id="{5692CB36-F4F6-4454-A339-FBE256169D05}"/>
              </a:ext>
            </a:extLst>
          </p:cNvPr>
          <p:cNvSpPr txBox="1"/>
          <p:nvPr/>
        </p:nvSpPr>
        <p:spPr>
          <a:xfrm>
            <a:off x="988174"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599</a:t>
            </a:r>
          </a:p>
        </p:txBody>
      </p:sp>
      <p:sp>
        <p:nvSpPr>
          <p:cNvPr id="37" name="TextBox 36">
            <a:extLst>
              <a:ext uri="{FF2B5EF4-FFF2-40B4-BE49-F238E27FC236}">
                <a16:creationId xmlns:a16="http://schemas.microsoft.com/office/drawing/2014/main" id="{CC2D1D61-1259-451F-98AD-AC05DB8B1A67}"/>
              </a:ext>
            </a:extLst>
          </p:cNvPr>
          <p:cNvSpPr txBox="1"/>
          <p:nvPr/>
        </p:nvSpPr>
        <p:spPr>
          <a:xfrm>
            <a:off x="1404909"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440</a:t>
            </a:r>
          </a:p>
        </p:txBody>
      </p:sp>
      <p:sp>
        <p:nvSpPr>
          <p:cNvPr id="38" name="TextBox 37">
            <a:extLst>
              <a:ext uri="{FF2B5EF4-FFF2-40B4-BE49-F238E27FC236}">
                <a16:creationId xmlns:a16="http://schemas.microsoft.com/office/drawing/2014/main" id="{80778E99-D3B9-4D03-B591-495B064D5F89}"/>
              </a:ext>
            </a:extLst>
          </p:cNvPr>
          <p:cNvSpPr txBox="1"/>
          <p:nvPr/>
        </p:nvSpPr>
        <p:spPr>
          <a:xfrm>
            <a:off x="1821644"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239</a:t>
            </a:r>
          </a:p>
        </p:txBody>
      </p:sp>
      <p:sp>
        <p:nvSpPr>
          <p:cNvPr id="39" name="TextBox 38">
            <a:extLst>
              <a:ext uri="{FF2B5EF4-FFF2-40B4-BE49-F238E27FC236}">
                <a16:creationId xmlns:a16="http://schemas.microsoft.com/office/drawing/2014/main" id="{99E18F20-6C99-4A88-963B-C0A414F9D4EA}"/>
              </a:ext>
            </a:extLst>
          </p:cNvPr>
          <p:cNvSpPr txBox="1"/>
          <p:nvPr/>
        </p:nvSpPr>
        <p:spPr>
          <a:xfrm>
            <a:off x="2238379"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401</a:t>
            </a:r>
          </a:p>
        </p:txBody>
      </p:sp>
      <p:sp>
        <p:nvSpPr>
          <p:cNvPr id="40" name="TextBox 39">
            <a:extLst>
              <a:ext uri="{FF2B5EF4-FFF2-40B4-BE49-F238E27FC236}">
                <a16:creationId xmlns:a16="http://schemas.microsoft.com/office/drawing/2014/main" id="{031255CE-6B6B-44F4-9EA1-98F0A4CD1C1C}"/>
              </a:ext>
            </a:extLst>
          </p:cNvPr>
          <p:cNvSpPr txBox="1"/>
          <p:nvPr/>
        </p:nvSpPr>
        <p:spPr>
          <a:xfrm>
            <a:off x="2655114"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300</a:t>
            </a:r>
          </a:p>
        </p:txBody>
      </p:sp>
      <p:sp>
        <p:nvSpPr>
          <p:cNvPr id="41" name="TextBox 40">
            <a:extLst>
              <a:ext uri="{FF2B5EF4-FFF2-40B4-BE49-F238E27FC236}">
                <a16:creationId xmlns:a16="http://schemas.microsoft.com/office/drawing/2014/main" id="{A5A866C7-78E3-4FA9-89DE-D693ACE80581}"/>
              </a:ext>
            </a:extLst>
          </p:cNvPr>
          <p:cNvSpPr txBox="1"/>
          <p:nvPr/>
        </p:nvSpPr>
        <p:spPr>
          <a:xfrm>
            <a:off x="3071849"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506</a:t>
            </a:r>
          </a:p>
        </p:txBody>
      </p:sp>
      <p:sp>
        <p:nvSpPr>
          <p:cNvPr id="42" name="TextBox 41">
            <a:extLst>
              <a:ext uri="{FF2B5EF4-FFF2-40B4-BE49-F238E27FC236}">
                <a16:creationId xmlns:a16="http://schemas.microsoft.com/office/drawing/2014/main" id="{B3B83945-D5ED-477A-9261-555C9CEDF2E5}"/>
              </a:ext>
            </a:extLst>
          </p:cNvPr>
          <p:cNvSpPr txBox="1"/>
          <p:nvPr/>
        </p:nvSpPr>
        <p:spPr>
          <a:xfrm>
            <a:off x="3488584"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377</a:t>
            </a:r>
          </a:p>
        </p:txBody>
      </p:sp>
      <p:sp>
        <p:nvSpPr>
          <p:cNvPr id="51" name="TextBox 50">
            <a:extLst>
              <a:ext uri="{FF2B5EF4-FFF2-40B4-BE49-F238E27FC236}">
                <a16:creationId xmlns:a16="http://schemas.microsoft.com/office/drawing/2014/main" id="{2DBA5446-2E4A-4653-BD1A-0CE917F40A99}"/>
              </a:ext>
            </a:extLst>
          </p:cNvPr>
          <p:cNvSpPr txBox="1"/>
          <p:nvPr/>
        </p:nvSpPr>
        <p:spPr>
          <a:xfrm>
            <a:off x="3905319"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310</a:t>
            </a:r>
          </a:p>
        </p:txBody>
      </p:sp>
      <p:sp>
        <p:nvSpPr>
          <p:cNvPr id="52" name="TextBox 51">
            <a:extLst>
              <a:ext uri="{FF2B5EF4-FFF2-40B4-BE49-F238E27FC236}">
                <a16:creationId xmlns:a16="http://schemas.microsoft.com/office/drawing/2014/main" id="{6588E74D-D792-4D66-A258-852188AD66A6}"/>
              </a:ext>
            </a:extLst>
          </p:cNvPr>
          <p:cNvSpPr txBox="1"/>
          <p:nvPr/>
        </p:nvSpPr>
        <p:spPr>
          <a:xfrm>
            <a:off x="4322054"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593</a:t>
            </a:r>
          </a:p>
        </p:txBody>
      </p:sp>
      <p:sp>
        <p:nvSpPr>
          <p:cNvPr id="53" name="TextBox 52">
            <a:extLst>
              <a:ext uri="{FF2B5EF4-FFF2-40B4-BE49-F238E27FC236}">
                <a16:creationId xmlns:a16="http://schemas.microsoft.com/office/drawing/2014/main" id="{226E3829-A2A6-4212-BA1F-1E8959006F76}"/>
              </a:ext>
            </a:extLst>
          </p:cNvPr>
          <p:cNvSpPr txBox="1"/>
          <p:nvPr/>
        </p:nvSpPr>
        <p:spPr>
          <a:xfrm>
            <a:off x="4738789"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458</a:t>
            </a:r>
          </a:p>
        </p:txBody>
      </p:sp>
      <p:sp>
        <p:nvSpPr>
          <p:cNvPr id="54" name="TextBox 53">
            <a:extLst>
              <a:ext uri="{FF2B5EF4-FFF2-40B4-BE49-F238E27FC236}">
                <a16:creationId xmlns:a16="http://schemas.microsoft.com/office/drawing/2014/main" id="{C61F9AC9-A74F-4E7E-BE26-0796860AE804}"/>
              </a:ext>
            </a:extLst>
          </p:cNvPr>
          <p:cNvSpPr txBox="1"/>
          <p:nvPr/>
        </p:nvSpPr>
        <p:spPr>
          <a:xfrm>
            <a:off x="5155524"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216</a:t>
            </a:r>
          </a:p>
        </p:txBody>
      </p:sp>
      <p:sp>
        <p:nvSpPr>
          <p:cNvPr id="55" name="TextBox 54">
            <a:extLst>
              <a:ext uri="{FF2B5EF4-FFF2-40B4-BE49-F238E27FC236}">
                <a16:creationId xmlns:a16="http://schemas.microsoft.com/office/drawing/2014/main" id="{8BC4934D-C3C5-4E83-8FAB-7AECC49DCE1F}"/>
              </a:ext>
            </a:extLst>
          </p:cNvPr>
          <p:cNvSpPr txBox="1"/>
          <p:nvPr/>
        </p:nvSpPr>
        <p:spPr>
          <a:xfrm>
            <a:off x="5572259"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604</a:t>
            </a:r>
          </a:p>
        </p:txBody>
      </p:sp>
      <p:sp>
        <p:nvSpPr>
          <p:cNvPr id="56" name="TextBox 55">
            <a:extLst>
              <a:ext uri="{FF2B5EF4-FFF2-40B4-BE49-F238E27FC236}">
                <a16:creationId xmlns:a16="http://schemas.microsoft.com/office/drawing/2014/main" id="{4B47FA36-3697-4968-B2DD-F6C36D268FA7}"/>
              </a:ext>
            </a:extLst>
          </p:cNvPr>
          <p:cNvSpPr txBox="1"/>
          <p:nvPr/>
        </p:nvSpPr>
        <p:spPr>
          <a:xfrm>
            <a:off x="5988994"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377</a:t>
            </a:r>
          </a:p>
        </p:txBody>
      </p:sp>
      <p:sp>
        <p:nvSpPr>
          <p:cNvPr id="57" name="TextBox 56">
            <a:extLst>
              <a:ext uri="{FF2B5EF4-FFF2-40B4-BE49-F238E27FC236}">
                <a16:creationId xmlns:a16="http://schemas.microsoft.com/office/drawing/2014/main" id="{41887770-9C52-44FA-97D8-D9629B156953}"/>
              </a:ext>
            </a:extLst>
          </p:cNvPr>
          <p:cNvSpPr txBox="1"/>
          <p:nvPr/>
        </p:nvSpPr>
        <p:spPr>
          <a:xfrm>
            <a:off x="6405729"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230</a:t>
            </a:r>
          </a:p>
        </p:txBody>
      </p:sp>
      <p:sp>
        <p:nvSpPr>
          <p:cNvPr id="58" name="TextBox 57">
            <a:extLst>
              <a:ext uri="{FF2B5EF4-FFF2-40B4-BE49-F238E27FC236}">
                <a16:creationId xmlns:a16="http://schemas.microsoft.com/office/drawing/2014/main" id="{C19793A8-2266-4162-8C21-68F23094C16D}"/>
              </a:ext>
            </a:extLst>
          </p:cNvPr>
          <p:cNvSpPr txBox="1"/>
          <p:nvPr/>
        </p:nvSpPr>
        <p:spPr>
          <a:xfrm>
            <a:off x="6822464"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422</a:t>
            </a:r>
          </a:p>
        </p:txBody>
      </p:sp>
      <p:sp>
        <p:nvSpPr>
          <p:cNvPr id="59" name="TextBox 58">
            <a:extLst>
              <a:ext uri="{FF2B5EF4-FFF2-40B4-BE49-F238E27FC236}">
                <a16:creationId xmlns:a16="http://schemas.microsoft.com/office/drawing/2014/main" id="{3F9091DB-AC25-4E57-BFD5-B544E45BAC10}"/>
              </a:ext>
            </a:extLst>
          </p:cNvPr>
          <p:cNvSpPr txBox="1"/>
          <p:nvPr/>
        </p:nvSpPr>
        <p:spPr>
          <a:xfrm>
            <a:off x="7239199"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298</a:t>
            </a:r>
          </a:p>
        </p:txBody>
      </p:sp>
      <p:sp>
        <p:nvSpPr>
          <p:cNvPr id="60" name="TextBox 59">
            <a:extLst>
              <a:ext uri="{FF2B5EF4-FFF2-40B4-BE49-F238E27FC236}">
                <a16:creationId xmlns:a16="http://schemas.microsoft.com/office/drawing/2014/main" id="{CF151865-3C5F-4EA4-85D0-5B5305BB19E6}"/>
              </a:ext>
            </a:extLst>
          </p:cNvPr>
          <p:cNvSpPr txBox="1"/>
          <p:nvPr/>
        </p:nvSpPr>
        <p:spPr>
          <a:xfrm>
            <a:off x="7655934"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322</a:t>
            </a:r>
          </a:p>
        </p:txBody>
      </p:sp>
      <p:sp>
        <p:nvSpPr>
          <p:cNvPr id="61" name="TextBox 60">
            <a:extLst>
              <a:ext uri="{FF2B5EF4-FFF2-40B4-BE49-F238E27FC236}">
                <a16:creationId xmlns:a16="http://schemas.microsoft.com/office/drawing/2014/main" id="{31CF1BA7-9702-40CC-AA5E-EE547AB80A40}"/>
              </a:ext>
            </a:extLst>
          </p:cNvPr>
          <p:cNvSpPr txBox="1"/>
          <p:nvPr/>
        </p:nvSpPr>
        <p:spPr>
          <a:xfrm>
            <a:off x="8072669" y="3715316"/>
            <a:ext cx="377026" cy="174859"/>
          </a:xfrm>
          <a:prstGeom prst="rect">
            <a:avLst/>
          </a:prstGeom>
          <a:noFill/>
        </p:spPr>
        <p:txBody>
          <a:bodyPr wrap="square" lIns="0" tIns="0" rIns="0" bIns="0" rtlCol="0">
            <a:noAutofit/>
          </a:bodyPr>
          <a:lstStyle/>
          <a:p>
            <a:pPr algn="ctr"/>
            <a:r>
              <a:rPr lang="en-US" sz="1000" dirty="0">
                <a:solidFill>
                  <a:srgbClr val="FFFF66"/>
                </a:solidFill>
                <a:latin typeface="+mj-lt"/>
              </a:rPr>
              <a:t>438</a:t>
            </a:r>
          </a:p>
        </p:txBody>
      </p:sp>
      <p:sp>
        <p:nvSpPr>
          <p:cNvPr id="62" name="TextBox 61">
            <a:extLst>
              <a:ext uri="{FF2B5EF4-FFF2-40B4-BE49-F238E27FC236}">
                <a16:creationId xmlns:a16="http://schemas.microsoft.com/office/drawing/2014/main" id="{371AAAC0-31A9-4806-BECE-099E42AD1BCD}"/>
              </a:ext>
            </a:extLst>
          </p:cNvPr>
          <p:cNvSpPr txBox="1"/>
          <p:nvPr/>
        </p:nvSpPr>
        <p:spPr>
          <a:xfrm>
            <a:off x="8489406" y="3715316"/>
            <a:ext cx="377026" cy="174859"/>
          </a:xfrm>
          <a:prstGeom prst="rect">
            <a:avLst/>
          </a:prstGeom>
          <a:noFill/>
        </p:spPr>
        <p:txBody>
          <a:bodyPr wrap="square" lIns="0" tIns="0" rIns="0" bIns="0" rtlCol="0">
            <a:noAutofit/>
          </a:bodyPr>
          <a:lstStyle/>
          <a:p>
            <a:pPr algn="ctr"/>
            <a:r>
              <a:rPr lang="en-US" sz="1000" dirty="0">
                <a:solidFill>
                  <a:schemeClr val="bg1"/>
                </a:solidFill>
                <a:latin typeface="+mj-lt"/>
              </a:rPr>
              <a:t>249</a:t>
            </a:r>
          </a:p>
        </p:txBody>
      </p:sp>
      <p:pic>
        <p:nvPicPr>
          <p:cNvPr id="10" name="Picture 9" descr="A picture containing drawing&#10;&#10;Description automatically generated">
            <a:extLst>
              <a:ext uri="{FF2B5EF4-FFF2-40B4-BE49-F238E27FC236}">
                <a16:creationId xmlns:a16="http://schemas.microsoft.com/office/drawing/2014/main" id="{22FCEC2D-441B-44DB-B29F-49F3F1EFA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276" y="2545824"/>
            <a:ext cx="242581" cy="242581"/>
          </a:xfrm>
          <a:prstGeom prst="rect">
            <a:avLst/>
          </a:prstGeom>
        </p:spPr>
      </p:pic>
      <p:pic>
        <p:nvPicPr>
          <p:cNvPr id="63" name="Picture 62" descr="A picture containing drawing&#10;&#10;Description automatically generated">
            <a:extLst>
              <a:ext uri="{FF2B5EF4-FFF2-40B4-BE49-F238E27FC236}">
                <a16:creationId xmlns:a16="http://schemas.microsoft.com/office/drawing/2014/main" id="{5A4B2DA2-899C-4B2E-BF3E-642642E85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351" y="2513015"/>
            <a:ext cx="287901" cy="287901"/>
          </a:xfrm>
          <a:prstGeom prst="rect">
            <a:avLst/>
          </a:prstGeom>
        </p:spPr>
      </p:pic>
      <p:pic>
        <p:nvPicPr>
          <p:cNvPr id="65" name="Picture 64" descr="A picture containing drawing&#10;&#10;Description automatically generated">
            <a:extLst>
              <a:ext uri="{FF2B5EF4-FFF2-40B4-BE49-F238E27FC236}">
                <a16:creationId xmlns:a16="http://schemas.microsoft.com/office/drawing/2014/main" id="{60C5C35C-9FA6-49F1-820E-6F90A42DF9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433" y="1732951"/>
            <a:ext cx="287967" cy="287967"/>
          </a:xfrm>
          <a:prstGeom prst="rect">
            <a:avLst/>
          </a:prstGeom>
        </p:spPr>
      </p:pic>
      <p:pic>
        <p:nvPicPr>
          <p:cNvPr id="67" name="Picture 66" descr="A close up of a logo&#10;&#10;Description automatically generated">
            <a:extLst>
              <a:ext uri="{FF2B5EF4-FFF2-40B4-BE49-F238E27FC236}">
                <a16:creationId xmlns:a16="http://schemas.microsoft.com/office/drawing/2014/main" id="{FCC1A436-57A2-40A3-B076-B0E9976522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5372" y="2702836"/>
            <a:ext cx="311210" cy="311210"/>
          </a:xfrm>
          <a:prstGeom prst="rect">
            <a:avLst/>
          </a:prstGeom>
        </p:spPr>
      </p:pic>
      <p:pic>
        <p:nvPicPr>
          <p:cNvPr id="69" name="Picture 68" descr="A picture containing brush&#10;&#10;Description automatically generated">
            <a:extLst>
              <a:ext uri="{FF2B5EF4-FFF2-40B4-BE49-F238E27FC236}">
                <a16:creationId xmlns:a16="http://schemas.microsoft.com/office/drawing/2014/main" id="{240A4617-B8EF-492A-B1FB-48082050DD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59205">
            <a:off x="5575973" y="2653497"/>
            <a:ext cx="373472" cy="373472"/>
          </a:xfrm>
          <a:prstGeom prst="rect">
            <a:avLst/>
          </a:prstGeom>
        </p:spPr>
      </p:pic>
      <p:pic>
        <p:nvPicPr>
          <p:cNvPr id="71" name="Picture 70" descr="A close up of graphics&#10;&#10;Description automatically generated">
            <a:extLst>
              <a:ext uri="{FF2B5EF4-FFF2-40B4-BE49-F238E27FC236}">
                <a16:creationId xmlns:a16="http://schemas.microsoft.com/office/drawing/2014/main" id="{BF0D48F1-9511-4238-AEB5-8FBF4DF0FB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5164" y="2280106"/>
            <a:ext cx="315186" cy="315186"/>
          </a:xfrm>
          <a:prstGeom prst="rect">
            <a:avLst/>
          </a:prstGeom>
        </p:spPr>
      </p:pic>
      <p:pic>
        <p:nvPicPr>
          <p:cNvPr id="73" name="Picture 72" descr="A picture containing lamp, bottle, light&#10;&#10;Description automatically generated">
            <a:extLst>
              <a:ext uri="{FF2B5EF4-FFF2-40B4-BE49-F238E27FC236}">
                <a16:creationId xmlns:a16="http://schemas.microsoft.com/office/drawing/2014/main" id="{CD73ACB1-090C-44B8-B08F-F80BBC7B85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1849" y="2296791"/>
            <a:ext cx="360174" cy="360174"/>
          </a:xfrm>
          <a:prstGeom prst="rect">
            <a:avLst/>
          </a:prstGeom>
        </p:spPr>
      </p:pic>
      <p:pic>
        <p:nvPicPr>
          <p:cNvPr id="75" name="Picture 74" descr="A close up of a logo&#10;&#10;Description automatically generated">
            <a:extLst>
              <a:ext uri="{FF2B5EF4-FFF2-40B4-BE49-F238E27FC236}">
                <a16:creationId xmlns:a16="http://schemas.microsoft.com/office/drawing/2014/main" id="{E57226C7-8791-4A4A-A7D7-30045B6C17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2669" y="2788849"/>
            <a:ext cx="315186" cy="315186"/>
          </a:xfrm>
          <a:prstGeom prst="rect">
            <a:avLst/>
          </a:prstGeom>
        </p:spPr>
      </p:pic>
      <p:pic>
        <p:nvPicPr>
          <p:cNvPr id="76" name="Picture 75">
            <a:extLst>
              <a:ext uri="{FF2B5EF4-FFF2-40B4-BE49-F238E27FC236}">
                <a16:creationId xmlns:a16="http://schemas.microsoft.com/office/drawing/2014/main" id="{3D80C171-7CEA-4169-BDB6-1964B7D301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9692" y="1979674"/>
            <a:ext cx="287967" cy="287967"/>
          </a:xfrm>
          <a:prstGeom prst="rect">
            <a:avLst/>
          </a:prstGeom>
        </p:spPr>
      </p:pic>
      <p:pic>
        <p:nvPicPr>
          <p:cNvPr id="77" name="Picture 76">
            <a:extLst>
              <a:ext uri="{FF2B5EF4-FFF2-40B4-BE49-F238E27FC236}">
                <a16:creationId xmlns:a16="http://schemas.microsoft.com/office/drawing/2014/main" id="{3C3BB620-580F-4F09-826D-7C51B324083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32128" y="2215095"/>
            <a:ext cx="315186" cy="315186"/>
          </a:xfrm>
          <a:prstGeom prst="rect">
            <a:avLst/>
          </a:prstGeom>
        </p:spPr>
      </p:pic>
      <p:sp>
        <p:nvSpPr>
          <p:cNvPr id="78" name="Rectangle: Rounded Corners 77">
            <a:extLst>
              <a:ext uri="{FF2B5EF4-FFF2-40B4-BE49-F238E27FC236}">
                <a16:creationId xmlns:a16="http://schemas.microsoft.com/office/drawing/2014/main" id="{F25EB8A5-9513-406B-974E-764058D06CB5}"/>
              </a:ext>
            </a:extLst>
          </p:cNvPr>
          <p:cNvSpPr/>
          <p:nvPr/>
        </p:nvSpPr>
        <p:spPr>
          <a:xfrm>
            <a:off x="6968342" y="1410206"/>
            <a:ext cx="1481354" cy="869899"/>
          </a:xfrm>
          <a:prstGeom prst="roundRect">
            <a:avLst/>
          </a:prstGeom>
          <a:solidFill>
            <a:srgbClr val="FFFFCC"/>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r>
              <a:rPr lang="en-US" sz="1050" dirty="0">
                <a:solidFill>
                  <a:schemeClr val="tx1"/>
                </a:solidFill>
                <a:latin typeface="+mj-lt"/>
              </a:rPr>
              <a:t>Icons highlight the 10 categories in the top 20 that have the strongest affinity indexes*</a:t>
            </a:r>
          </a:p>
        </p:txBody>
      </p:sp>
      <p:sp>
        <p:nvSpPr>
          <p:cNvPr id="79" name="Rectangle 78">
            <a:extLst>
              <a:ext uri="{FF2B5EF4-FFF2-40B4-BE49-F238E27FC236}">
                <a16:creationId xmlns:a16="http://schemas.microsoft.com/office/drawing/2014/main" id="{C6DF1DD4-71D3-40B4-988E-D48185EB5DA0}"/>
              </a:ext>
            </a:extLst>
          </p:cNvPr>
          <p:cNvSpPr/>
          <p:nvPr/>
        </p:nvSpPr>
        <p:spPr>
          <a:xfrm>
            <a:off x="6822464" y="6439788"/>
            <a:ext cx="2393077" cy="200055"/>
          </a:xfrm>
          <a:prstGeom prst="rect">
            <a:avLst/>
          </a:prstGeom>
        </p:spPr>
        <p:txBody>
          <a:bodyPr wrap="square">
            <a:spAutoFit/>
          </a:bodyPr>
          <a:lstStyle/>
          <a:p>
            <a:r>
              <a:rPr lang="en-US" sz="700" dirty="0">
                <a:latin typeface="+mj-lt"/>
              </a:rPr>
              <a:t>Icons made by Freepik from www.flaticon.com</a:t>
            </a:r>
          </a:p>
        </p:txBody>
      </p:sp>
    </p:spTree>
    <p:extLst>
      <p:ext uri="{BB962C8B-B14F-4D97-AF65-F5344CB8AC3E}">
        <p14:creationId xmlns:p14="http://schemas.microsoft.com/office/powerpoint/2010/main" val="1800544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398F8299-1CCE-4D2C-A3E4-4F8B7DCFD414}"/>
              </a:ext>
            </a:extLst>
          </p:cNvPr>
          <p:cNvGraphicFramePr/>
          <p:nvPr>
            <p:extLst>
              <p:ext uri="{D42A27DB-BD31-4B8C-83A1-F6EECF244321}">
                <p14:modId xmlns:p14="http://schemas.microsoft.com/office/powerpoint/2010/main" val="2550672486"/>
              </p:ext>
            </p:extLst>
          </p:nvPr>
        </p:nvGraphicFramePr>
        <p:xfrm>
          <a:off x="381000" y="1423421"/>
          <a:ext cx="8382000" cy="529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400800" cy="822365"/>
          </a:xfrm>
        </p:spPr>
        <p:txBody>
          <a:bodyPr>
            <a:noAutofit/>
          </a:bodyPr>
          <a:lstStyle/>
          <a:p>
            <a:r>
              <a:rPr lang="en-US" sz="2200" dirty="0"/>
              <a:t>The top 20 items in Millennial and Non-Millennial avocado baskets were virtually the same, including many fresh produce items</a:t>
            </a:r>
            <a:endParaRPr lang="en-US" sz="22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19</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0" name="TextBox 19">
            <a:extLst>
              <a:ext uri="{FF2B5EF4-FFF2-40B4-BE49-F238E27FC236}">
                <a16:creationId xmlns:a16="http://schemas.microsoft.com/office/drawing/2014/main" id="{C2D5F931-B7CC-437E-B9BA-6DA5705797FA}"/>
              </a:ext>
            </a:extLst>
          </p:cNvPr>
          <p:cNvSpPr txBox="1"/>
          <p:nvPr/>
        </p:nvSpPr>
        <p:spPr>
          <a:xfrm>
            <a:off x="2667000" y="1838980"/>
            <a:ext cx="1502912" cy="523220"/>
          </a:xfrm>
          <a:prstGeom prst="rect">
            <a:avLst/>
          </a:prstGeom>
          <a:noFill/>
        </p:spPr>
        <p:txBody>
          <a:bodyPr wrap="square" rtlCol="0">
            <a:spAutoFit/>
          </a:bodyPr>
          <a:lstStyle/>
          <a:p>
            <a:pPr algn="ctr"/>
            <a:r>
              <a:rPr lang="en-US" sz="1400" dirty="0">
                <a:solidFill>
                  <a:schemeClr val="bg1"/>
                </a:solidFill>
                <a:latin typeface="+mj-lt"/>
              </a:rPr>
              <a:t>Millennial Households</a:t>
            </a:r>
          </a:p>
        </p:txBody>
      </p:sp>
      <p:sp>
        <p:nvSpPr>
          <p:cNvPr id="23" name="TextBox 22">
            <a:extLst>
              <a:ext uri="{FF2B5EF4-FFF2-40B4-BE49-F238E27FC236}">
                <a16:creationId xmlns:a16="http://schemas.microsoft.com/office/drawing/2014/main" id="{E7B1CA4F-57DC-4F61-B78B-4611D58BD467}"/>
              </a:ext>
            </a:extLst>
          </p:cNvPr>
          <p:cNvSpPr txBox="1"/>
          <p:nvPr/>
        </p:nvSpPr>
        <p:spPr>
          <a:xfrm>
            <a:off x="4949543" y="1838980"/>
            <a:ext cx="1388150" cy="523220"/>
          </a:xfrm>
          <a:prstGeom prst="rect">
            <a:avLst/>
          </a:prstGeom>
          <a:noFill/>
        </p:spPr>
        <p:txBody>
          <a:bodyPr wrap="square" rtlCol="0">
            <a:spAutoFit/>
          </a:bodyPr>
          <a:lstStyle/>
          <a:p>
            <a:pPr algn="ctr"/>
            <a:r>
              <a:rPr lang="en-US" sz="1400" dirty="0">
                <a:solidFill>
                  <a:schemeClr val="bg1"/>
                </a:solidFill>
                <a:latin typeface="+mj-lt"/>
              </a:rPr>
              <a:t>Non-Millennial</a:t>
            </a:r>
          </a:p>
          <a:p>
            <a:pPr algn="ctr"/>
            <a:r>
              <a:rPr lang="en-US" sz="1400" dirty="0">
                <a:solidFill>
                  <a:schemeClr val="bg1"/>
                </a:solidFill>
                <a:latin typeface="+mj-lt"/>
              </a:rPr>
              <a:t>Households</a:t>
            </a:r>
          </a:p>
        </p:txBody>
      </p:sp>
      <p:sp>
        <p:nvSpPr>
          <p:cNvPr id="18" name="TextBox 17">
            <a:extLst>
              <a:ext uri="{FF2B5EF4-FFF2-40B4-BE49-F238E27FC236}">
                <a16:creationId xmlns:a16="http://schemas.microsoft.com/office/drawing/2014/main" id="{F457AF3A-B688-4205-9E54-EE1C80E4C5E0}"/>
              </a:ext>
            </a:extLst>
          </p:cNvPr>
          <p:cNvSpPr txBox="1"/>
          <p:nvPr/>
        </p:nvSpPr>
        <p:spPr>
          <a:xfrm>
            <a:off x="6337693" y="3200400"/>
            <a:ext cx="877163" cy="584775"/>
          </a:xfrm>
          <a:prstGeom prst="rect">
            <a:avLst/>
          </a:prstGeom>
          <a:noFill/>
        </p:spPr>
        <p:txBody>
          <a:bodyPr wrap="none" rtlCol="0">
            <a:spAutoFit/>
          </a:bodyPr>
          <a:lstStyle/>
          <a:p>
            <a:r>
              <a:rPr lang="en-US" sz="1600" dirty="0">
                <a:solidFill>
                  <a:schemeClr val="bg1"/>
                </a:solidFill>
                <a:latin typeface="+mj-lt"/>
              </a:rPr>
              <a:t>Cookies</a:t>
            </a:r>
          </a:p>
          <a:p>
            <a:pPr marL="285750" indent="-285750">
              <a:buFont typeface="Arial" panose="020B0604020202020204" pitchFamily="34" charset="0"/>
              <a:buChar char="•"/>
            </a:pPr>
            <a:endParaRPr lang="en-US" sz="1600" dirty="0">
              <a:solidFill>
                <a:schemeClr val="bg1"/>
              </a:solidFill>
              <a:latin typeface="+mj-lt"/>
            </a:endParaRPr>
          </a:p>
        </p:txBody>
      </p:sp>
      <p:sp>
        <p:nvSpPr>
          <p:cNvPr id="19" name="TextBox 18">
            <a:extLst>
              <a:ext uri="{FF2B5EF4-FFF2-40B4-BE49-F238E27FC236}">
                <a16:creationId xmlns:a16="http://schemas.microsoft.com/office/drawing/2014/main" id="{0E3DFE13-5F65-4286-A98E-5CA200282D53}"/>
              </a:ext>
            </a:extLst>
          </p:cNvPr>
          <p:cNvSpPr txBox="1"/>
          <p:nvPr/>
        </p:nvSpPr>
        <p:spPr>
          <a:xfrm>
            <a:off x="1884533" y="3200400"/>
            <a:ext cx="847283" cy="584775"/>
          </a:xfrm>
          <a:prstGeom prst="rect">
            <a:avLst/>
          </a:prstGeom>
          <a:noFill/>
        </p:spPr>
        <p:txBody>
          <a:bodyPr wrap="none" rtlCol="0">
            <a:spAutoFit/>
          </a:bodyPr>
          <a:lstStyle/>
          <a:p>
            <a:r>
              <a:rPr lang="en-US" sz="1600" dirty="0">
                <a:solidFill>
                  <a:schemeClr val="bg1"/>
                </a:solidFill>
                <a:latin typeface="+mj-lt"/>
              </a:rPr>
              <a:t>Tortillas</a:t>
            </a:r>
          </a:p>
          <a:p>
            <a:pPr marL="285750" indent="-285750">
              <a:buFont typeface="Arial" panose="020B0604020202020204" pitchFamily="34" charset="0"/>
              <a:buChar char="•"/>
            </a:pPr>
            <a:endParaRPr lang="en-US" sz="1600" dirty="0">
              <a:solidFill>
                <a:schemeClr val="bg1"/>
              </a:solidFill>
              <a:latin typeface="+mj-lt"/>
            </a:endParaRPr>
          </a:p>
        </p:txBody>
      </p:sp>
      <p:sp>
        <p:nvSpPr>
          <p:cNvPr id="25" name="TextBox 24">
            <a:extLst>
              <a:ext uri="{FF2B5EF4-FFF2-40B4-BE49-F238E27FC236}">
                <a16:creationId xmlns:a16="http://schemas.microsoft.com/office/drawing/2014/main" id="{A4940CB8-8DC7-419A-AFC6-3BC785213316}"/>
              </a:ext>
            </a:extLst>
          </p:cNvPr>
          <p:cNvSpPr txBox="1"/>
          <p:nvPr/>
        </p:nvSpPr>
        <p:spPr>
          <a:xfrm>
            <a:off x="3276600" y="2362200"/>
            <a:ext cx="2514600" cy="3312061"/>
          </a:xfrm>
          <a:prstGeom prst="rect">
            <a:avLst/>
          </a:prstGeom>
          <a:noFill/>
        </p:spPr>
        <p:txBody>
          <a:bodyPr wrap="square" rtlCol="0">
            <a:spAutoFit/>
          </a:bodyPr>
          <a:lstStyle/>
          <a:p>
            <a:pPr algn="ctr">
              <a:lnSpc>
                <a:spcPts val="2300"/>
              </a:lnSpc>
            </a:pPr>
            <a:r>
              <a:rPr lang="en-US" sz="1600" dirty="0">
                <a:solidFill>
                  <a:schemeClr val="bg1"/>
                </a:solidFill>
                <a:effectLst>
                  <a:glow rad="228600">
                    <a:schemeClr val="accent3">
                      <a:satMod val="175000"/>
                      <a:alpha val="40000"/>
                    </a:schemeClr>
                  </a:glow>
                </a:effectLst>
                <a:latin typeface="+mj-lt"/>
              </a:rPr>
              <a:t>Apples</a:t>
            </a:r>
          </a:p>
          <a:p>
            <a:pPr algn="ctr">
              <a:lnSpc>
                <a:spcPts val="2300"/>
              </a:lnSpc>
            </a:pPr>
            <a:r>
              <a:rPr lang="en-US" sz="1600" dirty="0">
                <a:solidFill>
                  <a:schemeClr val="bg1"/>
                </a:solidFill>
                <a:effectLst>
                  <a:glow rad="228600">
                    <a:schemeClr val="accent3">
                      <a:satMod val="175000"/>
                      <a:alpha val="40000"/>
                    </a:schemeClr>
                  </a:glow>
                </a:effectLst>
                <a:latin typeface="+mj-lt"/>
              </a:rPr>
              <a:t>Bananas</a:t>
            </a:r>
            <a:r>
              <a:rPr lang="en-US" sz="1600" dirty="0">
                <a:solidFill>
                  <a:schemeClr val="bg1"/>
                </a:solidFill>
                <a:latin typeface="+mj-lt"/>
              </a:rPr>
              <a:t>, </a:t>
            </a:r>
            <a:r>
              <a:rPr lang="en-US" sz="1600" dirty="0">
                <a:solidFill>
                  <a:schemeClr val="bg1"/>
                </a:solidFill>
                <a:effectLst>
                  <a:glow rad="228600">
                    <a:schemeClr val="accent3">
                      <a:satMod val="175000"/>
                      <a:alpha val="40000"/>
                    </a:schemeClr>
                  </a:glow>
                </a:effectLst>
                <a:latin typeface="+mj-lt"/>
              </a:rPr>
              <a:t>Berries</a:t>
            </a:r>
          </a:p>
          <a:p>
            <a:pPr algn="ctr">
              <a:lnSpc>
                <a:spcPts val="2300"/>
              </a:lnSpc>
            </a:pPr>
            <a:r>
              <a:rPr lang="en-US" sz="1600" dirty="0">
                <a:solidFill>
                  <a:schemeClr val="bg1"/>
                </a:solidFill>
                <a:effectLst>
                  <a:glow rad="228600">
                    <a:schemeClr val="accent3">
                      <a:satMod val="175000"/>
                      <a:alpha val="40000"/>
                    </a:schemeClr>
                  </a:glow>
                </a:effectLst>
                <a:latin typeface="+mj-lt"/>
              </a:rPr>
              <a:t>Carrots</a:t>
            </a:r>
            <a:r>
              <a:rPr lang="en-US" sz="1600" dirty="0">
                <a:solidFill>
                  <a:schemeClr val="bg1"/>
                </a:solidFill>
                <a:latin typeface="+mj-lt"/>
              </a:rPr>
              <a:t>, Cereal,</a:t>
            </a:r>
          </a:p>
          <a:p>
            <a:pPr algn="ctr">
              <a:lnSpc>
                <a:spcPts val="2300"/>
              </a:lnSpc>
            </a:pPr>
            <a:r>
              <a:rPr lang="en-US" sz="1600" dirty="0">
                <a:solidFill>
                  <a:schemeClr val="bg1"/>
                </a:solidFill>
                <a:latin typeface="+mj-lt"/>
              </a:rPr>
              <a:t>Crackers, </a:t>
            </a:r>
            <a:r>
              <a:rPr lang="en-US" sz="1600" dirty="0">
                <a:solidFill>
                  <a:schemeClr val="bg1"/>
                </a:solidFill>
                <a:effectLst>
                  <a:glow rad="228600">
                    <a:schemeClr val="accent3">
                      <a:satMod val="175000"/>
                      <a:alpha val="40000"/>
                    </a:schemeClr>
                  </a:glow>
                </a:effectLst>
                <a:latin typeface="+mj-lt"/>
              </a:rPr>
              <a:t>Cucumbers</a:t>
            </a:r>
            <a:r>
              <a:rPr lang="en-US" sz="1600" dirty="0">
                <a:solidFill>
                  <a:schemeClr val="bg1"/>
                </a:solidFill>
                <a:latin typeface="+mj-lt"/>
              </a:rPr>
              <a:t>,</a:t>
            </a:r>
          </a:p>
          <a:p>
            <a:pPr algn="ctr">
              <a:lnSpc>
                <a:spcPts val="2300"/>
              </a:lnSpc>
            </a:pPr>
            <a:r>
              <a:rPr lang="en-US" sz="1600" dirty="0">
                <a:solidFill>
                  <a:schemeClr val="bg1"/>
                </a:solidFill>
                <a:latin typeface="+mj-lt"/>
              </a:rPr>
              <a:t>Fresh Bread, </a:t>
            </a:r>
            <a:r>
              <a:rPr lang="en-US" sz="1600" dirty="0">
                <a:solidFill>
                  <a:schemeClr val="bg1"/>
                </a:solidFill>
                <a:effectLst>
                  <a:glow rad="228600">
                    <a:schemeClr val="accent3">
                      <a:satMod val="175000"/>
                      <a:alpha val="40000"/>
                    </a:schemeClr>
                  </a:glow>
                </a:effectLst>
                <a:latin typeface="+mj-lt"/>
              </a:rPr>
              <a:t>Fresh Cut Salad</a:t>
            </a:r>
            <a:r>
              <a:rPr lang="en-US" sz="1600" dirty="0">
                <a:solidFill>
                  <a:schemeClr val="bg1"/>
                </a:solidFill>
                <a:latin typeface="+mj-lt"/>
              </a:rPr>
              <a:t>, Fresh Eggs, </a:t>
            </a:r>
            <a:r>
              <a:rPr lang="en-US" sz="1600" dirty="0">
                <a:solidFill>
                  <a:schemeClr val="bg1"/>
                </a:solidFill>
                <a:effectLst>
                  <a:glow rad="228600">
                    <a:schemeClr val="accent3">
                      <a:satMod val="175000"/>
                      <a:alpha val="40000"/>
                    </a:schemeClr>
                  </a:glow>
                </a:effectLst>
                <a:latin typeface="+mj-lt"/>
              </a:rPr>
              <a:t>Lettuce</a:t>
            </a:r>
            <a:r>
              <a:rPr lang="en-US" sz="1600" dirty="0">
                <a:solidFill>
                  <a:schemeClr val="bg1"/>
                </a:solidFill>
                <a:latin typeface="+mj-lt"/>
              </a:rPr>
              <a:t>,</a:t>
            </a:r>
          </a:p>
          <a:p>
            <a:pPr algn="ctr">
              <a:lnSpc>
                <a:spcPts val="2300"/>
              </a:lnSpc>
            </a:pPr>
            <a:r>
              <a:rPr lang="en-US" sz="1600" dirty="0">
                <a:solidFill>
                  <a:schemeClr val="bg1"/>
                </a:solidFill>
                <a:effectLst>
                  <a:glow rad="228600">
                    <a:schemeClr val="accent3">
                      <a:satMod val="175000"/>
                      <a:alpha val="40000"/>
                    </a:schemeClr>
                  </a:glow>
                </a:effectLst>
                <a:latin typeface="+mj-lt"/>
              </a:rPr>
              <a:t>Onions</a:t>
            </a:r>
            <a:r>
              <a:rPr lang="en-US" sz="1600" dirty="0">
                <a:solidFill>
                  <a:schemeClr val="bg1"/>
                </a:solidFill>
                <a:latin typeface="+mj-lt"/>
              </a:rPr>
              <a:t>, </a:t>
            </a:r>
            <a:r>
              <a:rPr lang="en-US" sz="1600" dirty="0">
                <a:solidFill>
                  <a:schemeClr val="bg1"/>
                </a:solidFill>
                <a:effectLst>
                  <a:glow rad="228600">
                    <a:schemeClr val="accent3">
                      <a:satMod val="175000"/>
                      <a:alpha val="40000"/>
                    </a:schemeClr>
                  </a:glow>
                </a:effectLst>
                <a:latin typeface="+mj-lt"/>
              </a:rPr>
              <a:t>Peppers</a:t>
            </a:r>
            <a:r>
              <a:rPr lang="en-US" sz="1600" dirty="0">
                <a:solidFill>
                  <a:schemeClr val="bg1"/>
                </a:solidFill>
                <a:latin typeface="+mj-lt"/>
              </a:rPr>
              <a:t>, </a:t>
            </a:r>
            <a:r>
              <a:rPr lang="en-US" sz="1600" dirty="0">
                <a:solidFill>
                  <a:schemeClr val="bg1"/>
                </a:solidFill>
                <a:effectLst>
                  <a:glow rad="228600">
                    <a:schemeClr val="accent3">
                      <a:satMod val="175000"/>
                      <a:alpha val="40000"/>
                    </a:schemeClr>
                  </a:glow>
                </a:effectLst>
                <a:latin typeface="+mj-lt"/>
              </a:rPr>
              <a:t>Potatoes</a:t>
            </a:r>
            <a:r>
              <a:rPr lang="en-US" sz="1600" dirty="0">
                <a:solidFill>
                  <a:schemeClr val="bg1"/>
                </a:solidFill>
                <a:latin typeface="+mj-lt"/>
              </a:rPr>
              <a:t>, Yogurt, Shredded Cheese, Skim Milk, </a:t>
            </a:r>
            <a:r>
              <a:rPr lang="en-US" sz="1600" dirty="0">
                <a:solidFill>
                  <a:schemeClr val="bg1"/>
                </a:solidFill>
                <a:effectLst>
                  <a:glow rad="228600">
                    <a:schemeClr val="accent3">
                      <a:satMod val="175000"/>
                      <a:alpha val="40000"/>
                    </a:schemeClr>
                  </a:glow>
                </a:effectLst>
                <a:latin typeface="+mj-lt"/>
              </a:rPr>
              <a:t>Tomatoes</a:t>
            </a:r>
            <a:r>
              <a:rPr lang="en-US" sz="1600" dirty="0">
                <a:solidFill>
                  <a:schemeClr val="bg1"/>
                </a:solidFill>
                <a:latin typeface="+mj-lt"/>
              </a:rPr>
              <a:t>,</a:t>
            </a:r>
          </a:p>
          <a:p>
            <a:pPr algn="ctr">
              <a:lnSpc>
                <a:spcPts val="2300"/>
              </a:lnSpc>
            </a:pPr>
            <a:r>
              <a:rPr lang="en-US" sz="1600" dirty="0">
                <a:solidFill>
                  <a:schemeClr val="bg1"/>
                </a:solidFill>
                <a:latin typeface="+mj-lt"/>
              </a:rPr>
              <a:t>Tortilla Chips</a:t>
            </a:r>
          </a:p>
          <a:p>
            <a:pPr algn="ctr">
              <a:lnSpc>
                <a:spcPts val="2300"/>
              </a:lnSpc>
            </a:pPr>
            <a:endParaRPr lang="en-US" sz="1600" dirty="0">
              <a:solidFill>
                <a:schemeClr val="bg1"/>
              </a:solidFill>
              <a:latin typeface="+mj-lt"/>
            </a:endParaRPr>
          </a:p>
        </p:txBody>
      </p:sp>
      <p:sp>
        <p:nvSpPr>
          <p:cNvPr id="11" name="TextBox 10">
            <a:extLst>
              <a:ext uri="{FF2B5EF4-FFF2-40B4-BE49-F238E27FC236}">
                <a16:creationId xmlns:a16="http://schemas.microsoft.com/office/drawing/2014/main" id="{EB24F5AE-F08D-4E79-A820-1E704A5675C6}"/>
              </a:ext>
            </a:extLst>
          </p:cNvPr>
          <p:cNvSpPr txBox="1"/>
          <p:nvPr/>
        </p:nvSpPr>
        <p:spPr>
          <a:xfrm>
            <a:off x="2949548" y="1343202"/>
            <a:ext cx="3168703" cy="338554"/>
          </a:xfrm>
          <a:prstGeom prst="rect">
            <a:avLst/>
          </a:prstGeom>
          <a:noFill/>
        </p:spPr>
        <p:txBody>
          <a:bodyPr wrap="square" rtlCol="0">
            <a:spAutoFit/>
          </a:bodyPr>
          <a:lstStyle/>
          <a:p>
            <a:pPr algn="ctr"/>
            <a:r>
              <a:rPr lang="en-US" sz="1600" dirty="0">
                <a:latin typeface="+mj-lt"/>
              </a:rPr>
              <a:t>Top 20 Avocado Trip Incidence</a:t>
            </a:r>
          </a:p>
        </p:txBody>
      </p:sp>
    </p:spTree>
    <p:extLst>
      <p:ext uri="{BB962C8B-B14F-4D97-AF65-F5344CB8AC3E}">
        <p14:creationId xmlns:p14="http://schemas.microsoft.com/office/powerpoint/2010/main" val="96146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and Executive Summary</a:t>
            </a:r>
          </a:p>
        </p:txBody>
      </p:sp>
      <p:sp>
        <p:nvSpPr>
          <p:cNvPr id="4" name="Slide Number Placeholder 3"/>
          <p:cNvSpPr>
            <a:spLocks noGrp="1"/>
          </p:cNvSpPr>
          <p:nvPr>
            <p:ph type="sldNum" sz="quarter" idx="4"/>
          </p:nvPr>
        </p:nvSpPr>
        <p:spPr/>
        <p:txBody>
          <a:bodyPr/>
          <a:lstStyle/>
          <a:p>
            <a:fld id="{2F18AD43-49F2-4585-85CB-381ABF55072C}" type="slidenum">
              <a:rPr lang="en-US"/>
              <a:pPr/>
              <a:t>2</a:t>
            </a:fld>
            <a:endParaRPr lang="en-US" dirty="0"/>
          </a:p>
        </p:txBody>
      </p:sp>
      <p:sp>
        <p:nvSpPr>
          <p:cNvPr id="10" name="Content Placeholder 2"/>
          <p:cNvSpPr txBox="1">
            <a:spLocks/>
          </p:cNvSpPr>
          <p:nvPr/>
        </p:nvSpPr>
        <p:spPr>
          <a:xfrm>
            <a:off x="365761" y="1344893"/>
            <a:ext cx="8016239" cy="5055907"/>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2000"/>
              </a:lnSpc>
              <a:spcBef>
                <a:spcPts val="600"/>
              </a:spcBef>
              <a:buNone/>
            </a:pPr>
            <a:r>
              <a:rPr lang="en-US" sz="1600" b="1" dirty="0">
                <a:latin typeface="Gill Sans MT"/>
              </a:rPr>
              <a:t>Objective</a:t>
            </a:r>
          </a:p>
          <a:p>
            <a:pPr marL="0" indent="0">
              <a:lnSpc>
                <a:spcPct val="112000"/>
              </a:lnSpc>
              <a:spcBef>
                <a:spcPts val="600"/>
              </a:spcBef>
              <a:buNone/>
            </a:pPr>
            <a:r>
              <a:rPr lang="en-US" sz="1600" dirty="0">
                <a:latin typeface="Gill Sans MT"/>
              </a:rPr>
              <a:t>The objective of this study is to identify growth opportunities for Hass avocados by understanding the purchase habits of Millennial avocado-purchasing households and the role they are playing in the growth of the category. Additionally, this study will reveal insights on the value and content of the Millennial market basket with and without avocados compared to the Non-Millennial market basket.</a:t>
            </a:r>
          </a:p>
          <a:p>
            <a:pPr marL="0" indent="0">
              <a:lnSpc>
                <a:spcPct val="112000"/>
              </a:lnSpc>
              <a:spcBef>
                <a:spcPts val="600"/>
              </a:spcBef>
              <a:buNone/>
            </a:pPr>
            <a:endParaRPr lang="en-US" sz="1050" dirty="0">
              <a:highlight>
                <a:srgbClr val="FFFF00"/>
              </a:highlight>
              <a:latin typeface="Gill Sans MT"/>
            </a:endParaRPr>
          </a:p>
          <a:p>
            <a:pPr marL="0" indent="0">
              <a:lnSpc>
                <a:spcPct val="112000"/>
              </a:lnSpc>
              <a:spcBef>
                <a:spcPts val="600"/>
              </a:spcBef>
              <a:buNone/>
            </a:pPr>
            <a:r>
              <a:rPr lang="en-US" sz="1600" b="1" dirty="0">
                <a:latin typeface="Gill Sans MT"/>
              </a:rPr>
              <a:t>Executive Summary</a:t>
            </a:r>
          </a:p>
          <a:p>
            <a:pPr marL="0" indent="0">
              <a:lnSpc>
                <a:spcPct val="112000"/>
              </a:lnSpc>
              <a:spcBef>
                <a:spcPts val="600"/>
              </a:spcBef>
              <a:buNone/>
            </a:pPr>
            <a:r>
              <a:rPr lang="en-US" sz="1600" dirty="0">
                <a:latin typeface="Gill Sans MT"/>
              </a:rPr>
              <a:t>Millennial shoppers are quickly becoming a driving force in the retail marketplace, and retailers and merchandisers are taking notice. As Millennials enter the next stage of their lives, they’re starting families and expanding their purchasing power. As Millennial purchasing power grows, so does their appetite for fresh produce, specifically avocados. </a:t>
            </a:r>
          </a:p>
          <a:p>
            <a:pPr marL="0" indent="0">
              <a:lnSpc>
                <a:spcPct val="112000"/>
              </a:lnSpc>
              <a:spcBef>
                <a:spcPts val="600"/>
              </a:spcBef>
              <a:buNone/>
            </a:pPr>
            <a:r>
              <a:rPr lang="en-US" sz="1600" dirty="0">
                <a:latin typeface="Gill Sans MT"/>
              </a:rPr>
              <a:t>Part 1 of the Millennial Study revealed that Millennial households are a high-value segment of the avocado category, as they were more likely to purchase avocados and spend more per household on avocados than Non-Millennial households. Part 2 of the study shows that Millennial households are especially valuable to avocado merchandisers and retailers. </a:t>
            </a:r>
          </a:p>
          <a:p>
            <a:pPr marL="0" indent="0">
              <a:lnSpc>
                <a:spcPct val="114000"/>
              </a:lnSpc>
              <a:spcBef>
                <a:spcPts val="600"/>
              </a:spcBef>
              <a:buNone/>
            </a:pPr>
            <a:r>
              <a:rPr lang="en-US" sz="1600" dirty="0">
                <a:latin typeface="Gill Sans MT"/>
              </a:rPr>
              <a:t>Continued next page…</a:t>
            </a:r>
          </a:p>
          <a:p>
            <a:pPr marL="0" indent="0">
              <a:lnSpc>
                <a:spcPct val="114000"/>
              </a:lnSpc>
              <a:spcBef>
                <a:spcPts val="600"/>
              </a:spcBef>
              <a:buNone/>
            </a:pPr>
            <a:endParaRPr lang="en-US" sz="1600" dirty="0">
              <a:latin typeface="Gill Sans MT"/>
            </a:endParaRPr>
          </a:p>
        </p:txBody>
      </p:sp>
      <p:sp>
        <p:nvSpPr>
          <p:cNvPr id="13" name="Content Placeholder 2">
            <a:extLst>
              <a:ext uri="{FF2B5EF4-FFF2-40B4-BE49-F238E27FC236}">
                <a16:creationId xmlns:a16="http://schemas.microsoft.com/office/drawing/2014/main" id="{6F9BF518-B3F0-426A-999D-E0A8F3FE19F1}"/>
              </a:ext>
            </a:extLst>
          </p:cNvPr>
          <p:cNvSpPr txBox="1">
            <a:spLocks/>
          </p:cNvSpPr>
          <p:nvPr/>
        </p:nvSpPr>
        <p:spPr>
          <a:xfrm>
            <a:off x="423853" y="2456900"/>
            <a:ext cx="8321040" cy="4770863"/>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prstClr val="black"/>
              </a:solidFill>
              <a:latin typeface="Gill Sans MT"/>
            </a:endParaRPr>
          </a:p>
        </p:txBody>
      </p:sp>
    </p:spTree>
    <p:extLst>
      <p:ext uri="{BB962C8B-B14F-4D97-AF65-F5344CB8AC3E}">
        <p14:creationId xmlns:p14="http://schemas.microsoft.com/office/powerpoint/2010/main" val="3456252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019800" cy="822365"/>
          </a:xfrm>
        </p:spPr>
        <p:txBody>
          <a:bodyPr>
            <a:noAutofit/>
          </a:bodyPr>
          <a:lstStyle/>
          <a:p>
            <a:r>
              <a:rPr lang="en-US" sz="2000" dirty="0"/>
              <a:t>Many fresh produce items are more often found in Millennial avocado baskets than in Non-Millennial avocado baskets</a:t>
            </a:r>
            <a:endParaRPr lang="en-US" sz="20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20</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1" name="Content Placeholder 2">
            <a:extLst>
              <a:ext uri="{FF2B5EF4-FFF2-40B4-BE49-F238E27FC236}">
                <a16:creationId xmlns:a16="http://schemas.microsoft.com/office/drawing/2014/main" id="{5C88CBC7-1001-4CAA-9A0B-9227A8DF1964}"/>
              </a:ext>
            </a:extLst>
          </p:cNvPr>
          <p:cNvSpPr txBox="1">
            <a:spLocks/>
          </p:cNvSpPr>
          <p:nvPr/>
        </p:nvSpPr>
        <p:spPr>
          <a:xfrm>
            <a:off x="402336" y="4820094"/>
            <a:ext cx="86654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Millennial households show a higher trip incidence for many fresh produce categories when avocados are in the basket. For example: Bananas are in </a:t>
            </a:r>
            <a:r>
              <a:rPr lang="en-US" sz="1400" dirty="0">
                <a:solidFill>
                  <a:srgbClr val="C25306"/>
                </a:solidFill>
                <a:latin typeface="Gill Sans MT"/>
              </a:rPr>
              <a:t>40.8%</a:t>
            </a:r>
            <a:r>
              <a:rPr lang="en-US" sz="1400" dirty="0">
                <a:latin typeface="Gill Sans MT"/>
              </a:rPr>
              <a:t> of millennial avocado market baskets, but only </a:t>
            </a:r>
            <a:r>
              <a:rPr lang="en-US" sz="1400" dirty="0">
                <a:solidFill>
                  <a:srgbClr val="12767F"/>
                </a:solidFill>
                <a:latin typeface="Gill Sans MT"/>
              </a:rPr>
              <a:t>32.3%</a:t>
            </a:r>
            <a:r>
              <a:rPr lang="en-US" sz="1400" dirty="0">
                <a:latin typeface="Gill Sans MT"/>
              </a:rPr>
              <a:t> of Non-Millennial avocado market baskets, a gap of +8.5 points. </a:t>
            </a:r>
          </a:p>
          <a:p>
            <a:pPr marL="0" indent="0">
              <a:lnSpc>
                <a:spcPct val="110000"/>
              </a:lnSpc>
              <a:spcBef>
                <a:spcPts val="600"/>
              </a:spcBef>
              <a:buNone/>
            </a:pPr>
            <a:r>
              <a:rPr lang="en-US" sz="1400" dirty="0">
                <a:latin typeface="Gill Sans MT"/>
              </a:rPr>
              <a:t>Conversely, there are significantly fewer produce items that show up in Non-Millennial avocado baskets more often than Millennial avocado baskets. Radish shows the biggest gap at -1.1 points</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94A2730-1D52-4FDB-B093-D91A623263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0555" y="1236731"/>
            <a:ext cx="7822891" cy="3515349"/>
          </a:xfrm>
          <a:prstGeom prst="rect">
            <a:avLst/>
          </a:prstGeom>
        </p:spPr>
      </p:pic>
    </p:spTree>
    <p:extLst>
      <p:ext uri="{BB962C8B-B14F-4D97-AF65-F5344CB8AC3E}">
        <p14:creationId xmlns:p14="http://schemas.microsoft.com/office/powerpoint/2010/main" val="140485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4" name="Slide Number Placeholder 3"/>
          <p:cNvSpPr>
            <a:spLocks noGrp="1"/>
          </p:cNvSpPr>
          <p:nvPr>
            <p:ph type="sldNum" sz="quarter" idx="4"/>
          </p:nvPr>
        </p:nvSpPr>
        <p:spPr/>
        <p:txBody>
          <a:bodyPr/>
          <a:lstStyle/>
          <a:p>
            <a:fld id="{2F18AD43-49F2-4585-85CB-381ABF55072C}" type="slidenum">
              <a:rPr lang="en-US"/>
              <a:pPr/>
              <a:t>21</a:t>
            </a:fld>
            <a:endParaRPr lang="en-US" dirty="0"/>
          </a:p>
        </p:txBody>
      </p:sp>
      <p:sp>
        <p:nvSpPr>
          <p:cNvPr id="10" name="Content Placeholder 2"/>
          <p:cNvSpPr txBox="1">
            <a:spLocks/>
          </p:cNvSpPr>
          <p:nvPr/>
        </p:nvSpPr>
        <p:spPr>
          <a:xfrm>
            <a:off x="506240" y="1181100"/>
            <a:ext cx="8610600" cy="52578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600"/>
              </a:spcBef>
            </a:pPr>
            <a:r>
              <a:rPr lang="en-US" sz="1000" b="1" dirty="0">
                <a:solidFill>
                  <a:prstClr val="black"/>
                </a:solidFill>
                <a:latin typeface="Gill Sans MT"/>
              </a:rPr>
              <a:t>Shopper Household Groups</a:t>
            </a:r>
          </a:p>
          <a:p>
            <a:pPr lvl="1">
              <a:lnSpc>
                <a:spcPct val="114000"/>
              </a:lnSpc>
              <a:spcBef>
                <a:spcPts val="600"/>
              </a:spcBef>
            </a:pPr>
            <a:r>
              <a:rPr lang="en-US" sz="900" dirty="0">
                <a:solidFill>
                  <a:prstClr val="black"/>
                </a:solidFill>
                <a:latin typeface="Gill Sans MT"/>
              </a:rPr>
              <a:t>Millennial Households: Head of household born 1981-96 (ages 22-37 in 2018)*</a:t>
            </a:r>
          </a:p>
          <a:p>
            <a:pPr lvl="1">
              <a:lnSpc>
                <a:spcPct val="114000"/>
              </a:lnSpc>
              <a:spcBef>
                <a:spcPts val="600"/>
              </a:spcBef>
            </a:pPr>
            <a:r>
              <a:rPr lang="en-US" sz="900" dirty="0">
                <a:solidFill>
                  <a:prstClr val="black"/>
                </a:solidFill>
                <a:latin typeface="Gill Sans MT"/>
              </a:rPr>
              <a:t>Non-Millennial Households: All other households (18+)</a:t>
            </a:r>
          </a:p>
          <a:p>
            <a:pPr lvl="1">
              <a:lnSpc>
                <a:spcPct val="114000"/>
              </a:lnSpc>
              <a:spcBef>
                <a:spcPts val="600"/>
              </a:spcBef>
            </a:pPr>
            <a:r>
              <a:rPr lang="en-US" sz="900" dirty="0">
                <a:solidFill>
                  <a:prstClr val="black"/>
                </a:solidFill>
                <a:latin typeface="Gill Sans MT"/>
              </a:rPr>
              <a:t>Total Households</a:t>
            </a:r>
          </a:p>
          <a:p>
            <a:pPr>
              <a:lnSpc>
                <a:spcPct val="114000"/>
              </a:lnSpc>
              <a:spcBef>
                <a:spcPts val="600"/>
              </a:spcBef>
            </a:pPr>
            <a:r>
              <a:rPr lang="en-US" sz="1000" b="1" dirty="0">
                <a:solidFill>
                  <a:prstClr val="black"/>
                </a:solidFill>
                <a:latin typeface="Gill Sans MT"/>
              </a:rPr>
              <a:t>Metrics</a:t>
            </a:r>
            <a:r>
              <a:rPr lang="en-US" sz="900" dirty="0">
                <a:solidFill>
                  <a:prstClr val="black"/>
                </a:solidFill>
                <a:latin typeface="Gill Sans MT"/>
              </a:rPr>
              <a:t>:  All figures in this report are rounded</a:t>
            </a:r>
          </a:p>
          <a:p>
            <a:pPr lvl="1">
              <a:spcBef>
                <a:spcPts val="600"/>
              </a:spcBef>
            </a:pPr>
            <a:r>
              <a:rPr lang="en-US" sz="900" b="1" dirty="0">
                <a:latin typeface="Gill Sans MT"/>
              </a:rPr>
              <a:t>Household Penetration </a:t>
            </a:r>
            <a:r>
              <a:rPr lang="en-US" sz="900" dirty="0">
                <a:latin typeface="Gill Sans MT"/>
              </a:rPr>
              <a:t>– Percentage of total U.S. households that purchase the category</a:t>
            </a:r>
            <a:endParaRPr lang="en-US" sz="900" b="1" dirty="0">
              <a:latin typeface="Gill Sans MT"/>
            </a:endParaRPr>
          </a:p>
          <a:p>
            <a:pPr lvl="1">
              <a:spcBef>
                <a:spcPts val="600"/>
              </a:spcBef>
            </a:pPr>
            <a:r>
              <a:rPr lang="en-US" sz="900" b="1" dirty="0">
                <a:latin typeface="Gill Sans MT"/>
              </a:rPr>
              <a:t>Buyer Rate (Annual Spend per Category-Buying</a:t>
            </a:r>
            <a:r>
              <a:rPr lang="en-US" sz="900" dirty="0">
                <a:latin typeface="Gill Sans MT"/>
              </a:rPr>
              <a:t> </a:t>
            </a:r>
            <a:r>
              <a:rPr lang="en-US" sz="900" b="1" dirty="0">
                <a:latin typeface="Gill Sans MT"/>
              </a:rPr>
              <a:t>Household) </a:t>
            </a:r>
            <a:r>
              <a:rPr lang="en-US" sz="900" dirty="0">
                <a:latin typeface="Gill Sans MT"/>
              </a:rPr>
              <a:t>– Average annual spend on the category per category-buying household. Annual Spend = Number of Trips X Spend per Trip</a:t>
            </a:r>
            <a:endParaRPr lang="en-US" sz="900" b="1" dirty="0">
              <a:latin typeface="Gill Sans MT"/>
            </a:endParaRPr>
          </a:p>
          <a:p>
            <a:pPr lvl="1">
              <a:spcBef>
                <a:spcPts val="600"/>
              </a:spcBef>
            </a:pPr>
            <a:r>
              <a:rPr lang="en-US" sz="900" b="1" dirty="0">
                <a:latin typeface="Gill Sans MT"/>
              </a:rPr>
              <a:t>Number of Trips</a:t>
            </a:r>
            <a:r>
              <a:rPr lang="en-US" sz="900" dirty="0">
                <a:latin typeface="Gill Sans MT"/>
              </a:rPr>
              <a:t> – Average annual category purchase occasions per category-buying household</a:t>
            </a:r>
          </a:p>
          <a:p>
            <a:pPr lvl="1">
              <a:spcBef>
                <a:spcPts val="600"/>
              </a:spcBef>
            </a:pPr>
            <a:r>
              <a:rPr lang="en-US" sz="900" b="1" dirty="0">
                <a:latin typeface="Gill Sans MT"/>
              </a:rPr>
              <a:t>Purchases</a:t>
            </a:r>
            <a:r>
              <a:rPr lang="en-US" sz="900" dirty="0">
                <a:latin typeface="Gill Sans MT"/>
              </a:rPr>
              <a:t> – Throughout this report, “Purchases” refers to dollar purchases. Volume/units/eaches are not available </a:t>
            </a:r>
          </a:p>
          <a:p>
            <a:pPr lvl="1">
              <a:spcBef>
                <a:spcPts val="600"/>
              </a:spcBef>
            </a:pPr>
            <a:r>
              <a:rPr lang="en-US" sz="900" b="1" dirty="0">
                <a:latin typeface="Gill Sans MT"/>
              </a:rPr>
              <a:t>Retail Trips – </a:t>
            </a:r>
            <a:r>
              <a:rPr lang="en-US" sz="900" dirty="0">
                <a:latin typeface="Gill Sans MT"/>
              </a:rPr>
              <a:t>Number of retail purchase trips by avocado-purchasing households in the following retail channels: Grocery, Mass/Supercenter, Walmart, Club, Dollar, Internet, Drug, Military, Misc.</a:t>
            </a:r>
          </a:p>
          <a:p>
            <a:pPr lvl="1">
              <a:spcBef>
                <a:spcPts val="600"/>
              </a:spcBef>
            </a:pPr>
            <a:r>
              <a:rPr lang="en-US" sz="900" b="1" dirty="0">
                <a:latin typeface="Gill Sans MT"/>
              </a:rPr>
              <a:t>Trip Incidence: </a:t>
            </a:r>
            <a:r>
              <a:rPr lang="en-US" sz="900" dirty="0">
                <a:latin typeface="Gill Sans MT"/>
              </a:rPr>
              <a:t>Percentage of trips in the above channels that include avocados</a:t>
            </a:r>
            <a:endParaRPr lang="en-US" sz="900" b="1" dirty="0">
              <a:latin typeface="Gill Sans MT"/>
            </a:endParaRPr>
          </a:p>
          <a:p>
            <a:pPr lvl="1">
              <a:spcBef>
                <a:spcPts val="600"/>
              </a:spcBef>
            </a:pPr>
            <a:r>
              <a:rPr lang="en-US" sz="900" b="1" dirty="0">
                <a:latin typeface="Gill Sans MT"/>
              </a:rPr>
              <a:t>Market Basket Value </a:t>
            </a:r>
            <a:r>
              <a:rPr lang="en-US" sz="900" dirty="0">
                <a:latin typeface="Gill Sans MT"/>
              </a:rPr>
              <a:t>– Average dollar ring per shopping trip. Calculated with and without avocados</a:t>
            </a:r>
            <a:endParaRPr lang="en-US" sz="900" b="1" dirty="0">
              <a:latin typeface="Gill Sans MT"/>
            </a:endParaRPr>
          </a:p>
          <a:p>
            <a:pPr lvl="1">
              <a:spcBef>
                <a:spcPts val="600"/>
              </a:spcBef>
            </a:pPr>
            <a:r>
              <a:rPr lang="en-US" sz="900" b="1" dirty="0">
                <a:latin typeface="Gill Sans MT"/>
              </a:rPr>
              <a:t>In-Basket Premium </a:t>
            </a:r>
            <a:r>
              <a:rPr lang="en-US" sz="900" dirty="0">
                <a:latin typeface="Gill Sans MT"/>
              </a:rPr>
              <a:t>– Incremental value of the Market Basket when avocados are in the basket</a:t>
            </a:r>
          </a:p>
          <a:p>
            <a:pPr lvl="1">
              <a:spcBef>
                <a:spcPts val="600"/>
              </a:spcBef>
            </a:pPr>
            <a:r>
              <a:rPr lang="en-US" sz="900" b="1" dirty="0">
                <a:latin typeface="Gill Sans MT"/>
              </a:rPr>
              <a:t>Rest-of-Basket Value – </a:t>
            </a:r>
            <a:r>
              <a:rPr lang="en-US" sz="900" dirty="0">
                <a:latin typeface="Gill Sans MT"/>
              </a:rPr>
              <a:t>Average value of the other (non-avocado) items in the basket when avocados are in the basket</a:t>
            </a:r>
          </a:p>
          <a:p>
            <a:pPr lvl="1">
              <a:spcBef>
                <a:spcPts val="600"/>
              </a:spcBef>
            </a:pPr>
            <a:r>
              <a:rPr lang="en-US" sz="900" b="1" dirty="0">
                <a:latin typeface="Gill Sans MT"/>
              </a:rPr>
              <a:t>Rest-of-Basket Premium </a:t>
            </a:r>
            <a:r>
              <a:rPr lang="en-US" sz="900" dirty="0">
                <a:latin typeface="Gill Sans MT"/>
              </a:rPr>
              <a:t>– Incremental value of other items in the basket when avocados are in the basket</a:t>
            </a:r>
          </a:p>
          <a:p>
            <a:pPr lvl="1">
              <a:spcBef>
                <a:spcPts val="600"/>
              </a:spcBef>
            </a:pPr>
            <a:r>
              <a:rPr lang="en-US" sz="900" b="1" dirty="0">
                <a:latin typeface="Gill Sans MT"/>
              </a:rPr>
              <a:t>Affinity index</a:t>
            </a:r>
            <a:r>
              <a:rPr lang="en-US" sz="900" dirty="0">
                <a:latin typeface="Gill Sans MT"/>
              </a:rPr>
              <a:t> – Measures which items were more likely to be found with avocados than was expected</a:t>
            </a:r>
          </a:p>
          <a:p>
            <a:pPr>
              <a:spcBef>
                <a:spcPts val="600"/>
              </a:spcBef>
            </a:pPr>
            <a:r>
              <a:rPr lang="en-US" sz="1000" b="1" dirty="0">
                <a:solidFill>
                  <a:prstClr val="black"/>
                </a:solidFill>
                <a:latin typeface="Gill Sans MT"/>
              </a:rPr>
              <a:t>Time Periods:</a:t>
            </a:r>
          </a:p>
          <a:p>
            <a:pPr lvl="1">
              <a:lnSpc>
                <a:spcPct val="114000"/>
              </a:lnSpc>
              <a:spcBef>
                <a:spcPts val="600"/>
              </a:spcBef>
            </a:pPr>
            <a:r>
              <a:rPr lang="en-US" sz="900" b="1" dirty="0">
                <a:solidFill>
                  <a:prstClr val="black"/>
                </a:solidFill>
                <a:latin typeface="Gill Sans MT"/>
              </a:rPr>
              <a:t>Current Year (CY) </a:t>
            </a:r>
            <a:r>
              <a:rPr lang="en-US" sz="900" dirty="0">
                <a:solidFill>
                  <a:prstClr val="black"/>
                </a:solidFill>
                <a:latin typeface="Gill Sans MT"/>
              </a:rPr>
              <a:t>– 2018 Calendar year</a:t>
            </a:r>
          </a:p>
          <a:p>
            <a:pPr lvl="1">
              <a:lnSpc>
                <a:spcPct val="114000"/>
              </a:lnSpc>
              <a:spcBef>
                <a:spcPts val="600"/>
              </a:spcBef>
            </a:pPr>
            <a:r>
              <a:rPr lang="en-US" sz="900" b="1" dirty="0">
                <a:solidFill>
                  <a:prstClr val="black"/>
                </a:solidFill>
                <a:latin typeface="Gill Sans MT"/>
              </a:rPr>
              <a:t>Prior Year (PY) </a:t>
            </a:r>
            <a:r>
              <a:rPr lang="en-US" sz="900" dirty="0">
                <a:solidFill>
                  <a:prstClr val="black"/>
                </a:solidFill>
                <a:latin typeface="Gill Sans MT"/>
              </a:rPr>
              <a:t>– 2017 Calendar year</a:t>
            </a:r>
          </a:p>
          <a:p>
            <a:pPr>
              <a:lnSpc>
                <a:spcPct val="114000"/>
              </a:lnSpc>
              <a:spcBef>
                <a:spcPts val="600"/>
              </a:spcBef>
            </a:pPr>
            <a:r>
              <a:rPr lang="en-US" sz="1000" b="1" dirty="0">
                <a:solidFill>
                  <a:prstClr val="black"/>
                </a:solidFill>
                <a:latin typeface="Gill Sans MT"/>
              </a:rPr>
              <a:t>Source Data: </a:t>
            </a:r>
          </a:p>
          <a:p>
            <a:pPr lvl="1">
              <a:lnSpc>
                <a:spcPct val="114000"/>
              </a:lnSpc>
              <a:spcBef>
                <a:spcPts val="600"/>
              </a:spcBef>
            </a:pPr>
            <a:r>
              <a:rPr lang="en-US" sz="900" b="1" dirty="0">
                <a:solidFill>
                  <a:prstClr val="black"/>
                </a:solidFill>
                <a:latin typeface="Gill Sans MT"/>
              </a:rPr>
              <a:t>IRI Consumer Network</a:t>
            </a:r>
            <a:r>
              <a:rPr lang="en-US" sz="900" b="1" baseline="30000" dirty="0">
                <a:solidFill>
                  <a:prstClr val="black"/>
                </a:solidFill>
                <a:latin typeface="Gill Sans MT"/>
              </a:rPr>
              <a:t>TM </a:t>
            </a:r>
            <a:r>
              <a:rPr lang="en-US" sz="900" b="1" dirty="0">
                <a:solidFill>
                  <a:prstClr val="black"/>
                </a:solidFill>
                <a:latin typeface="Gill Sans MT"/>
              </a:rPr>
              <a:t>2018 </a:t>
            </a:r>
            <a:r>
              <a:rPr lang="en-US" sz="900" dirty="0">
                <a:solidFill>
                  <a:prstClr val="black"/>
                </a:solidFill>
                <a:latin typeface="Gill Sans MT"/>
              </a:rPr>
              <a:t>(Details on page 22)</a:t>
            </a:r>
          </a:p>
          <a:p>
            <a:pPr lvl="1">
              <a:lnSpc>
                <a:spcPct val="114000"/>
              </a:lnSpc>
              <a:spcBef>
                <a:spcPts val="600"/>
              </a:spcBef>
            </a:pPr>
            <a:r>
              <a:rPr lang="en-US" sz="900" b="1" dirty="0">
                <a:solidFill>
                  <a:prstClr val="black"/>
                </a:solidFill>
                <a:latin typeface="Gill Sans MT"/>
              </a:rPr>
              <a:t>Fusion Marketing</a:t>
            </a:r>
            <a:r>
              <a:rPr lang="en-US" sz="900" dirty="0">
                <a:solidFill>
                  <a:prstClr val="black"/>
                </a:solidFill>
                <a:latin typeface="Gill Sans MT"/>
              </a:rPr>
              <a:t>: Study development</a:t>
            </a:r>
            <a:endParaRPr lang="en-US" sz="900" b="1" dirty="0">
              <a:solidFill>
                <a:prstClr val="black"/>
              </a:solidFill>
              <a:latin typeface="Gill Sans MT"/>
            </a:endParaRPr>
          </a:p>
          <a:p>
            <a:pPr lvl="1">
              <a:spcBef>
                <a:spcPts val="200"/>
              </a:spcBef>
            </a:pPr>
            <a:endParaRPr lang="en-US" sz="500" b="1" dirty="0">
              <a:solidFill>
                <a:prstClr val="black"/>
              </a:solidFill>
              <a:latin typeface="Gill Sans MT"/>
            </a:endParaRPr>
          </a:p>
          <a:p>
            <a:pPr lvl="1">
              <a:spcBef>
                <a:spcPts val="200"/>
              </a:spcBef>
            </a:pPr>
            <a:endParaRPr lang="en-US" sz="600" dirty="0">
              <a:solidFill>
                <a:prstClr val="black"/>
              </a:solidFill>
              <a:latin typeface="Gill Sans MT"/>
            </a:endParaRPr>
          </a:p>
          <a:p>
            <a:pPr lvl="1">
              <a:spcBef>
                <a:spcPts val="200"/>
              </a:spcBef>
            </a:pPr>
            <a:endParaRPr lang="en-US" sz="600" dirty="0">
              <a:solidFill>
                <a:prstClr val="black"/>
              </a:solidFill>
              <a:latin typeface="Gill Sans MT"/>
            </a:endParaRPr>
          </a:p>
          <a:p>
            <a:pPr lvl="1">
              <a:spcBef>
                <a:spcPts val="200"/>
              </a:spcBef>
            </a:pPr>
            <a:endParaRPr lang="en-US" sz="200" b="1" dirty="0">
              <a:solidFill>
                <a:prstClr val="black"/>
              </a:solidFill>
              <a:latin typeface="Gill Sans MT"/>
            </a:endParaRPr>
          </a:p>
        </p:txBody>
      </p:sp>
      <p:sp>
        <p:nvSpPr>
          <p:cNvPr id="5" name="Rectangle 4">
            <a:extLst>
              <a:ext uri="{FF2B5EF4-FFF2-40B4-BE49-F238E27FC236}">
                <a16:creationId xmlns:a16="http://schemas.microsoft.com/office/drawing/2014/main" id="{9690361B-66C7-4D8F-A51C-850974F9EEC8}"/>
              </a:ext>
            </a:extLst>
          </p:cNvPr>
          <p:cNvSpPr/>
          <p:nvPr/>
        </p:nvSpPr>
        <p:spPr>
          <a:xfrm>
            <a:off x="0" y="6438900"/>
            <a:ext cx="7238999" cy="230832"/>
          </a:xfrm>
          <a:prstGeom prst="rect">
            <a:avLst/>
          </a:prstGeom>
        </p:spPr>
        <p:txBody>
          <a:bodyPr wrap="square">
            <a:spAutoFit/>
          </a:bodyPr>
          <a:lstStyle/>
          <a:p>
            <a:r>
              <a:rPr lang="en-US" sz="900" dirty="0">
                <a:latin typeface="+mj-lt"/>
              </a:rPr>
              <a:t>*http://www.pewresearch.org/topics/millennials/</a:t>
            </a:r>
          </a:p>
        </p:txBody>
      </p:sp>
    </p:spTree>
    <p:extLst>
      <p:ext uri="{BB962C8B-B14F-4D97-AF65-F5344CB8AC3E}">
        <p14:creationId xmlns:p14="http://schemas.microsoft.com/office/powerpoint/2010/main" val="400654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Source: IRI Consumer Network</a:t>
            </a:r>
            <a:r>
              <a:rPr lang="en-US" sz="2200" baseline="40000" dirty="0"/>
              <a:t>TM</a:t>
            </a:r>
            <a:endParaRPr lang="en-US" dirty="0"/>
          </a:p>
        </p:txBody>
      </p:sp>
      <p:sp>
        <p:nvSpPr>
          <p:cNvPr id="4" name="Slide Number Placeholder 3"/>
          <p:cNvSpPr>
            <a:spLocks noGrp="1"/>
          </p:cNvSpPr>
          <p:nvPr>
            <p:ph type="sldNum" sz="quarter" idx="4"/>
          </p:nvPr>
        </p:nvSpPr>
        <p:spPr/>
        <p:txBody>
          <a:bodyPr/>
          <a:lstStyle/>
          <a:p>
            <a:fld id="{2F18AD43-49F2-4585-85CB-381ABF55072C}" type="slidenum">
              <a:rPr lang="en-US"/>
              <a:pPr/>
              <a:t>22</a:t>
            </a:fld>
            <a:endParaRPr lang="en-US" dirty="0"/>
          </a:p>
        </p:txBody>
      </p:sp>
      <p:sp>
        <p:nvSpPr>
          <p:cNvPr id="10" name="Content Placeholder 2"/>
          <p:cNvSpPr txBox="1">
            <a:spLocks/>
          </p:cNvSpPr>
          <p:nvPr/>
        </p:nvSpPr>
        <p:spPr>
          <a:xfrm>
            <a:off x="609600" y="1136079"/>
            <a:ext cx="8109698" cy="52578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dirty="0">
                <a:solidFill>
                  <a:prstClr val="black"/>
                </a:solidFill>
                <a:latin typeface="Gill Sans MT"/>
              </a:rPr>
              <a:t>This report is based on household purchasing data from the IRI Consumer Network</a:t>
            </a:r>
            <a:r>
              <a:rPr lang="en-US" sz="1200" baseline="46000" dirty="0">
                <a:solidFill>
                  <a:prstClr val="black"/>
                </a:solidFill>
                <a:latin typeface="Gill Sans MT"/>
              </a:rPr>
              <a:t>TM</a:t>
            </a:r>
            <a:r>
              <a:rPr lang="en-US" sz="1400" dirty="0">
                <a:solidFill>
                  <a:prstClr val="black"/>
                </a:solidFill>
                <a:latin typeface="Gill Sans MT"/>
              </a:rPr>
              <a:t>. IRI receives its household purchasing data from the National Consumer Panel (NCP), an operational joint venture by IRI and Nielsen.  The NCP is a continuous household purchasing consumer panel that consists of a representative sample of U.S. households who electronically record all purchases. Households are recruited to the NCP and are incented to record all of their purchases, regardless of where purchased, using a handheld in-home scanning device.</a:t>
            </a:r>
          </a:p>
          <a:p>
            <a:pPr marL="0" indent="0">
              <a:spcBef>
                <a:spcPts val="1200"/>
              </a:spcBef>
              <a:buNone/>
            </a:pPr>
            <a:r>
              <a:rPr lang="en-US" sz="1400" dirty="0">
                <a:solidFill>
                  <a:prstClr val="black"/>
                </a:solidFill>
                <a:latin typeface="Gill Sans MT"/>
              </a:rPr>
              <a:t>Household purchasing data complements retail sales data and provides a deeper understanding of category dynamics by focusing on shoppers and their purchase behaviors.  In turn, understanding shopper purchase behaviors helps uncover opportunities for growth and aids in effective sales and marketing decisions.</a:t>
            </a:r>
          </a:p>
        </p:txBody>
      </p:sp>
      <p:grpSp>
        <p:nvGrpSpPr>
          <p:cNvPr id="7" name="Group 6">
            <a:extLst>
              <a:ext uri="{FF2B5EF4-FFF2-40B4-BE49-F238E27FC236}">
                <a16:creationId xmlns:a16="http://schemas.microsoft.com/office/drawing/2014/main" id="{E47A64A2-5C53-4391-A621-AEAF4B15811C}"/>
              </a:ext>
            </a:extLst>
          </p:cNvPr>
          <p:cNvGrpSpPr>
            <a:grpSpLocks noChangeAspect="1"/>
          </p:cNvGrpSpPr>
          <p:nvPr/>
        </p:nvGrpSpPr>
        <p:grpSpPr>
          <a:xfrm>
            <a:off x="2502853" y="3657600"/>
            <a:ext cx="4138295" cy="2917292"/>
            <a:chOff x="4694352" y="3862217"/>
            <a:chExt cx="4342144" cy="3060995"/>
          </a:xfrm>
        </p:grpSpPr>
        <p:sp>
          <p:nvSpPr>
            <p:cNvPr id="8" name="TextBox 7">
              <a:extLst>
                <a:ext uri="{FF2B5EF4-FFF2-40B4-BE49-F238E27FC236}">
                  <a16:creationId xmlns:a16="http://schemas.microsoft.com/office/drawing/2014/main" id="{02F58B72-D174-4CDD-A2CA-0CEFF53B7F02}"/>
                </a:ext>
              </a:extLst>
            </p:cNvPr>
            <p:cNvSpPr txBox="1"/>
            <p:nvPr/>
          </p:nvSpPr>
          <p:spPr>
            <a:xfrm>
              <a:off x="4694352" y="6309320"/>
              <a:ext cx="1826798" cy="613892"/>
            </a:xfrm>
            <a:prstGeom prst="rect">
              <a:avLst/>
            </a:prstGeom>
            <a:noFill/>
          </p:spPr>
          <p:txBody>
            <a:bodyPr wrap="square" rtlCol="0">
              <a:spAutoFit/>
            </a:bodyPr>
            <a:lstStyle/>
            <a:p>
              <a:pPr algn="ctr"/>
              <a:r>
                <a:rPr lang="en-US" sz="1400" dirty="0"/>
                <a:t>Electronically recorded at home</a:t>
              </a:r>
            </a:p>
          </p:txBody>
        </p:sp>
        <p:grpSp>
          <p:nvGrpSpPr>
            <p:cNvPr id="9" name="Group 8">
              <a:extLst>
                <a:ext uri="{FF2B5EF4-FFF2-40B4-BE49-F238E27FC236}">
                  <a16:creationId xmlns:a16="http://schemas.microsoft.com/office/drawing/2014/main" id="{3E89CA32-875F-4A86-95A9-8960E03CD44B}"/>
                </a:ext>
              </a:extLst>
            </p:cNvPr>
            <p:cNvGrpSpPr/>
            <p:nvPr/>
          </p:nvGrpSpPr>
          <p:grpSpPr>
            <a:xfrm>
              <a:off x="4788351" y="3862217"/>
              <a:ext cx="4248145" cy="2591119"/>
              <a:chOff x="4716016" y="3941808"/>
              <a:chExt cx="4248145" cy="2591119"/>
            </a:xfrm>
          </p:grpSpPr>
          <p:grpSp>
            <p:nvGrpSpPr>
              <p:cNvPr id="11" name="Group 10">
                <a:extLst>
                  <a:ext uri="{FF2B5EF4-FFF2-40B4-BE49-F238E27FC236}">
                    <a16:creationId xmlns:a16="http://schemas.microsoft.com/office/drawing/2014/main" id="{83307A06-5940-4EF4-8BCE-907C629D7C9E}"/>
                  </a:ext>
                </a:extLst>
              </p:cNvPr>
              <p:cNvGrpSpPr>
                <a:grpSpLocks noChangeAspect="1"/>
              </p:cNvGrpSpPr>
              <p:nvPr/>
            </p:nvGrpSpPr>
            <p:grpSpPr>
              <a:xfrm>
                <a:off x="4716016" y="4293096"/>
                <a:ext cx="4248145" cy="2239831"/>
                <a:chOff x="1410944" y="2823939"/>
                <a:chExt cx="6761456" cy="3564972"/>
              </a:xfrm>
            </p:grpSpPr>
            <p:grpSp>
              <p:nvGrpSpPr>
                <p:cNvPr id="17" name="Group 16">
                  <a:extLst>
                    <a:ext uri="{FF2B5EF4-FFF2-40B4-BE49-F238E27FC236}">
                      <a16:creationId xmlns:a16="http://schemas.microsoft.com/office/drawing/2014/main" id="{36EE2336-588E-48A6-AC35-D0AA67606882}"/>
                    </a:ext>
                  </a:extLst>
                </p:cNvPr>
                <p:cNvGrpSpPr/>
                <p:nvPr/>
              </p:nvGrpSpPr>
              <p:grpSpPr>
                <a:xfrm>
                  <a:off x="3869229" y="2823939"/>
                  <a:ext cx="1405541" cy="965101"/>
                  <a:chOff x="5083063" y="3068960"/>
                  <a:chExt cx="1405541" cy="965101"/>
                </a:xfrm>
              </p:grpSpPr>
              <p:pic>
                <p:nvPicPr>
                  <p:cNvPr id="32" name="Picture 31">
                    <a:extLst>
                      <a:ext uri="{FF2B5EF4-FFF2-40B4-BE49-F238E27FC236}">
                        <a16:creationId xmlns:a16="http://schemas.microsoft.com/office/drawing/2014/main" id="{5AB6CA24-7936-4EFA-A734-1AB3F94A7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3063" y="3068960"/>
                    <a:ext cx="965101" cy="965101"/>
                  </a:xfrm>
                  <a:prstGeom prst="rect">
                    <a:avLst/>
                  </a:prstGeom>
                </p:spPr>
              </p:pic>
              <p:grpSp>
                <p:nvGrpSpPr>
                  <p:cNvPr id="33" name="Group 32">
                    <a:extLst>
                      <a:ext uri="{FF2B5EF4-FFF2-40B4-BE49-F238E27FC236}">
                        <a16:creationId xmlns:a16="http://schemas.microsoft.com/office/drawing/2014/main" id="{35E87B8F-E7B2-48A9-AB30-2AFB98A74894}"/>
                      </a:ext>
                    </a:extLst>
                  </p:cNvPr>
                  <p:cNvGrpSpPr>
                    <a:grpSpLocks noChangeAspect="1"/>
                  </p:cNvGrpSpPr>
                  <p:nvPr/>
                </p:nvGrpSpPr>
                <p:grpSpPr>
                  <a:xfrm>
                    <a:off x="5940152" y="3453402"/>
                    <a:ext cx="548452" cy="566966"/>
                    <a:chOff x="5583329" y="2294232"/>
                    <a:chExt cx="1095369" cy="1132346"/>
                  </a:xfrm>
                </p:grpSpPr>
                <p:grpSp>
                  <p:nvGrpSpPr>
                    <p:cNvPr id="34" name="Group 33">
                      <a:extLst>
                        <a:ext uri="{FF2B5EF4-FFF2-40B4-BE49-F238E27FC236}">
                          <a16:creationId xmlns:a16="http://schemas.microsoft.com/office/drawing/2014/main" id="{32E92E9D-B034-4BFA-AC03-D1D29E3FC3D5}"/>
                        </a:ext>
                      </a:extLst>
                    </p:cNvPr>
                    <p:cNvGrpSpPr/>
                    <p:nvPr/>
                  </p:nvGrpSpPr>
                  <p:grpSpPr>
                    <a:xfrm>
                      <a:off x="5586863" y="2708920"/>
                      <a:ext cx="1091835" cy="717658"/>
                      <a:chOff x="1403648" y="5079826"/>
                      <a:chExt cx="1091835" cy="941462"/>
                    </a:xfrm>
                  </p:grpSpPr>
                  <p:sp>
                    <p:nvSpPr>
                      <p:cNvPr id="36" name="Rectangle 35">
                        <a:extLst>
                          <a:ext uri="{FF2B5EF4-FFF2-40B4-BE49-F238E27FC236}">
                            <a16:creationId xmlns:a16="http://schemas.microsoft.com/office/drawing/2014/main" id="{5B260B6D-0442-4136-BAE3-8384D136477B}"/>
                          </a:ext>
                        </a:extLst>
                      </p:cNvPr>
                      <p:cNvSpPr/>
                      <p:nvPr/>
                    </p:nvSpPr>
                    <p:spPr>
                      <a:xfrm>
                        <a:off x="1403648" y="5079826"/>
                        <a:ext cx="1091835" cy="94146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42FAA99-EE99-4848-B9FC-C1B132F59766}"/>
                          </a:ext>
                        </a:extLst>
                      </p:cNvPr>
                      <p:cNvSpPr/>
                      <p:nvPr/>
                    </p:nvSpPr>
                    <p:spPr>
                      <a:xfrm>
                        <a:off x="1809741" y="5432547"/>
                        <a:ext cx="279648" cy="548640"/>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464921C-1B53-4966-9C5D-5A785DDA269C}"/>
                          </a:ext>
                        </a:extLst>
                      </p:cNvPr>
                      <p:cNvSpPr/>
                      <p:nvPr/>
                    </p:nvSpPr>
                    <p:spPr>
                      <a:xfrm>
                        <a:off x="1972749" y="5684543"/>
                        <a:ext cx="45719" cy="45719"/>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rapezoid 34">
                      <a:extLst>
                        <a:ext uri="{FF2B5EF4-FFF2-40B4-BE49-F238E27FC236}">
                          <a16:creationId xmlns:a16="http://schemas.microsoft.com/office/drawing/2014/main" id="{BE235427-8485-4010-AB7A-5740F98C1591}"/>
                        </a:ext>
                      </a:extLst>
                    </p:cNvPr>
                    <p:cNvSpPr/>
                    <p:nvPr/>
                  </p:nvSpPr>
                  <p:spPr>
                    <a:xfrm>
                      <a:off x="5583329" y="2294232"/>
                      <a:ext cx="1091835" cy="414688"/>
                    </a:xfrm>
                    <a:prstGeom prst="trapezoid">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grpSp>
            </p:grpSp>
            <p:pic>
              <p:nvPicPr>
                <p:cNvPr id="18" name="Picture 17">
                  <a:extLst>
                    <a:ext uri="{FF2B5EF4-FFF2-40B4-BE49-F238E27FC236}">
                      <a16:creationId xmlns:a16="http://schemas.microsoft.com/office/drawing/2014/main" id="{8B3B1DA5-2FA7-4C6F-A226-9E88093DE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4149080"/>
                  <a:ext cx="1224137" cy="1013993"/>
                </a:xfrm>
                <a:prstGeom prst="rect">
                  <a:avLst/>
                </a:prstGeom>
              </p:spPr>
            </p:pic>
            <p:sp>
              <p:nvSpPr>
                <p:cNvPr id="19" name="Arc 18">
                  <a:extLst>
                    <a:ext uri="{FF2B5EF4-FFF2-40B4-BE49-F238E27FC236}">
                      <a16:creationId xmlns:a16="http://schemas.microsoft.com/office/drawing/2014/main" id="{1EF1B919-A88A-403E-B5E9-E8469CB69121}"/>
                    </a:ext>
                  </a:extLst>
                </p:cNvPr>
                <p:cNvSpPr/>
                <p:nvPr/>
              </p:nvSpPr>
              <p:spPr>
                <a:xfrm>
                  <a:off x="2747265" y="3810705"/>
                  <a:ext cx="4104456" cy="1876803"/>
                </a:xfrm>
                <a:prstGeom prst="arc">
                  <a:avLst>
                    <a:gd name="adj1" fmla="val 16200000"/>
                    <a:gd name="adj2" fmla="val 161867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BF4A508-DD66-45EF-AE16-A50F561F3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944" y="4129303"/>
                  <a:ext cx="1224136" cy="1013992"/>
                </a:xfrm>
                <a:prstGeom prst="rect">
                  <a:avLst/>
                </a:prstGeom>
              </p:spPr>
            </p:pic>
            <p:sp>
              <p:nvSpPr>
                <p:cNvPr id="21" name="Oval 20">
                  <a:extLst>
                    <a:ext uri="{FF2B5EF4-FFF2-40B4-BE49-F238E27FC236}">
                      <a16:creationId xmlns:a16="http://schemas.microsoft.com/office/drawing/2014/main" id="{2B53EB19-784A-41C0-8345-141D90940062}"/>
                    </a:ext>
                  </a:extLst>
                </p:cNvPr>
                <p:cNvSpPr/>
                <p:nvPr/>
              </p:nvSpPr>
              <p:spPr>
                <a:xfrm>
                  <a:off x="2304113" y="4549534"/>
                  <a:ext cx="252826" cy="2130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5E74667-861F-463C-9285-855AA2532C0E}"/>
                    </a:ext>
                  </a:extLst>
                </p:cNvPr>
                <p:cNvSpPr/>
                <p:nvPr/>
              </p:nvSpPr>
              <p:spPr>
                <a:xfrm>
                  <a:off x="1482529" y="4549534"/>
                  <a:ext cx="252826" cy="2130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E01A783-1A28-4506-9D05-07929FC66729}"/>
                    </a:ext>
                  </a:extLst>
                </p:cNvPr>
                <p:cNvSpPr/>
                <p:nvPr/>
              </p:nvSpPr>
              <p:spPr>
                <a:xfrm>
                  <a:off x="3836224" y="6022007"/>
                  <a:ext cx="539496" cy="3669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A2B8DD09-BA35-4CA2-8B22-F52C79AB674A}"/>
                    </a:ext>
                  </a:extLst>
                </p:cNvPr>
                <p:cNvSpPr/>
                <p:nvPr/>
              </p:nvSpPr>
              <p:spPr>
                <a:xfrm>
                  <a:off x="3701958" y="5724082"/>
                  <a:ext cx="808028" cy="338328"/>
                </a:xfrm>
                <a:prstGeom prst="triangle">
                  <a:avLst>
                    <a:gd name="adj" fmla="val 490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96DFEEF-AB15-49F7-B79F-DD3A81DFF7E5}"/>
                    </a:ext>
                  </a:extLst>
                </p:cNvPr>
                <p:cNvSpPr/>
                <p:nvPr/>
              </p:nvSpPr>
              <p:spPr>
                <a:xfrm>
                  <a:off x="4247704" y="5730436"/>
                  <a:ext cx="128016" cy="3256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C5AFFAC-1E35-4D9F-8969-B219B93D62E1}"/>
                    </a:ext>
                  </a:extLst>
                </p:cNvPr>
                <p:cNvSpPr/>
                <p:nvPr/>
              </p:nvSpPr>
              <p:spPr>
                <a:xfrm>
                  <a:off x="4035962" y="6130755"/>
                  <a:ext cx="140020" cy="20940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073055D-C0AD-40EC-A453-91D1BB122472}"/>
                    </a:ext>
                  </a:extLst>
                </p:cNvPr>
                <p:cNvSpPr/>
                <p:nvPr/>
              </p:nvSpPr>
              <p:spPr>
                <a:xfrm>
                  <a:off x="4105972" y="6226731"/>
                  <a:ext cx="22892" cy="1745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8356534C-B7FC-4A29-BC15-45503D19E1D7}"/>
                    </a:ext>
                  </a:extLst>
                </p:cNvPr>
                <p:cNvGrpSpPr>
                  <a:grpSpLocks noChangeAspect="1"/>
                </p:cNvGrpSpPr>
                <p:nvPr/>
              </p:nvGrpSpPr>
              <p:grpSpPr>
                <a:xfrm>
                  <a:off x="4587462" y="5935305"/>
                  <a:ext cx="420086" cy="453604"/>
                  <a:chOff x="1619673" y="4005067"/>
                  <a:chExt cx="1008111" cy="1088548"/>
                </a:xfrm>
              </p:grpSpPr>
              <p:pic>
                <p:nvPicPr>
                  <p:cNvPr id="30" name="Picture 29">
                    <a:extLst>
                      <a:ext uri="{FF2B5EF4-FFF2-40B4-BE49-F238E27FC236}">
                        <a16:creationId xmlns:a16="http://schemas.microsoft.com/office/drawing/2014/main" id="{88DD6292-4C6D-451A-BDBA-3FC8E74DF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3" y="4005067"/>
                    <a:ext cx="971550" cy="971551"/>
                  </a:xfrm>
                  <a:prstGeom prst="rect">
                    <a:avLst/>
                  </a:prstGeom>
                </p:spPr>
              </p:pic>
              <p:sp>
                <p:nvSpPr>
                  <p:cNvPr id="31" name="Rectangle 30">
                    <a:extLst>
                      <a:ext uri="{FF2B5EF4-FFF2-40B4-BE49-F238E27FC236}">
                        <a16:creationId xmlns:a16="http://schemas.microsoft.com/office/drawing/2014/main" id="{91F02170-7622-4B3C-BC2B-8352EB91D11D}"/>
                      </a:ext>
                    </a:extLst>
                  </p:cNvPr>
                  <p:cNvSpPr/>
                  <p:nvPr/>
                </p:nvSpPr>
                <p:spPr>
                  <a:xfrm>
                    <a:off x="2051722" y="4509115"/>
                    <a:ext cx="576062" cy="58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8">
                  <a:extLst>
                    <a:ext uri="{FF2B5EF4-FFF2-40B4-BE49-F238E27FC236}">
                      <a16:creationId xmlns:a16="http://schemas.microsoft.com/office/drawing/2014/main" id="{997F277B-2962-4AAB-A154-549509D80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5893246"/>
                  <a:ext cx="476199" cy="476199"/>
                </a:xfrm>
                <a:prstGeom prst="rect">
                  <a:avLst/>
                </a:prstGeom>
              </p:spPr>
            </p:pic>
          </p:grpSp>
          <p:sp>
            <p:nvSpPr>
              <p:cNvPr id="12" name="Arc 11">
                <a:extLst>
                  <a:ext uri="{FF2B5EF4-FFF2-40B4-BE49-F238E27FC236}">
                    <a16:creationId xmlns:a16="http://schemas.microsoft.com/office/drawing/2014/main" id="{DD75F1B0-E004-45C7-9B01-DF554E25140E}"/>
                  </a:ext>
                </a:extLst>
              </p:cNvPr>
              <p:cNvSpPr/>
              <p:nvPr/>
            </p:nvSpPr>
            <p:spPr>
              <a:xfrm rot="545377">
                <a:off x="6683203" y="4775127"/>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0FD93EC0-A0C3-48E1-8441-2A9628D75A6C}"/>
                  </a:ext>
                </a:extLst>
              </p:cNvPr>
              <p:cNvSpPr/>
              <p:nvPr/>
            </p:nvSpPr>
            <p:spPr>
              <a:xfrm rot="8794201">
                <a:off x="7261423" y="5474715"/>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973E40C2-7C5E-40DE-A00C-2D587388889D}"/>
                  </a:ext>
                </a:extLst>
              </p:cNvPr>
              <p:cNvSpPr/>
              <p:nvPr/>
            </p:nvSpPr>
            <p:spPr>
              <a:xfrm rot="11853522">
                <a:off x="5345462" y="5635595"/>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5" name="Arc 14">
                <a:extLst>
                  <a:ext uri="{FF2B5EF4-FFF2-40B4-BE49-F238E27FC236}">
                    <a16:creationId xmlns:a16="http://schemas.microsoft.com/office/drawing/2014/main" id="{5C6C3031-C336-421E-A6CA-C5CA2B7D70B6}"/>
                  </a:ext>
                </a:extLst>
              </p:cNvPr>
              <p:cNvSpPr/>
              <p:nvPr/>
            </p:nvSpPr>
            <p:spPr>
              <a:xfrm rot="19365391">
                <a:off x="5014891" y="5013767"/>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63E3B341-9976-4962-AF54-CE81350BB621}"/>
                  </a:ext>
                </a:extLst>
              </p:cNvPr>
              <p:cNvSpPr txBox="1"/>
              <p:nvPr/>
            </p:nvSpPr>
            <p:spPr>
              <a:xfrm>
                <a:off x="6588089" y="3941808"/>
                <a:ext cx="1422910" cy="523220"/>
              </a:xfrm>
              <a:prstGeom prst="rect">
                <a:avLst/>
              </a:prstGeom>
              <a:noFill/>
            </p:spPr>
            <p:txBody>
              <a:bodyPr wrap="square" rtlCol="0">
                <a:spAutoFit/>
              </a:bodyPr>
              <a:lstStyle/>
              <a:p>
                <a:pPr algn="ctr"/>
                <a:r>
                  <a:rPr lang="en-US" sz="1400" dirty="0"/>
                  <a:t>In-store purchases </a:t>
                </a:r>
              </a:p>
            </p:txBody>
          </p:sp>
        </p:grpSp>
      </p:grpSp>
    </p:spTree>
    <p:extLst>
      <p:ext uri="{BB962C8B-B14F-4D97-AF65-F5344CB8AC3E}">
        <p14:creationId xmlns:p14="http://schemas.microsoft.com/office/powerpoint/2010/main" val="258808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3FE7F6-2497-4939-9DB8-F25C01C08F1E}"/>
              </a:ext>
            </a:extLst>
          </p:cNvPr>
          <p:cNvSpPr>
            <a:spLocks noGrp="1"/>
          </p:cNvSpPr>
          <p:nvPr>
            <p:ph type="sldNum" sz="quarter" idx="4"/>
          </p:nvPr>
        </p:nvSpPr>
        <p:spPr/>
        <p:txBody>
          <a:bodyPr/>
          <a:lstStyle/>
          <a:p>
            <a:fld id="{2F18AD43-49F2-4585-85CB-381ABF55072C}" type="slidenum">
              <a:rPr lang="en-US" smtClean="0"/>
              <a:pPr/>
              <a:t>23</a:t>
            </a:fld>
            <a:endParaRPr lang="en-US" dirty="0"/>
          </a:p>
        </p:txBody>
      </p:sp>
      <p:sp>
        <p:nvSpPr>
          <p:cNvPr id="5" name="Title 4">
            <a:extLst>
              <a:ext uri="{FF2B5EF4-FFF2-40B4-BE49-F238E27FC236}">
                <a16:creationId xmlns:a16="http://schemas.microsoft.com/office/drawing/2014/main" id="{22811FB5-DD4D-4A4E-955F-1C542658905D}"/>
              </a:ext>
            </a:extLst>
          </p:cNvPr>
          <p:cNvSpPr>
            <a:spLocks noGrp="1"/>
          </p:cNvSpPr>
          <p:nvPr>
            <p:ph type="title"/>
          </p:nvPr>
        </p:nvSpPr>
        <p:spPr>
          <a:xfrm>
            <a:off x="1371600" y="1752600"/>
            <a:ext cx="6400800" cy="715962"/>
          </a:xfrm>
        </p:spPr>
        <p:txBody>
          <a:bodyPr>
            <a:normAutofit/>
          </a:bodyPr>
          <a:lstStyle/>
          <a:p>
            <a:pPr algn="ctr"/>
            <a:r>
              <a:rPr lang="en-US" sz="3600" dirty="0"/>
              <a:t>Thank you</a:t>
            </a:r>
          </a:p>
        </p:txBody>
      </p:sp>
      <p:sp>
        <p:nvSpPr>
          <p:cNvPr id="13" name="Title 4">
            <a:extLst>
              <a:ext uri="{FF2B5EF4-FFF2-40B4-BE49-F238E27FC236}">
                <a16:creationId xmlns:a16="http://schemas.microsoft.com/office/drawing/2014/main" id="{85254D63-253A-492A-AD4A-B0D83CEA2B9B}"/>
              </a:ext>
            </a:extLst>
          </p:cNvPr>
          <p:cNvSpPr txBox="1">
            <a:spLocks/>
          </p:cNvSpPr>
          <p:nvPr/>
        </p:nvSpPr>
        <p:spPr>
          <a:xfrm>
            <a:off x="2019300" y="2362200"/>
            <a:ext cx="5105400" cy="1295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C2531A"/>
                </a:solidFill>
                <a:latin typeface="Gill Sans MT" pitchFamily="34" charset="0"/>
                <a:ea typeface="+mj-ea"/>
                <a:cs typeface="+mj-cs"/>
              </a:defRPr>
            </a:lvl1pPr>
          </a:lstStyle>
          <a:p>
            <a:pPr algn="ctr">
              <a:spcBef>
                <a:spcPts val="600"/>
              </a:spcBef>
            </a:pPr>
            <a:r>
              <a:rPr lang="en-US" sz="2000" dirty="0">
                <a:solidFill>
                  <a:schemeClr val="tx1"/>
                </a:solidFill>
              </a:rPr>
              <a:t>For additional retail information and insights please visit the Hass Avocado Board website at: </a:t>
            </a:r>
          </a:p>
          <a:p>
            <a:pPr algn="ctr">
              <a:spcBef>
                <a:spcPts val="600"/>
              </a:spcBef>
            </a:pPr>
            <a:r>
              <a:rPr lang="en-US" sz="2000" b="1" u="sng" dirty="0">
                <a:solidFill>
                  <a:schemeClr val="tx1"/>
                </a:solidFill>
              </a:rPr>
              <a:t>hassavocadoboard.com</a:t>
            </a:r>
          </a:p>
        </p:txBody>
      </p:sp>
    </p:spTree>
    <p:extLst>
      <p:ext uri="{BB962C8B-B14F-4D97-AF65-F5344CB8AC3E}">
        <p14:creationId xmlns:p14="http://schemas.microsoft.com/office/powerpoint/2010/main" val="172073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DD17-65DA-4809-B708-11A10B7CC29F}"/>
              </a:ext>
            </a:extLst>
          </p:cNvPr>
          <p:cNvSpPr>
            <a:spLocks noGrp="1"/>
          </p:cNvSpPr>
          <p:nvPr>
            <p:ph type="title"/>
          </p:nvPr>
        </p:nvSpPr>
        <p:spPr/>
        <p:txBody>
          <a:bodyPr/>
          <a:lstStyle/>
          <a:p>
            <a:r>
              <a:rPr lang="en-US" dirty="0"/>
              <a:t>Appendix</a:t>
            </a:r>
          </a:p>
        </p:txBody>
      </p:sp>
      <p:sp>
        <p:nvSpPr>
          <p:cNvPr id="4" name="Slide Number Placeholder 3">
            <a:extLst>
              <a:ext uri="{FF2B5EF4-FFF2-40B4-BE49-F238E27FC236}">
                <a16:creationId xmlns:a16="http://schemas.microsoft.com/office/drawing/2014/main" id="{5B1EB271-6091-4C6A-BC4D-9E4EF8691DAD}"/>
              </a:ext>
            </a:extLst>
          </p:cNvPr>
          <p:cNvSpPr>
            <a:spLocks noGrp="1"/>
          </p:cNvSpPr>
          <p:nvPr>
            <p:ph type="sldNum" sz="quarter" idx="4"/>
          </p:nvPr>
        </p:nvSpPr>
        <p:spPr/>
        <p:txBody>
          <a:bodyPr/>
          <a:lstStyle/>
          <a:p>
            <a:fld id="{2F18AD43-49F2-4585-85CB-381ABF55072C}" type="slidenum">
              <a:rPr lang="en-US" smtClean="0"/>
              <a:pPr/>
              <a:t>24</a:t>
            </a:fld>
            <a:endParaRPr lang="en-US" dirty="0"/>
          </a:p>
        </p:txBody>
      </p:sp>
    </p:spTree>
    <p:extLst>
      <p:ext uri="{BB962C8B-B14F-4D97-AF65-F5344CB8AC3E}">
        <p14:creationId xmlns:p14="http://schemas.microsoft.com/office/powerpoint/2010/main" val="54072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7"/>
            <a:ext cx="6858000" cy="822365"/>
          </a:xfrm>
        </p:spPr>
        <p:txBody>
          <a:bodyPr>
            <a:noAutofit/>
          </a:bodyPr>
          <a:lstStyle/>
          <a:p>
            <a:r>
              <a:rPr lang="en-US" sz="2400" dirty="0"/>
              <a:t>Top 20 Items that avocado-purchasing households cross-purchase significantly more often than expected</a:t>
            </a:r>
            <a:endParaRPr lang="en-US" sz="24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25</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1" name="Content Placeholder 2">
            <a:extLst>
              <a:ext uri="{FF2B5EF4-FFF2-40B4-BE49-F238E27FC236}">
                <a16:creationId xmlns:a16="http://schemas.microsoft.com/office/drawing/2014/main" id="{5C88CBC7-1001-4CAA-9A0B-9227A8DF1964}"/>
              </a:ext>
            </a:extLst>
          </p:cNvPr>
          <p:cNvSpPr txBox="1">
            <a:spLocks/>
          </p:cNvSpPr>
          <p:nvPr/>
        </p:nvSpPr>
        <p:spPr>
          <a:xfrm>
            <a:off x="402336" y="4820094"/>
            <a:ext cx="86654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endParaRPr lang="en-US" sz="1400" dirty="0">
              <a:latin typeface="Gill Sans MT"/>
            </a:endParaRP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A5EFD4C-7BA8-47CD-95E1-602F3AECA66D}"/>
              </a:ext>
            </a:extLst>
          </p:cNvPr>
          <p:cNvPicPr>
            <a:picLocks noChangeAspect="1"/>
          </p:cNvPicPr>
          <p:nvPr/>
        </p:nvPicPr>
        <p:blipFill>
          <a:blip r:embed="rId2"/>
          <a:stretch>
            <a:fillRect/>
          </a:stretch>
        </p:blipFill>
        <p:spPr>
          <a:xfrm>
            <a:off x="144462" y="1600200"/>
            <a:ext cx="8618538" cy="3058191"/>
          </a:xfrm>
          <a:prstGeom prst="rect">
            <a:avLst/>
          </a:prstGeom>
        </p:spPr>
      </p:pic>
    </p:spTree>
    <p:extLst>
      <p:ext uri="{BB962C8B-B14F-4D97-AF65-F5344CB8AC3E}">
        <p14:creationId xmlns:p14="http://schemas.microsoft.com/office/powerpoint/2010/main" val="143981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7"/>
            <a:ext cx="6400800" cy="822365"/>
          </a:xfrm>
        </p:spPr>
        <p:txBody>
          <a:bodyPr>
            <a:noAutofit/>
          </a:bodyPr>
          <a:lstStyle/>
          <a:p>
            <a:r>
              <a:rPr lang="en-US" sz="2400" dirty="0"/>
              <a:t>Top twenty items found in the Millennial Market Basket </a:t>
            </a:r>
            <a:endParaRPr lang="en-US" sz="24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26</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AACA53C-97DD-48A3-918B-DDA1BFDADD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8849" y="1524000"/>
            <a:ext cx="8626302" cy="2875434"/>
          </a:xfrm>
          <a:prstGeom prst="rect">
            <a:avLst/>
          </a:prstGeom>
        </p:spPr>
      </p:pic>
    </p:spTree>
    <p:extLst>
      <p:ext uri="{BB962C8B-B14F-4D97-AF65-F5344CB8AC3E}">
        <p14:creationId xmlns:p14="http://schemas.microsoft.com/office/powerpoint/2010/main" val="3740758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E13C4-52CB-4A2F-BCE4-57DB2524ED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686" y="1600200"/>
            <a:ext cx="8689463" cy="2896487"/>
          </a:xfrm>
          <a:prstGeom prst="rect">
            <a:avLst/>
          </a:prstGeom>
        </p:spPr>
      </p:pic>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7"/>
            <a:ext cx="6400800" cy="822365"/>
          </a:xfrm>
        </p:spPr>
        <p:txBody>
          <a:bodyPr>
            <a:noAutofit/>
          </a:bodyPr>
          <a:lstStyle/>
          <a:p>
            <a:r>
              <a:rPr lang="en-US" sz="2400" dirty="0"/>
              <a:t>Top 20 Items that Millennials cross-purchase significantly more often than expected</a:t>
            </a:r>
            <a:endParaRPr lang="en-US" sz="24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27</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9270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7"/>
            <a:ext cx="6400800" cy="822365"/>
          </a:xfrm>
        </p:spPr>
        <p:txBody>
          <a:bodyPr>
            <a:noAutofit/>
          </a:bodyPr>
          <a:lstStyle/>
          <a:p>
            <a:r>
              <a:rPr lang="en-US" sz="2400" dirty="0"/>
              <a:t>Top twenty items found in the Non-Millennial Market Basket </a:t>
            </a:r>
            <a:endParaRPr lang="en-US" sz="24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28</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AACA53C-97DD-48A3-918B-DDA1BFDADD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8849" y="1524000"/>
            <a:ext cx="8626302" cy="2875434"/>
          </a:xfrm>
          <a:prstGeom prst="rect">
            <a:avLst/>
          </a:prstGeom>
        </p:spPr>
      </p:pic>
    </p:spTree>
    <p:extLst>
      <p:ext uri="{BB962C8B-B14F-4D97-AF65-F5344CB8AC3E}">
        <p14:creationId xmlns:p14="http://schemas.microsoft.com/office/powerpoint/2010/main" val="1377965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E13C4-52CB-4A2F-BCE4-57DB2524ED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735" y="1524000"/>
            <a:ext cx="8902111" cy="2972688"/>
          </a:xfrm>
          <a:prstGeom prst="rect">
            <a:avLst/>
          </a:prstGeom>
        </p:spPr>
      </p:pic>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7"/>
            <a:ext cx="6400800" cy="822365"/>
          </a:xfrm>
        </p:spPr>
        <p:txBody>
          <a:bodyPr>
            <a:noAutofit/>
          </a:bodyPr>
          <a:lstStyle/>
          <a:p>
            <a:r>
              <a:rPr lang="en-US" sz="2400" dirty="0"/>
              <a:t>Top 20 Items that Non-Millennials cross-purchase significantly more often than expected</a:t>
            </a:r>
            <a:endParaRPr lang="en-US" sz="24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29</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27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lstStyle/>
          <a:p>
            <a:r>
              <a:rPr lang="en-US" dirty="0"/>
              <a:t>Executive Summary – Cont.</a:t>
            </a:r>
          </a:p>
        </p:txBody>
      </p:sp>
      <p:sp>
        <p:nvSpPr>
          <p:cNvPr id="4" name="Slide Number Placeholder 3"/>
          <p:cNvSpPr>
            <a:spLocks noGrp="1"/>
          </p:cNvSpPr>
          <p:nvPr>
            <p:ph type="sldNum" sz="quarter" idx="4"/>
          </p:nvPr>
        </p:nvSpPr>
        <p:spPr/>
        <p:txBody>
          <a:bodyPr/>
          <a:lstStyle/>
          <a:p>
            <a:fld id="{2F18AD43-49F2-4585-85CB-381ABF55072C}" type="slidenum">
              <a:rPr lang="en-US" smtClean="0"/>
              <a:pPr/>
              <a:t>3</a:t>
            </a:fld>
            <a:endParaRPr lang="en-US" dirty="0"/>
          </a:p>
        </p:txBody>
      </p:sp>
      <p:sp>
        <p:nvSpPr>
          <p:cNvPr id="5" name="Content Placeholder 2">
            <a:extLst>
              <a:ext uri="{FF2B5EF4-FFF2-40B4-BE49-F238E27FC236}">
                <a16:creationId xmlns:a16="http://schemas.microsoft.com/office/drawing/2014/main" id="{651C5279-C4CB-4F2E-B88C-38B18A3FF76D}"/>
              </a:ext>
            </a:extLst>
          </p:cNvPr>
          <p:cNvSpPr txBox="1">
            <a:spLocks/>
          </p:cNvSpPr>
          <p:nvPr/>
        </p:nvSpPr>
        <p:spPr>
          <a:xfrm>
            <a:off x="365762" y="1143000"/>
            <a:ext cx="8397238" cy="4724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2000"/>
              </a:lnSpc>
              <a:spcBef>
                <a:spcPts val="600"/>
              </a:spcBef>
              <a:spcAft>
                <a:spcPts val="600"/>
              </a:spcAft>
              <a:buNone/>
            </a:pPr>
            <a:r>
              <a:rPr lang="en-US" sz="1600" dirty="0">
                <a:latin typeface="Gill Sans MT"/>
              </a:rPr>
              <a:t>Among avocado-purchasing households, Millennial market baskets were more likely to include avocados than Non-Millennial baskets, but Non-Millennials purchased avocados during a greater number of total trips. In 2018, avocado-purchasing Millennials made 2.1 billion total trips to the retailer and purchased avocados during 6% of those trips for a total of 124 million avocado purchase occasions. In contrast, Non-Millennials made 7.9 billion total trips to the retailer and purchased avocados during 4% of those trips for a total of 334 million avocado purchase occasions.  </a:t>
            </a:r>
          </a:p>
          <a:p>
            <a:pPr marL="0" indent="0">
              <a:lnSpc>
                <a:spcPct val="112000"/>
              </a:lnSpc>
              <a:spcBef>
                <a:spcPts val="600"/>
              </a:spcBef>
              <a:spcAft>
                <a:spcPts val="600"/>
              </a:spcAft>
              <a:buNone/>
            </a:pPr>
            <a:r>
              <a:rPr lang="en-US" sz="1600" dirty="0">
                <a:latin typeface="Gill Sans MT"/>
              </a:rPr>
              <a:t>Additionally, Millennial avocado purchase trips were more valuable to the retailer than Non-Millennial avocado purchase trips: When avocados were in the basket, the value of the Millennial market basket was $77.28, which was +16% higher than the Non-Millennial market basket. This was due to greater Millennial spend on avocados and other items in the basket.</a:t>
            </a:r>
          </a:p>
          <a:p>
            <a:pPr marL="0" indent="0">
              <a:lnSpc>
                <a:spcPct val="112000"/>
              </a:lnSpc>
              <a:spcBef>
                <a:spcPts val="600"/>
              </a:spcBef>
              <a:spcAft>
                <a:spcPts val="600"/>
              </a:spcAft>
              <a:buNone/>
            </a:pPr>
            <a:r>
              <a:rPr lang="en-US" sz="1600" dirty="0">
                <a:latin typeface="Gill Sans MT"/>
              </a:rPr>
              <a:t>Millennial households also generated a greater In-Basket Premium for the retailer. The Millennial average market basket value of $77.28 with avocados and $46.32 without avocados generated an In-Basket Premium of +$30.96. In contrast, the Non-Millennial market basket value of $66.90 with avocados and $40.59 without avocados generated an In-Basket Premium of +$26.31. Millennials generated an additional In-Basket Premium of +$4.65 for the retailer. This trend also extended to other items in the basket.</a:t>
            </a:r>
          </a:p>
          <a:p>
            <a:pPr marL="0" indent="0">
              <a:lnSpc>
                <a:spcPct val="112000"/>
              </a:lnSpc>
              <a:spcBef>
                <a:spcPts val="600"/>
              </a:spcBef>
              <a:spcAft>
                <a:spcPts val="600"/>
              </a:spcAft>
              <a:buNone/>
            </a:pPr>
            <a:r>
              <a:rPr lang="en-US" sz="1600" dirty="0">
                <a:latin typeface="Gill Sans MT"/>
              </a:rPr>
              <a:t>Continued next page…</a:t>
            </a:r>
          </a:p>
          <a:p>
            <a:pPr marL="0" indent="0">
              <a:lnSpc>
                <a:spcPct val="112000"/>
              </a:lnSpc>
              <a:spcBef>
                <a:spcPts val="600"/>
              </a:spcBef>
              <a:spcAft>
                <a:spcPts val="600"/>
              </a:spcAft>
              <a:buNone/>
            </a:pPr>
            <a:endParaRPr lang="en-US" sz="1600" dirty="0">
              <a:latin typeface="Gill Sans MT"/>
            </a:endParaRPr>
          </a:p>
        </p:txBody>
      </p:sp>
      <p:sp>
        <p:nvSpPr>
          <p:cNvPr id="6" name="Rectangle 5">
            <a:extLst>
              <a:ext uri="{FF2B5EF4-FFF2-40B4-BE49-F238E27FC236}">
                <a16:creationId xmlns:a16="http://schemas.microsoft.com/office/drawing/2014/main" id="{B62E1CBE-555C-4938-8ECE-DB200A1E0D1F}"/>
              </a:ext>
            </a:extLst>
          </p:cNvPr>
          <p:cNvSpPr/>
          <p:nvPr/>
        </p:nvSpPr>
        <p:spPr>
          <a:xfrm>
            <a:off x="0" y="6446520"/>
            <a:ext cx="8001000" cy="230832"/>
          </a:xfrm>
          <a:prstGeom prst="rect">
            <a:avLst/>
          </a:prstGeom>
        </p:spPr>
        <p:txBody>
          <a:bodyPr wrap="square">
            <a:spAutoFit/>
          </a:bodyPr>
          <a:lstStyle/>
          <a:p>
            <a:r>
              <a:rPr lang="en-US" sz="900" dirty="0">
                <a:latin typeface="Gill Sans MT"/>
              </a:rPr>
              <a:t>*See slide 18 for the top twenty items that were most often found in the basket with avocados</a:t>
            </a:r>
            <a:endParaRPr lang="en-US" sz="900" dirty="0">
              <a:latin typeface="+mj-lt"/>
            </a:endParaRPr>
          </a:p>
        </p:txBody>
      </p:sp>
    </p:spTree>
    <p:extLst>
      <p:ext uri="{BB962C8B-B14F-4D97-AF65-F5344CB8AC3E}">
        <p14:creationId xmlns:p14="http://schemas.microsoft.com/office/powerpoint/2010/main" val="17829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lstStyle/>
          <a:p>
            <a:r>
              <a:rPr lang="en-US" dirty="0"/>
              <a:t>Executive Summary – Cont.</a:t>
            </a:r>
          </a:p>
        </p:txBody>
      </p:sp>
      <p:sp>
        <p:nvSpPr>
          <p:cNvPr id="4" name="Slide Number Placeholder 3"/>
          <p:cNvSpPr>
            <a:spLocks noGrp="1"/>
          </p:cNvSpPr>
          <p:nvPr>
            <p:ph type="sldNum" sz="quarter" idx="4"/>
          </p:nvPr>
        </p:nvSpPr>
        <p:spPr/>
        <p:txBody>
          <a:bodyPr/>
          <a:lstStyle/>
          <a:p>
            <a:fld id="{2F18AD43-49F2-4585-85CB-381ABF55072C}" type="slidenum">
              <a:rPr lang="en-US" smtClean="0"/>
              <a:pPr/>
              <a:t>4</a:t>
            </a:fld>
            <a:endParaRPr lang="en-US" dirty="0"/>
          </a:p>
        </p:txBody>
      </p:sp>
      <p:sp>
        <p:nvSpPr>
          <p:cNvPr id="5" name="Content Placeholder 2">
            <a:extLst>
              <a:ext uri="{FF2B5EF4-FFF2-40B4-BE49-F238E27FC236}">
                <a16:creationId xmlns:a16="http://schemas.microsoft.com/office/drawing/2014/main" id="{651C5279-C4CB-4F2E-B88C-38B18A3FF76D}"/>
              </a:ext>
            </a:extLst>
          </p:cNvPr>
          <p:cNvSpPr txBox="1">
            <a:spLocks/>
          </p:cNvSpPr>
          <p:nvPr/>
        </p:nvSpPr>
        <p:spPr>
          <a:xfrm>
            <a:off x="365762" y="1143000"/>
            <a:ext cx="8397238" cy="4724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2000"/>
              </a:lnSpc>
              <a:spcBef>
                <a:spcPts val="600"/>
              </a:spcBef>
              <a:spcAft>
                <a:spcPts val="600"/>
              </a:spcAft>
              <a:buNone/>
            </a:pPr>
            <a:r>
              <a:rPr lang="en-US" sz="1600" dirty="0">
                <a:latin typeface="Gill Sans MT"/>
              </a:rPr>
              <a:t>For all households, avocados also delivered a Rest-of-Basket Premium to the retailer: When avocados were in the basket, the value of all other items in the basket increased +$24.46. However, Millennial households showed an even greater increase. The Millennial Rest-of-Basket Premium was +$27.31, which surpassed the Non-Millennial Premium of +$22.89 by +$4.42. This reinforces the value of Millennial avocado shoppers and indicates an opportunity for retailers to increase the value of their market basket for avocados and all other items in the avocado basket, many of which are fresh produce.   </a:t>
            </a:r>
          </a:p>
          <a:p>
            <a:pPr marL="0" indent="0">
              <a:lnSpc>
                <a:spcPct val="112000"/>
              </a:lnSpc>
              <a:spcBef>
                <a:spcPts val="600"/>
              </a:spcBef>
              <a:spcAft>
                <a:spcPts val="600"/>
              </a:spcAft>
              <a:buNone/>
            </a:pPr>
            <a:r>
              <a:rPr lang="en-US" sz="1600" dirty="0">
                <a:latin typeface="Gill Sans MT"/>
              </a:rPr>
              <a:t>For all households, 11 of the top 20* most often found items in the avocado market basket were fresh produce items. The top 20 items in Millennial and Non-Millennial avocado baskets were virtually the same, including many fresh produce items. However, fresh produce was more prevalent in Millennial baskets than in Non-Millennial baskets. For example, Bananas were found in 41% of Millennial baskets with avocados, but only 32% of Non-Millennial baskets with avocados, a gap of +9 points. Fresh produce offers many cross-promotion opportunities for avocados, and the insights in this study can help support cross-promotion strategies for merchandisers and retailers of avocados.</a:t>
            </a:r>
          </a:p>
        </p:txBody>
      </p:sp>
      <p:sp>
        <p:nvSpPr>
          <p:cNvPr id="6" name="Rectangle 5">
            <a:extLst>
              <a:ext uri="{FF2B5EF4-FFF2-40B4-BE49-F238E27FC236}">
                <a16:creationId xmlns:a16="http://schemas.microsoft.com/office/drawing/2014/main" id="{B62E1CBE-555C-4938-8ECE-DB200A1E0D1F}"/>
              </a:ext>
            </a:extLst>
          </p:cNvPr>
          <p:cNvSpPr/>
          <p:nvPr/>
        </p:nvSpPr>
        <p:spPr>
          <a:xfrm>
            <a:off x="0" y="6446520"/>
            <a:ext cx="8001000" cy="230832"/>
          </a:xfrm>
          <a:prstGeom prst="rect">
            <a:avLst/>
          </a:prstGeom>
        </p:spPr>
        <p:txBody>
          <a:bodyPr wrap="square">
            <a:spAutoFit/>
          </a:bodyPr>
          <a:lstStyle/>
          <a:p>
            <a:r>
              <a:rPr lang="en-US" sz="900" dirty="0">
                <a:latin typeface="Gill Sans MT"/>
              </a:rPr>
              <a:t>*See slide 18 for the top twenty items that were most often found in the basket with avocados</a:t>
            </a:r>
            <a:endParaRPr lang="en-US" sz="900" dirty="0">
              <a:latin typeface="+mj-lt"/>
            </a:endParaRPr>
          </a:p>
        </p:txBody>
      </p:sp>
    </p:spTree>
    <p:extLst>
      <p:ext uri="{BB962C8B-B14F-4D97-AF65-F5344CB8AC3E}">
        <p14:creationId xmlns:p14="http://schemas.microsoft.com/office/powerpoint/2010/main" val="251041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a:bodyPr>
          <a:lstStyle/>
          <a:p>
            <a:r>
              <a:rPr lang="en-US" dirty="0"/>
              <a:t>Key Insights</a:t>
            </a:r>
          </a:p>
        </p:txBody>
      </p:sp>
      <p:sp>
        <p:nvSpPr>
          <p:cNvPr id="4" name="Slide Number Placeholder 3"/>
          <p:cNvSpPr>
            <a:spLocks noGrp="1"/>
          </p:cNvSpPr>
          <p:nvPr>
            <p:ph type="sldNum" sz="quarter" idx="4"/>
          </p:nvPr>
        </p:nvSpPr>
        <p:spPr/>
        <p:txBody>
          <a:bodyPr/>
          <a:lstStyle/>
          <a:p>
            <a:fld id="{2F18AD43-49F2-4585-85CB-381ABF55072C}" type="slidenum">
              <a:rPr lang="en-US" smtClean="0"/>
              <a:pPr/>
              <a:t>5</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sp>
        <p:nvSpPr>
          <p:cNvPr id="20" name="Content Placeholder 2">
            <a:extLst>
              <a:ext uri="{FF2B5EF4-FFF2-40B4-BE49-F238E27FC236}">
                <a16:creationId xmlns:a16="http://schemas.microsoft.com/office/drawing/2014/main" id="{5372BF2D-4561-48DB-9996-5D6D124FA4EC}"/>
              </a:ext>
            </a:extLst>
          </p:cNvPr>
          <p:cNvSpPr txBox="1">
            <a:spLocks/>
          </p:cNvSpPr>
          <p:nvPr/>
        </p:nvSpPr>
        <p:spPr>
          <a:xfrm>
            <a:off x="457200" y="1354625"/>
            <a:ext cx="7772400" cy="4969975"/>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b="1" i="1" u="sng" dirty="0">
                <a:latin typeface="Gill Sans MT"/>
              </a:rPr>
              <a:t>Key Insight</a:t>
            </a:r>
            <a:r>
              <a:rPr lang="en-US" sz="1400" dirty="0">
                <a:latin typeface="Gill Sans MT"/>
              </a:rPr>
              <a:t>: P.7</a:t>
            </a:r>
          </a:p>
          <a:p>
            <a:pPr marL="0" indent="0">
              <a:spcBef>
                <a:spcPts val="0"/>
              </a:spcBef>
              <a:buNone/>
            </a:pPr>
            <a:r>
              <a:rPr lang="en-US" sz="1400" dirty="0">
                <a:latin typeface="Gill Sans MT"/>
              </a:rPr>
              <a:t>Millennial households are more likely to purchase avocados and spend more annually than Non-Millennial households on a per household basis</a:t>
            </a:r>
          </a:p>
          <a:p>
            <a:pPr marL="0" indent="0">
              <a:spcBef>
                <a:spcPts val="0"/>
              </a:spcBef>
              <a:buNone/>
            </a:pPr>
            <a:endParaRPr lang="en-US" sz="1800" b="1" i="1" u="sng" dirty="0">
              <a:latin typeface="Gill Sans MT"/>
            </a:endParaRPr>
          </a:p>
          <a:p>
            <a:pPr marL="0" indent="0">
              <a:spcBef>
                <a:spcPts val="0"/>
              </a:spcBef>
              <a:buNone/>
            </a:pPr>
            <a:r>
              <a:rPr lang="en-US" sz="1400" b="1" i="1" u="sng" dirty="0">
                <a:latin typeface="Gill Sans MT"/>
              </a:rPr>
              <a:t>Key Insight: </a:t>
            </a:r>
            <a:r>
              <a:rPr lang="en-US" sz="1400" dirty="0">
                <a:latin typeface="Gill Sans MT"/>
              </a:rPr>
              <a:t>P.9</a:t>
            </a:r>
          </a:p>
          <a:p>
            <a:pPr marL="0" indent="0">
              <a:spcBef>
                <a:spcPts val="0"/>
              </a:spcBef>
              <a:buNone/>
            </a:pPr>
            <a:r>
              <a:rPr lang="en-US" sz="1400" dirty="0">
                <a:latin typeface="Gill Sans MT"/>
              </a:rPr>
              <a:t>Millennial households purchase avocados during a greater proportion of retail trips (6%) vs. Non-Millennial households (4%)</a:t>
            </a:r>
          </a:p>
          <a:p>
            <a:pPr marL="0" indent="0">
              <a:spcBef>
                <a:spcPts val="0"/>
              </a:spcBef>
              <a:buNone/>
            </a:pPr>
            <a:endParaRPr lang="en-US" sz="1400" dirty="0">
              <a:latin typeface="Gill Sans MT"/>
            </a:endParaRPr>
          </a:p>
          <a:p>
            <a:pPr marL="0" indent="0">
              <a:spcBef>
                <a:spcPts val="0"/>
              </a:spcBef>
              <a:buNone/>
            </a:pPr>
            <a:r>
              <a:rPr lang="en-US" sz="1400" b="1" i="1" u="sng" dirty="0">
                <a:latin typeface="Gill Sans MT"/>
              </a:rPr>
              <a:t>Key Insight</a:t>
            </a:r>
            <a:r>
              <a:rPr lang="en-US" sz="1400" dirty="0">
                <a:latin typeface="Gill Sans MT"/>
              </a:rPr>
              <a:t>: P.11</a:t>
            </a:r>
          </a:p>
          <a:p>
            <a:pPr marL="0" indent="0">
              <a:spcBef>
                <a:spcPts val="0"/>
              </a:spcBef>
              <a:buNone/>
            </a:pPr>
            <a:r>
              <a:rPr lang="en-US" sz="1400" dirty="0">
                <a:latin typeface="Gill Sans MT"/>
              </a:rPr>
              <a:t>Millennial avocado purchase trips are more valuable to the retailer. Millennial market basket value with avocados is +16% higher than the Non-Millennial basket</a:t>
            </a:r>
          </a:p>
          <a:p>
            <a:pPr marL="0" indent="0">
              <a:spcBef>
                <a:spcPts val="0"/>
              </a:spcBef>
              <a:buNone/>
            </a:pPr>
            <a:endParaRPr lang="en-US" sz="1800" b="1" i="1" u="sng" dirty="0">
              <a:latin typeface="Gill Sans MT"/>
            </a:endParaRPr>
          </a:p>
          <a:p>
            <a:pPr marL="0" indent="0">
              <a:spcBef>
                <a:spcPts val="0"/>
              </a:spcBef>
              <a:buNone/>
            </a:pPr>
            <a:r>
              <a:rPr lang="en-US" sz="1400" b="1" i="1" u="sng" dirty="0">
                <a:latin typeface="Gill Sans MT"/>
              </a:rPr>
              <a:t>Key Insight</a:t>
            </a:r>
            <a:r>
              <a:rPr lang="en-US" sz="1400" dirty="0">
                <a:latin typeface="Gill Sans MT"/>
              </a:rPr>
              <a:t>: P.13, 16</a:t>
            </a:r>
          </a:p>
          <a:p>
            <a:pPr marL="0" indent="0">
              <a:spcBef>
                <a:spcPts val="0"/>
              </a:spcBef>
              <a:buNone/>
            </a:pPr>
            <a:r>
              <a:rPr lang="en-US" sz="1400" dirty="0">
                <a:latin typeface="Gill Sans MT"/>
              </a:rPr>
              <a:t>The avocado In-Basket and Rest-of-Basket Premiums are greater for Millennial households. This strengthens the value of Millennial avocado shoppers to the retailer</a:t>
            </a:r>
          </a:p>
          <a:p>
            <a:pPr marL="0" indent="0">
              <a:spcBef>
                <a:spcPts val="0"/>
              </a:spcBef>
              <a:buNone/>
            </a:pPr>
            <a:endParaRPr lang="en-US" sz="1400" dirty="0">
              <a:latin typeface="Gill Sans MT"/>
            </a:endParaRPr>
          </a:p>
          <a:p>
            <a:pPr marL="0" indent="0">
              <a:spcBef>
                <a:spcPts val="0"/>
              </a:spcBef>
              <a:buNone/>
            </a:pPr>
            <a:r>
              <a:rPr lang="en-US" sz="1400" b="1" i="1" u="sng" dirty="0">
                <a:latin typeface="Gill Sans MT"/>
              </a:rPr>
              <a:t>Key Insight</a:t>
            </a:r>
            <a:r>
              <a:rPr lang="en-US" sz="1400" dirty="0">
                <a:latin typeface="Gill Sans MT"/>
              </a:rPr>
              <a:t>: P. 18, 20</a:t>
            </a:r>
          </a:p>
          <a:p>
            <a:pPr marL="0" indent="0">
              <a:spcBef>
                <a:spcPts val="0"/>
              </a:spcBef>
              <a:buNone/>
            </a:pPr>
            <a:r>
              <a:rPr lang="en-US" sz="1400" dirty="0">
                <a:latin typeface="Gill Sans MT"/>
              </a:rPr>
              <a:t>Avocado shoppers often purchase fresh produce with avocados. Eleven of the top 20 most often found items in the avocado market basket are fresh produce items. Many fresh produce items are more often found in Millennial avocado baskets than in Non-Millennial avocado baskets</a:t>
            </a:r>
          </a:p>
          <a:p>
            <a:pPr marL="0" indent="0">
              <a:spcBef>
                <a:spcPts val="0"/>
              </a:spcBef>
              <a:buNone/>
            </a:pPr>
            <a:endParaRPr lang="en-US" sz="1400" dirty="0">
              <a:latin typeface="Gill Sans MT"/>
            </a:endParaRPr>
          </a:p>
        </p:txBody>
      </p:sp>
    </p:spTree>
    <p:extLst>
      <p:ext uri="{BB962C8B-B14F-4D97-AF65-F5344CB8AC3E}">
        <p14:creationId xmlns:p14="http://schemas.microsoft.com/office/powerpoint/2010/main" val="160610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normAutofit/>
          </a:bodyPr>
          <a:lstStyle/>
          <a:p>
            <a:r>
              <a:rPr lang="en-US" dirty="0"/>
              <a:t>Key Actions and Opportunities</a:t>
            </a:r>
          </a:p>
        </p:txBody>
      </p:sp>
      <p:sp>
        <p:nvSpPr>
          <p:cNvPr id="4" name="Slide Number Placeholder 3"/>
          <p:cNvSpPr>
            <a:spLocks noGrp="1"/>
          </p:cNvSpPr>
          <p:nvPr>
            <p:ph type="sldNum" sz="quarter" idx="4"/>
          </p:nvPr>
        </p:nvSpPr>
        <p:spPr/>
        <p:txBody>
          <a:bodyPr/>
          <a:lstStyle/>
          <a:p>
            <a:fld id="{2F18AD43-49F2-4585-85CB-381ABF55072C}" type="slidenum">
              <a:rPr lang="en-US" smtClean="0"/>
              <a:pPr/>
              <a:t>6</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graphicFrame>
        <p:nvGraphicFramePr>
          <p:cNvPr id="3" name="Diagram 2">
            <a:extLst>
              <a:ext uri="{FF2B5EF4-FFF2-40B4-BE49-F238E27FC236}">
                <a16:creationId xmlns:a16="http://schemas.microsoft.com/office/drawing/2014/main" id="{9E5DDC32-1D8F-49F0-8B3B-F436858E026C}"/>
              </a:ext>
            </a:extLst>
          </p:cNvPr>
          <p:cNvGraphicFramePr/>
          <p:nvPr>
            <p:extLst>
              <p:ext uri="{D42A27DB-BD31-4B8C-83A1-F6EECF244321}">
                <p14:modId xmlns:p14="http://schemas.microsoft.com/office/powerpoint/2010/main" val="2413904620"/>
              </p:ext>
            </p:extLst>
          </p:nvPr>
        </p:nvGraphicFramePr>
        <p:xfrm>
          <a:off x="459939" y="1371600"/>
          <a:ext cx="8215975"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359EC440-5D85-409E-998F-0ED0085F2D57}"/>
              </a:ext>
            </a:extLst>
          </p:cNvPr>
          <p:cNvSpPr/>
          <p:nvPr/>
        </p:nvSpPr>
        <p:spPr>
          <a:xfrm>
            <a:off x="0" y="6446520"/>
            <a:ext cx="8001000" cy="369332"/>
          </a:xfrm>
          <a:prstGeom prst="rect">
            <a:avLst/>
          </a:prstGeom>
        </p:spPr>
        <p:txBody>
          <a:bodyPr wrap="square">
            <a:spAutoFit/>
          </a:bodyPr>
          <a:lstStyle/>
          <a:p>
            <a:r>
              <a:rPr lang="en-US" sz="900" dirty="0">
                <a:latin typeface="Gill Sans MT"/>
              </a:rPr>
              <a:t>*Source: 2019 Leading Produce Categories – Insights for Growth</a:t>
            </a:r>
          </a:p>
          <a:p>
            <a:endParaRPr lang="en-US" sz="900" dirty="0">
              <a:latin typeface="+mj-lt"/>
            </a:endParaRPr>
          </a:p>
        </p:txBody>
      </p:sp>
    </p:spTree>
    <p:extLst>
      <p:ext uri="{BB962C8B-B14F-4D97-AF65-F5344CB8AC3E}">
        <p14:creationId xmlns:p14="http://schemas.microsoft.com/office/powerpoint/2010/main" val="49937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8"/>
            <a:ext cx="6400800" cy="715962"/>
          </a:xfrm>
        </p:spPr>
        <p:txBody>
          <a:bodyPr>
            <a:noAutofit/>
          </a:bodyPr>
          <a:lstStyle/>
          <a:p>
            <a:r>
              <a:rPr lang="en-US" sz="2200" dirty="0"/>
              <a:t>Millennial households are more likely to purchase avocados and spend more annually per household than Non-Millennial households</a:t>
            </a: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7</a:t>
            </a:fld>
            <a:endParaRPr lang="en-US" dirty="0"/>
          </a:p>
        </p:txBody>
      </p:sp>
      <p:sp>
        <p:nvSpPr>
          <p:cNvPr id="31" name="Content Placeholder 2">
            <a:extLst>
              <a:ext uri="{FF2B5EF4-FFF2-40B4-BE49-F238E27FC236}">
                <a16:creationId xmlns:a16="http://schemas.microsoft.com/office/drawing/2014/main" id="{D0FA91F6-4C9F-4667-BC5A-E8F4AAD9A2C0}"/>
              </a:ext>
            </a:extLst>
          </p:cNvPr>
          <p:cNvSpPr txBox="1">
            <a:spLocks/>
          </p:cNvSpPr>
          <p:nvPr/>
        </p:nvSpPr>
        <p:spPr>
          <a:xfrm>
            <a:off x="402336" y="4820094"/>
            <a:ext cx="76748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Over 60% of Millennial households purchased avocados in 2018, while slightly more than half (51.3%) of Non-Millennial households purchased avocados during the same period.</a:t>
            </a:r>
          </a:p>
          <a:p>
            <a:pPr marL="0" indent="0">
              <a:lnSpc>
                <a:spcPct val="110000"/>
              </a:lnSpc>
              <a:spcBef>
                <a:spcPts val="600"/>
              </a:spcBef>
              <a:buNone/>
            </a:pPr>
            <a:r>
              <a:rPr lang="en-US" sz="1400" dirty="0">
                <a:latin typeface="Gill Sans MT"/>
              </a:rPr>
              <a:t>Millennials also had a higher annual spend per household ($24.99) compared to Non-Millennial households ($23.75).</a:t>
            </a:r>
          </a:p>
        </p:txBody>
      </p:sp>
      <p:sp>
        <p:nvSpPr>
          <p:cNvPr id="40" name="Rectangle 39">
            <a:extLst>
              <a:ext uri="{FF2B5EF4-FFF2-40B4-BE49-F238E27FC236}">
                <a16:creationId xmlns:a16="http://schemas.microsoft.com/office/drawing/2014/main" id="{D4E34074-D86F-408F-8EE8-6178C3FEE864}"/>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41" name="Rectangle: Rounded Corners 40">
            <a:extLst>
              <a:ext uri="{FF2B5EF4-FFF2-40B4-BE49-F238E27FC236}">
                <a16:creationId xmlns:a16="http://schemas.microsoft.com/office/drawing/2014/main" id="{B12AEE6D-DE06-45D2-A6B6-EA8BA2360096}"/>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Content Placeholder 2">
            <a:extLst>
              <a:ext uri="{FF2B5EF4-FFF2-40B4-BE49-F238E27FC236}">
                <a16:creationId xmlns:a16="http://schemas.microsoft.com/office/drawing/2014/main" id="{5F8FEB37-3CB5-4B4C-A92C-A4DDA1543BB9}"/>
              </a:ext>
            </a:extLst>
          </p:cNvPr>
          <p:cNvSpPr txBox="1">
            <a:spLocks/>
          </p:cNvSpPr>
          <p:nvPr/>
        </p:nvSpPr>
        <p:spPr>
          <a:xfrm>
            <a:off x="304800" y="1931934"/>
            <a:ext cx="1905000" cy="658866"/>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600"/>
              </a:spcBef>
              <a:buNone/>
            </a:pPr>
            <a:r>
              <a:rPr lang="en-US" sz="1600" b="1" dirty="0">
                <a:latin typeface="Gill Sans MT"/>
              </a:rPr>
              <a:t>Millennial households</a:t>
            </a:r>
          </a:p>
        </p:txBody>
      </p:sp>
      <p:sp>
        <p:nvSpPr>
          <p:cNvPr id="131" name="Content Placeholder 2">
            <a:extLst>
              <a:ext uri="{FF2B5EF4-FFF2-40B4-BE49-F238E27FC236}">
                <a16:creationId xmlns:a16="http://schemas.microsoft.com/office/drawing/2014/main" id="{5AA097BD-3563-44A7-A6B0-98E132484C7D}"/>
              </a:ext>
            </a:extLst>
          </p:cNvPr>
          <p:cNvSpPr txBox="1">
            <a:spLocks/>
          </p:cNvSpPr>
          <p:nvPr/>
        </p:nvSpPr>
        <p:spPr>
          <a:xfrm>
            <a:off x="304800" y="3381186"/>
            <a:ext cx="1905000" cy="658866"/>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600"/>
              </a:spcBef>
              <a:buNone/>
            </a:pPr>
            <a:r>
              <a:rPr lang="en-US" sz="1600" b="1" dirty="0">
                <a:latin typeface="Gill Sans MT"/>
              </a:rPr>
              <a:t>Non-Millennial households</a:t>
            </a:r>
          </a:p>
        </p:txBody>
      </p:sp>
      <p:grpSp>
        <p:nvGrpSpPr>
          <p:cNvPr id="22" name="Group 21">
            <a:extLst>
              <a:ext uri="{FF2B5EF4-FFF2-40B4-BE49-F238E27FC236}">
                <a16:creationId xmlns:a16="http://schemas.microsoft.com/office/drawing/2014/main" id="{7D266C6E-4036-4A58-898C-BAECCAF0D4A6}"/>
              </a:ext>
            </a:extLst>
          </p:cNvPr>
          <p:cNvGrpSpPr/>
          <p:nvPr/>
        </p:nvGrpSpPr>
        <p:grpSpPr>
          <a:xfrm>
            <a:off x="2550600" y="1761796"/>
            <a:ext cx="3126680" cy="784645"/>
            <a:chOff x="2421048" y="1425155"/>
            <a:chExt cx="3126680" cy="784645"/>
          </a:xfrm>
        </p:grpSpPr>
        <p:grpSp>
          <p:nvGrpSpPr>
            <p:cNvPr id="7" name="Group 6">
              <a:extLst>
                <a:ext uri="{FF2B5EF4-FFF2-40B4-BE49-F238E27FC236}">
                  <a16:creationId xmlns:a16="http://schemas.microsoft.com/office/drawing/2014/main" id="{A65758EC-18CD-4F7C-A5E6-8B0C1F03E3C7}"/>
                </a:ext>
              </a:extLst>
            </p:cNvPr>
            <p:cNvGrpSpPr/>
            <p:nvPr/>
          </p:nvGrpSpPr>
          <p:grpSpPr>
            <a:xfrm>
              <a:off x="2421048" y="2008123"/>
              <a:ext cx="2502581" cy="201677"/>
              <a:chOff x="2421048" y="1939754"/>
              <a:chExt cx="2502581" cy="201677"/>
            </a:xfrm>
          </p:grpSpPr>
          <p:pic>
            <p:nvPicPr>
              <p:cNvPr id="55" name="Picture 54">
                <a:extLst>
                  <a:ext uri="{FF2B5EF4-FFF2-40B4-BE49-F238E27FC236}">
                    <a16:creationId xmlns:a16="http://schemas.microsoft.com/office/drawing/2014/main" id="{C4AD4F2B-2C5E-4AD7-A21B-3B575B0F3048}"/>
                  </a:ext>
                </a:extLst>
              </p:cNvPr>
              <p:cNvPicPr>
                <a:picLocks noChangeAspect="1"/>
              </p:cNvPicPr>
              <p:nvPr/>
            </p:nvPicPr>
            <p:blipFill>
              <a:blip r:embed="rId2">
                <a:duotone>
                  <a:schemeClr val="accent6">
                    <a:shade val="45000"/>
                    <a:satMod val="135000"/>
                  </a:schemeClr>
                  <a:prstClr val="white"/>
                </a:duotone>
              </a:blip>
              <a:stretch>
                <a:fillRect/>
              </a:stretch>
            </p:blipFill>
            <p:spPr>
              <a:xfrm>
                <a:off x="2421048" y="1939754"/>
                <a:ext cx="201677" cy="201677"/>
              </a:xfrm>
              <a:prstGeom prst="rect">
                <a:avLst/>
              </a:prstGeom>
            </p:spPr>
          </p:pic>
          <p:pic>
            <p:nvPicPr>
              <p:cNvPr id="68" name="Picture 67">
                <a:extLst>
                  <a:ext uri="{FF2B5EF4-FFF2-40B4-BE49-F238E27FC236}">
                    <a16:creationId xmlns:a16="http://schemas.microsoft.com/office/drawing/2014/main" id="{6B883083-24D9-4B2C-B3A2-7696335922C5}"/>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210640" y="1939754"/>
                <a:ext cx="201677" cy="201677"/>
              </a:xfrm>
              <a:prstGeom prst="rect">
                <a:avLst/>
              </a:prstGeom>
              <a:noFill/>
            </p:spPr>
          </p:pic>
          <p:pic>
            <p:nvPicPr>
              <p:cNvPr id="69" name="Picture 68">
                <a:extLst>
                  <a:ext uri="{FF2B5EF4-FFF2-40B4-BE49-F238E27FC236}">
                    <a16:creationId xmlns:a16="http://schemas.microsoft.com/office/drawing/2014/main" id="{5B1B432D-8A7D-4E7D-83A7-2199C62ACC02}"/>
                  </a:ext>
                </a:extLst>
              </p:cNvPr>
              <p:cNvPicPr>
                <a:picLocks noChangeAspect="1"/>
              </p:cNvPicPr>
              <p:nvPr/>
            </p:nvPicPr>
            <p:blipFill>
              <a:blip r:embed="rId2">
                <a:duotone>
                  <a:schemeClr val="accent6">
                    <a:shade val="45000"/>
                    <a:satMod val="135000"/>
                  </a:schemeClr>
                  <a:prstClr val="white"/>
                </a:duotone>
              </a:blip>
              <a:stretch>
                <a:fillRect/>
              </a:stretch>
            </p:blipFill>
            <p:spPr>
              <a:xfrm>
                <a:off x="3443672" y="1939754"/>
                <a:ext cx="201677" cy="201677"/>
              </a:xfrm>
              <a:prstGeom prst="rect">
                <a:avLst/>
              </a:prstGeom>
            </p:spPr>
          </p:pic>
          <p:pic>
            <p:nvPicPr>
              <p:cNvPr id="70" name="Picture 69">
                <a:extLst>
                  <a:ext uri="{FF2B5EF4-FFF2-40B4-BE49-F238E27FC236}">
                    <a16:creationId xmlns:a16="http://schemas.microsoft.com/office/drawing/2014/main" id="{387D2F5E-9D7F-4652-BA7A-E4DB0A5AFF13}"/>
                  </a:ext>
                </a:extLst>
              </p:cNvPr>
              <p:cNvPicPr>
                <a:picLocks noChangeAspect="1"/>
              </p:cNvPicPr>
              <p:nvPr/>
            </p:nvPicPr>
            <p:blipFill>
              <a:blip r:embed="rId2">
                <a:duotone>
                  <a:schemeClr val="accent6">
                    <a:shade val="45000"/>
                    <a:satMod val="135000"/>
                  </a:schemeClr>
                  <a:prstClr val="white"/>
                </a:duotone>
              </a:blip>
              <a:stretch>
                <a:fillRect/>
              </a:stretch>
            </p:blipFill>
            <p:spPr>
              <a:xfrm>
                <a:off x="3699328" y="1939754"/>
                <a:ext cx="201677" cy="201677"/>
              </a:xfrm>
              <a:prstGeom prst="rect">
                <a:avLst/>
              </a:prstGeom>
            </p:spPr>
          </p:pic>
          <p:pic>
            <p:nvPicPr>
              <p:cNvPr id="71" name="Picture 70">
                <a:extLst>
                  <a:ext uri="{FF2B5EF4-FFF2-40B4-BE49-F238E27FC236}">
                    <a16:creationId xmlns:a16="http://schemas.microsoft.com/office/drawing/2014/main" id="{E1B36547-0483-4AC2-AFF9-35DD17019357}"/>
                  </a:ext>
                </a:extLst>
              </p:cNvPr>
              <p:cNvPicPr>
                <a:picLocks noChangeAspect="1"/>
              </p:cNvPicPr>
              <p:nvPr/>
            </p:nvPicPr>
            <p:blipFill>
              <a:blip r:embed="rId2">
                <a:duotone>
                  <a:schemeClr val="accent6">
                    <a:shade val="45000"/>
                    <a:satMod val="135000"/>
                  </a:schemeClr>
                  <a:prstClr val="white"/>
                </a:duotone>
              </a:blip>
              <a:stretch>
                <a:fillRect/>
              </a:stretch>
            </p:blipFill>
            <p:spPr>
              <a:xfrm>
                <a:off x="2676704" y="1939754"/>
                <a:ext cx="201677" cy="201677"/>
              </a:xfrm>
              <a:prstGeom prst="rect">
                <a:avLst/>
              </a:prstGeom>
            </p:spPr>
          </p:pic>
          <p:pic>
            <p:nvPicPr>
              <p:cNvPr id="72" name="Picture 71">
                <a:extLst>
                  <a:ext uri="{FF2B5EF4-FFF2-40B4-BE49-F238E27FC236}">
                    <a16:creationId xmlns:a16="http://schemas.microsoft.com/office/drawing/2014/main" id="{D7E6D144-0501-4FA2-ABD0-4533D13466E7}"/>
                  </a:ext>
                </a:extLst>
              </p:cNvPr>
              <p:cNvPicPr>
                <a:picLocks noChangeAspect="1"/>
              </p:cNvPicPr>
              <p:nvPr/>
            </p:nvPicPr>
            <p:blipFill>
              <a:blip r:embed="rId2">
                <a:duotone>
                  <a:schemeClr val="accent6">
                    <a:shade val="45000"/>
                    <a:satMod val="135000"/>
                  </a:schemeClr>
                  <a:prstClr val="white"/>
                </a:duotone>
              </a:blip>
              <a:stretch>
                <a:fillRect/>
              </a:stretch>
            </p:blipFill>
            <p:spPr>
              <a:xfrm>
                <a:off x="2932360" y="1939754"/>
                <a:ext cx="201677" cy="201677"/>
              </a:xfrm>
              <a:prstGeom prst="rect">
                <a:avLst/>
              </a:prstGeom>
            </p:spPr>
          </p:pic>
          <p:pic>
            <p:nvPicPr>
              <p:cNvPr id="73" name="Picture 72">
                <a:extLst>
                  <a:ext uri="{FF2B5EF4-FFF2-40B4-BE49-F238E27FC236}">
                    <a16:creationId xmlns:a16="http://schemas.microsoft.com/office/drawing/2014/main" id="{835426C4-EAA3-430C-9FA4-B85789660345}"/>
                  </a:ext>
                </a:extLst>
              </p:cNvPr>
              <p:cNvPicPr>
                <a:picLocks noChangeAspect="1"/>
              </p:cNvPicPr>
              <p:nvPr/>
            </p:nvPicPr>
            <p:blipFill>
              <a:blip r:embed="rId2">
                <a:duotone>
                  <a:schemeClr val="accent6">
                    <a:shade val="45000"/>
                    <a:satMod val="135000"/>
                  </a:schemeClr>
                  <a:prstClr val="white"/>
                </a:duotone>
              </a:blip>
              <a:stretch>
                <a:fillRect/>
              </a:stretch>
            </p:blipFill>
            <p:spPr>
              <a:xfrm>
                <a:off x="3188016" y="1939754"/>
                <a:ext cx="201677" cy="201677"/>
              </a:xfrm>
              <a:prstGeom prst="rect">
                <a:avLst/>
              </a:prstGeom>
            </p:spPr>
          </p:pic>
          <p:pic>
            <p:nvPicPr>
              <p:cNvPr id="74" name="Picture 73">
                <a:extLst>
                  <a:ext uri="{FF2B5EF4-FFF2-40B4-BE49-F238E27FC236}">
                    <a16:creationId xmlns:a16="http://schemas.microsoft.com/office/drawing/2014/main" id="{B6907A78-DA67-42F7-B407-B13488E71DDA}"/>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954984" y="1939754"/>
                <a:ext cx="201677" cy="201677"/>
              </a:xfrm>
              <a:prstGeom prst="rect">
                <a:avLst/>
              </a:prstGeom>
              <a:noFill/>
            </p:spPr>
          </p:pic>
          <p:pic>
            <p:nvPicPr>
              <p:cNvPr id="75" name="Picture 74">
                <a:extLst>
                  <a:ext uri="{FF2B5EF4-FFF2-40B4-BE49-F238E27FC236}">
                    <a16:creationId xmlns:a16="http://schemas.microsoft.com/office/drawing/2014/main" id="{B4466583-1A99-4F45-BC87-787C1B718923}"/>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466296" y="1939754"/>
                <a:ext cx="201677" cy="201677"/>
              </a:xfrm>
              <a:prstGeom prst="rect">
                <a:avLst/>
              </a:prstGeom>
              <a:noFill/>
            </p:spPr>
          </p:pic>
          <p:pic>
            <p:nvPicPr>
              <p:cNvPr id="76" name="Picture 75">
                <a:extLst>
                  <a:ext uri="{FF2B5EF4-FFF2-40B4-BE49-F238E27FC236}">
                    <a16:creationId xmlns:a16="http://schemas.microsoft.com/office/drawing/2014/main" id="{CD37B50C-6F42-41EB-B75D-9ABFBCF3B089}"/>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721952" y="1939754"/>
                <a:ext cx="201677" cy="201677"/>
              </a:xfrm>
              <a:prstGeom prst="rect">
                <a:avLst/>
              </a:prstGeom>
              <a:noFill/>
            </p:spPr>
          </p:pic>
        </p:grpSp>
        <p:grpSp>
          <p:nvGrpSpPr>
            <p:cNvPr id="5" name="Group 4">
              <a:extLst>
                <a:ext uri="{FF2B5EF4-FFF2-40B4-BE49-F238E27FC236}">
                  <a16:creationId xmlns:a16="http://schemas.microsoft.com/office/drawing/2014/main" id="{06E63E02-A08B-4788-8CE2-2002AF9F4DE0}"/>
                </a:ext>
              </a:extLst>
            </p:cNvPr>
            <p:cNvGrpSpPr/>
            <p:nvPr/>
          </p:nvGrpSpPr>
          <p:grpSpPr>
            <a:xfrm>
              <a:off x="2435383" y="1425155"/>
              <a:ext cx="1317280" cy="517262"/>
              <a:chOff x="968720" y="1764786"/>
              <a:chExt cx="1317280" cy="517262"/>
            </a:xfrm>
          </p:grpSpPr>
          <p:sp>
            <p:nvSpPr>
              <p:cNvPr id="79" name="Content Placeholder 2">
                <a:extLst>
                  <a:ext uri="{FF2B5EF4-FFF2-40B4-BE49-F238E27FC236}">
                    <a16:creationId xmlns:a16="http://schemas.microsoft.com/office/drawing/2014/main" id="{2D5CF184-4C0C-4ECD-BEAB-B57B6A63F097}"/>
                  </a:ext>
                </a:extLst>
              </p:cNvPr>
              <p:cNvSpPr txBox="1">
                <a:spLocks/>
              </p:cNvSpPr>
              <p:nvPr/>
            </p:nvSpPr>
            <p:spPr>
              <a:xfrm>
                <a:off x="968720" y="1764786"/>
                <a:ext cx="277640" cy="517262"/>
              </a:xfrm>
            </p:spPr>
            <p:txBody>
              <a:bodyPr wrap="non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3600" dirty="0">
                    <a:solidFill>
                      <a:srgbClr val="C2531A"/>
                    </a:solidFill>
                    <a:latin typeface="Gill Sans MT"/>
                  </a:rPr>
                  <a:t>6</a:t>
                </a:r>
                <a:endParaRPr lang="en-US" sz="1600" dirty="0">
                  <a:solidFill>
                    <a:srgbClr val="C2531A"/>
                  </a:solidFill>
                  <a:latin typeface="Gill Sans MT"/>
                </a:endParaRPr>
              </a:p>
            </p:txBody>
          </p:sp>
          <p:sp>
            <p:nvSpPr>
              <p:cNvPr id="80" name="Content Placeholder 2">
                <a:extLst>
                  <a:ext uri="{FF2B5EF4-FFF2-40B4-BE49-F238E27FC236}">
                    <a16:creationId xmlns:a16="http://schemas.microsoft.com/office/drawing/2014/main" id="{52729D56-B5CA-4EED-9170-9021ACDEF26F}"/>
                  </a:ext>
                </a:extLst>
              </p:cNvPr>
              <p:cNvSpPr txBox="1">
                <a:spLocks/>
              </p:cNvSpPr>
              <p:nvPr/>
            </p:nvSpPr>
            <p:spPr>
              <a:xfrm>
                <a:off x="1084697" y="1895723"/>
                <a:ext cx="762000" cy="255388"/>
              </a:xfrm>
            </p:spPr>
            <p:txBody>
              <a:bodyPr wrap="non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200" dirty="0">
                    <a:latin typeface="Gill Sans MT"/>
                  </a:rPr>
                  <a:t>out</a:t>
                </a:r>
              </a:p>
              <a:p>
                <a:pPr marL="0" indent="0" algn="ctr">
                  <a:spcBef>
                    <a:spcPts val="0"/>
                  </a:spcBef>
                  <a:buNone/>
                </a:pPr>
                <a:r>
                  <a:rPr lang="en-US" sz="1200" dirty="0">
                    <a:latin typeface="Gill Sans MT"/>
                  </a:rPr>
                  <a:t>of</a:t>
                </a:r>
              </a:p>
            </p:txBody>
          </p:sp>
          <p:sp>
            <p:nvSpPr>
              <p:cNvPr id="81" name="Content Placeholder 2">
                <a:extLst>
                  <a:ext uri="{FF2B5EF4-FFF2-40B4-BE49-F238E27FC236}">
                    <a16:creationId xmlns:a16="http://schemas.microsoft.com/office/drawing/2014/main" id="{84E09CAA-23D3-4680-94DA-FF8DEB085115}"/>
                  </a:ext>
                </a:extLst>
              </p:cNvPr>
              <p:cNvSpPr txBox="1">
                <a:spLocks/>
              </p:cNvSpPr>
              <p:nvPr/>
            </p:nvSpPr>
            <p:spPr>
              <a:xfrm>
                <a:off x="1676400" y="1764786"/>
                <a:ext cx="609600" cy="517262"/>
              </a:xfrm>
            </p:spPr>
            <p:txBody>
              <a:bodyPr wrap="non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3600" dirty="0">
                    <a:solidFill>
                      <a:srgbClr val="C2531A"/>
                    </a:solidFill>
                    <a:latin typeface="Gill Sans MT"/>
                  </a:rPr>
                  <a:t>10</a:t>
                </a:r>
                <a:endParaRPr lang="en-US" sz="1600" dirty="0">
                  <a:solidFill>
                    <a:srgbClr val="C2531A"/>
                  </a:solidFill>
                  <a:latin typeface="Gill Sans MT"/>
                </a:endParaRPr>
              </a:p>
            </p:txBody>
          </p:sp>
        </p:grpSp>
        <p:sp>
          <p:nvSpPr>
            <p:cNvPr id="143" name="Content Placeholder 2">
              <a:extLst>
                <a:ext uri="{FF2B5EF4-FFF2-40B4-BE49-F238E27FC236}">
                  <a16:creationId xmlns:a16="http://schemas.microsoft.com/office/drawing/2014/main" id="{8E3A32F4-F477-4DB2-8D9D-BD694F072917}"/>
                </a:ext>
              </a:extLst>
            </p:cNvPr>
            <p:cNvSpPr txBox="1">
              <a:spLocks/>
            </p:cNvSpPr>
            <p:nvPr/>
          </p:nvSpPr>
          <p:spPr>
            <a:xfrm>
              <a:off x="3642728" y="1519093"/>
              <a:ext cx="1905000" cy="658866"/>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dirty="0">
                  <a:latin typeface="Gill Sans MT"/>
                </a:rPr>
                <a:t>households</a:t>
              </a:r>
            </a:p>
            <a:p>
              <a:pPr marL="0" indent="0">
                <a:spcBef>
                  <a:spcPts val="0"/>
                </a:spcBef>
                <a:buNone/>
              </a:pPr>
              <a:r>
                <a:rPr lang="en-US" sz="1200" dirty="0">
                  <a:latin typeface="Gill Sans MT"/>
                </a:rPr>
                <a:t>purchase avocados</a:t>
              </a:r>
            </a:p>
          </p:txBody>
        </p:sp>
      </p:grpSp>
      <p:grpSp>
        <p:nvGrpSpPr>
          <p:cNvPr id="10" name="Group 9">
            <a:extLst>
              <a:ext uri="{FF2B5EF4-FFF2-40B4-BE49-F238E27FC236}">
                <a16:creationId xmlns:a16="http://schemas.microsoft.com/office/drawing/2014/main" id="{1E87E1EB-6F9B-4143-A24E-FDC2D71BF7A3}"/>
              </a:ext>
            </a:extLst>
          </p:cNvPr>
          <p:cNvGrpSpPr/>
          <p:nvPr/>
        </p:nvGrpSpPr>
        <p:grpSpPr>
          <a:xfrm>
            <a:off x="2550600" y="3253106"/>
            <a:ext cx="3126680" cy="784645"/>
            <a:chOff x="2286000" y="3253106"/>
            <a:chExt cx="3126680" cy="784645"/>
          </a:xfrm>
        </p:grpSpPr>
        <p:grpSp>
          <p:nvGrpSpPr>
            <p:cNvPr id="144" name="Group 143">
              <a:extLst>
                <a:ext uri="{FF2B5EF4-FFF2-40B4-BE49-F238E27FC236}">
                  <a16:creationId xmlns:a16="http://schemas.microsoft.com/office/drawing/2014/main" id="{68580BF9-D244-4A66-B1D0-3D48D69F3AB5}"/>
                </a:ext>
              </a:extLst>
            </p:cNvPr>
            <p:cNvGrpSpPr/>
            <p:nvPr/>
          </p:nvGrpSpPr>
          <p:grpSpPr>
            <a:xfrm>
              <a:off x="2286000" y="3836074"/>
              <a:ext cx="2502581" cy="201677"/>
              <a:chOff x="2421048" y="1939754"/>
              <a:chExt cx="2502581" cy="201677"/>
            </a:xfrm>
          </p:grpSpPr>
          <p:pic>
            <p:nvPicPr>
              <p:cNvPr id="145" name="Picture 144">
                <a:extLst>
                  <a:ext uri="{FF2B5EF4-FFF2-40B4-BE49-F238E27FC236}">
                    <a16:creationId xmlns:a16="http://schemas.microsoft.com/office/drawing/2014/main" id="{784743CF-F6DE-470C-95C7-7FC76537DEB3}"/>
                  </a:ext>
                </a:extLst>
              </p:cNvPr>
              <p:cNvPicPr>
                <a:picLocks noChangeAspect="1"/>
              </p:cNvPicPr>
              <p:nvPr/>
            </p:nvPicPr>
            <p:blipFill>
              <a:blip r:embed="rId2">
                <a:duotone>
                  <a:schemeClr val="accent5">
                    <a:shade val="45000"/>
                    <a:satMod val="135000"/>
                  </a:schemeClr>
                  <a:prstClr val="white"/>
                </a:duotone>
              </a:blip>
              <a:stretch>
                <a:fillRect/>
              </a:stretch>
            </p:blipFill>
            <p:spPr>
              <a:xfrm>
                <a:off x="2421048" y="1939754"/>
                <a:ext cx="201677" cy="201677"/>
              </a:xfrm>
              <a:prstGeom prst="rect">
                <a:avLst/>
              </a:prstGeom>
            </p:spPr>
          </p:pic>
          <p:pic>
            <p:nvPicPr>
              <p:cNvPr id="146" name="Picture 145">
                <a:extLst>
                  <a:ext uri="{FF2B5EF4-FFF2-40B4-BE49-F238E27FC236}">
                    <a16:creationId xmlns:a16="http://schemas.microsoft.com/office/drawing/2014/main" id="{86031B58-E18F-4873-AEA8-A2AD35690428}"/>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210640" y="1939754"/>
                <a:ext cx="201677" cy="201677"/>
              </a:xfrm>
              <a:prstGeom prst="rect">
                <a:avLst/>
              </a:prstGeom>
              <a:noFill/>
            </p:spPr>
          </p:pic>
          <p:pic>
            <p:nvPicPr>
              <p:cNvPr id="147" name="Picture 146">
                <a:extLst>
                  <a:ext uri="{FF2B5EF4-FFF2-40B4-BE49-F238E27FC236}">
                    <a16:creationId xmlns:a16="http://schemas.microsoft.com/office/drawing/2014/main" id="{04F96D88-8ADB-4D43-8A5F-0BB563812C01}"/>
                  </a:ext>
                </a:extLst>
              </p:cNvPr>
              <p:cNvPicPr>
                <a:picLocks noChangeAspect="1"/>
              </p:cNvPicPr>
              <p:nvPr/>
            </p:nvPicPr>
            <p:blipFill>
              <a:blip r:embed="rId2">
                <a:duotone>
                  <a:schemeClr val="accent5">
                    <a:shade val="45000"/>
                    <a:satMod val="135000"/>
                  </a:schemeClr>
                  <a:prstClr val="white"/>
                </a:duotone>
              </a:blip>
              <a:stretch>
                <a:fillRect/>
              </a:stretch>
            </p:blipFill>
            <p:spPr>
              <a:xfrm>
                <a:off x="3443672" y="1939754"/>
                <a:ext cx="201677" cy="201677"/>
              </a:xfrm>
              <a:prstGeom prst="rect">
                <a:avLst/>
              </a:prstGeom>
            </p:spPr>
          </p:pic>
          <p:pic>
            <p:nvPicPr>
              <p:cNvPr id="148" name="Picture 147">
                <a:extLst>
                  <a:ext uri="{FF2B5EF4-FFF2-40B4-BE49-F238E27FC236}">
                    <a16:creationId xmlns:a16="http://schemas.microsoft.com/office/drawing/2014/main" id="{E1312C94-9241-4F7E-9CBB-9176D73131D9}"/>
                  </a:ext>
                </a:extLst>
              </p:cNvPr>
              <p:cNvPicPr>
                <a:picLocks noChangeAspect="1"/>
              </p:cNvPicPr>
              <p:nvPr/>
            </p:nvPicPr>
            <p:blipFill>
              <a:blip r:embed="rId2">
                <a:lum bright="70000" contrast="-70000"/>
              </a:blip>
              <a:stretch>
                <a:fillRect/>
              </a:stretch>
            </p:blipFill>
            <p:spPr>
              <a:xfrm>
                <a:off x="3699328" y="1939754"/>
                <a:ext cx="201677" cy="201677"/>
              </a:xfrm>
              <a:prstGeom prst="rect">
                <a:avLst/>
              </a:prstGeom>
            </p:spPr>
          </p:pic>
          <p:pic>
            <p:nvPicPr>
              <p:cNvPr id="149" name="Picture 148">
                <a:extLst>
                  <a:ext uri="{FF2B5EF4-FFF2-40B4-BE49-F238E27FC236}">
                    <a16:creationId xmlns:a16="http://schemas.microsoft.com/office/drawing/2014/main" id="{3CC41237-8BEA-4236-AC83-C1FB7ED307AA}"/>
                  </a:ext>
                </a:extLst>
              </p:cNvPr>
              <p:cNvPicPr>
                <a:picLocks noChangeAspect="1"/>
              </p:cNvPicPr>
              <p:nvPr/>
            </p:nvPicPr>
            <p:blipFill>
              <a:blip r:embed="rId2">
                <a:duotone>
                  <a:schemeClr val="accent5">
                    <a:shade val="45000"/>
                    <a:satMod val="135000"/>
                  </a:schemeClr>
                  <a:prstClr val="white"/>
                </a:duotone>
              </a:blip>
              <a:stretch>
                <a:fillRect/>
              </a:stretch>
            </p:blipFill>
            <p:spPr>
              <a:xfrm>
                <a:off x="2676704" y="1939754"/>
                <a:ext cx="201677" cy="201677"/>
              </a:xfrm>
              <a:prstGeom prst="rect">
                <a:avLst/>
              </a:prstGeom>
            </p:spPr>
          </p:pic>
          <p:pic>
            <p:nvPicPr>
              <p:cNvPr id="150" name="Picture 149">
                <a:extLst>
                  <a:ext uri="{FF2B5EF4-FFF2-40B4-BE49-F238E27FC236}">
                    <a16:creationId xmlns:a16="http://schemas.microsoft.com/office/drawing/2014/main" id="{BE532BB1-E1DD-4755-BA9A-D099C9D949AF}"/>
                  </a:ext>
                </a:extLst>
              </p:cNvPr>
              <p:cNvPicPr>
                <a:picLocks noChangeAspect="1"/>
              </p:cNvPicPr>
              <p:nvPr/>
            </p:nvPicPr>
            <p:blipFill>
              <a:blip r:embed="rId2">
                <a:duotone>
                  <a:schemeClr val="accent5">
                    <a:shade val="45000"/>
                    <a:satMod val="135000"/>
                  </a:schemeClr>
                  <a:prstClr val="white"/>
                </a:duotone>
              </a:blip>
              <a:stretch>
                <a:fillRect/>
              </a:stretch>
            </p:blipFill>
            <p:spPr>
              <a:xfrm>
                <a:off x="2932360" y="1939754"/>
                <a:ext cx="201677" cy="201677"/>
              </a:xfrm>
              <a:prstGeom prst="rect">
                <a:avLst/>
              </a:prstGeom>
            </p:spPr>
          </p:pic>
          <p:pic>
            <p:nvPicPr>
              <p:cNvPr id="151" name="Picture 150">
                <a:extLst>
                  <a:ext uri="{FF2B5EF4-FFF2-40B4-BE49-F238E27FC236}">
                    <a16:creationId xmlns:a16="http://schemas.microsoft.com/office/drawing/2014/main" id="{FA05A454-D2F4-48AD-93B8-7718FA6A17BC}"/>
                  </a:ext>
                </a:extLst>
              </p:cNvPr>
              <p:cNvPicPr>
                <a:picLocks noChangeAspect="1"/>
              </p:cNvPicPr>
              <p:nvPr/>
            </p:nvPicPr>
            <p:blipFill>
              <a:blip r:embed="rId2">
                <a:duotone>
                  <a:schemeClr val="accent5">
                    <a:shade val="45000"/>
                    <a:satMod val="135000"/>
                  </a:schemeClr>
                  <a:prstClr val="white"/>
                </a:duotone>
              </a:blip>
              <a:stretch>
                <a:fillRect/>
              </a:stretch>
            </p:blipFill>
            <p:spPr>
              <a:xfrm>
                <a:off x="3188016" y="1939754"/>
                <a:ext cx="201677" cy="201677"/>
              </a:xfrm>
              <a:prstGeom prst="rect">
                <a:avLst/>
              </a:prstGeom>
            </p:spPr>
          </p:pic>
          <p:pic>
            <p:nvPicPr>
              <p:cNvPr id="152" name="Picture 151">
                <a:extLst>
                  <a:ext uri="{FF2B5EF4-FFF2-40B4-BE49-F238E27FC236}">
                    <a16:creationId xmlns:a16="http://schemas.microsoft.com/office/drawing/2014/main" id="{22D79534-DAF4-46F8-B28A-C0D2640D1DC5}"/>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954984" y="1939754"/>
                <a:ext cx="201677" cy="201677"/>
              </a:xfrm>
              <a:prstGeom prst="rect">
                <a:avLst/>
              </a:prstGeom>
              <a:noFill/>
            </p:spPr>
          </p:pic>
          <p:pic>
            <p:nvPicPr>
              <p:cNvPr id="153" name="Picture 152">
                <a:extLst>
                  <a:ext uri="{FF2B5EF4-FFF2-40B4-BE49-F238E27FC236}">
                    <a16:creationId xmlns:a16="http://schemas.microsoft.com/office/drawing/2014/main" id="{5C99E038-E6E3-4314-8D45-C532A02C67EF}"/>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466296" y="1939754"/>
                <a:ext cx="201677" cy="201677"/>
              </a:xfrm>
              <a:prstGeom prst="rect">
                <a:avLst/>
              </a:prstGeom>
              <a:noFill/>
            </p:spPr>
          </p:pic>
          <p:pic>
            <p:nvPicPr>
              <p:cNvPr id="154" name="Picture 153">
                <a:extLst>
                  <a:ext uri="{FF2B5EF4-FFF2-40B4-BE49-F238E27FC236}">
                    <a16:creationId xmlns:a16="http://schemas.microsoft.com/office/drawing/2014/main" id="{B01D1F7C-EC5A-4AC9-887A-B3BD4101069C}"/>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721952" y="1939754"/>
                <a:ext cx="201677" cy="201677"/>
              </a:xfrm>
              <a:prstGeom prst="rect">
                <a:avLst/>
              </a:prstGeom>
              <a:noFill/>
            </p:spPr>
          </p:pic>
        </p:grpSp>
        <p:grpSp>
          <p:nvGrpSpPr>
            <p:cNvPr id="155" name="Group 154">
              <a:extLst>
                <a:ext uri="{FF2B5EF4-FFF2-40B4-BE49-F238E27FC236}">
                  <a16:creationId xmlns:a16="http://schemas.microsoft.com/office/drawing/2014/main" id="{0A39FF00-AA76-49F1-8972-F4BDA95F0AFF}"/>
                </a:ext>
              </a:extLst>
            </p:cNvPr>
            <p:cNvGrpSpPr/>
            <p:nvPr/>
          </p:nvGrpSpPr>
          <p:grpSpPr>
            <a:xfrm>
              <a:off x="2300335" y="3253106"/>
              <a:ext cx="1317280" cy="517262"/>
              <a:chOff x="968720" y="1764786"/>
              <a:chExt cx="1317280" cy="517262"/>
            </a:xfrm>
          </p:grpSpPr>
          <p:sp>
            <p:nvSpPr>
              <p:cNvPr id="156" name="Content Placeholder 2">
                <a:extLst>
                  <a:ext uri="{FF2B5EF4-FFF2-40B4-BE49-F238E27FC236}">
                    <a16:creationId xmlns:a16="http://schemas.microsoft.com/office/drawing/2014/main" id="{826F757A-7D1C-4E0C-B1D6-59F0CA58D744}"/>
                  </a:ext>
                </a:extLst>
              </p:cNvPr>
              <p:cNvSpPr txBox="1">
                <a:spLocks/>
              </p:cNvSpPr>
              <p:nvPr/>
            </p:nvSpPr>
            <p:spPr>
              <a:xfrm>
                <a:off x="968720" y="1764786"/>
                <a:ext cx="277640" cy="517262"/>
              </a:xfrm>
            </p:spPr>
            <p:txBody>
              <a:bodyPr wrap="non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3600" dirty="0">
                    <a:solidFill>
                      <a:schemeClr val="accent5">
                        <a:lumMod val="75000"/>
                      </a:schemeClr>
                    </a:solidFill>
                    <a:latin typeface="Gill Sans MT"/>
                  </a:rPr>
                  <a:t>5</a:t>
                </a:r>
                <a:endParaRPr lang="en-US" sz="1600" dirty="0">
                  <a:solidFill>
                    <a:schemeClr val="accent5">
                      <a:lumMod val="75000"/>
                    </a:schemeClr>
                  </a:solidFill>
                  <a:latin typeface="Gill Sans MT"/>
                </a:endParaRPr>
              </a:p>
            </p:txBody>
          </p:sp>
          <p:sp>
            <p:nvSpPr>
              <p:cNvPr id="157" name="Content Placeholder 2">
                <a:extLst>
                  <a:ext uri="{FF2B5EF4-FFF2-40B4-BE49-F238E27FC236}">
                    <a16:creationId xmlns:a16="http://schemas.microsoft.com/office/drawing/2014/main" id="{5A0A9EFB-26A3-4224-9A02-3B1424757F61}"/>
                  </a:ext>
                </a:extLst>
              </p:cNvPr>
              <p:cNvSpPr txBox="1">
                <a:spLocks/>
              </p:cNvSpPr>
              <p:nvPr/>
            </p:nvSpPr>
            <p:spPr>
              <a:xfrm>
                <a:off x="1060191" y="1876962"/>
                <a:ext cx="762000" cy="255388"/>
              </a:xfrm>
            </p:spPr>
            <p:txBody>
              <a:bodyPr wrap="non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200" dirty="0">
                    <a:latin typeface="Gill Sans MT"/>
                  </a:rPr>
                  <a:t>out</a:t>
                </a:r>
              </a:p>
              <a:p>
                <a:pPr marL="0" indent="0" algn="ctr">
                  <a:spcBef>
                    <a:spcPts val="0"/>
                  </a:spcBef>
                  <a:buNone/>
                </a:pPr>
                <a:r>
                  <a:rPr lang="en-US" sz="1200" dirty="0">
                    <a:latin typeface="Gill Sans MT"/>
                  </a:rPr>
                  <a:t>of</a:t>
                </a:r>
              </a:p>
            </p:txBody>
          </p:sp>
          <p:sp>
            <p:nvSpPr>
              <p:cNvPr id="158" name="Content Placeholder 2">
                <a:extLst>
                  <a:ext uri="{FF2B5EF4-FFF2-40B4-BE49-F238E27FC236}">
                    <a16:creationId xmlns:a16="http://schemas.microsoft.com/office/drawing/2014/main" id="{8A83130E-6ADF-4457-A41D-CFC4654DAF99}"/>
                  </a:ext>
                </a:extLst>
              </p:cNvPr>
              <p:cNvSpPr txBox="1">
                <a:spLocks/>
              </p:cNvSpPr>
              <p:nvPr/>
            </p:nvSpPr>
            <p:spPr>
              <a:xfrm>
                <a:off x="1676400" y="1764786"/>
                <a:ext cx="609600" cy="517262"/>
              </a:xfrm>
            </p:spPr>
            <p:txBody>
              <a:bodyPr wrap="non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3600" dirty="0">
                    <a:solidFill>
                      <a:schemeClr val="accent5">
                        <a:lumMod val="75000"/>
                      </a:schemeClr>
                    </a:solidFill>
                    <a:latin typeface="Gill Sans MT"/>
                  </a:rPr>
                  <a:t>10</a:t>
                </a:r>
                <a:endParaRPr lang="en-US" sz="1600" dirty="0">
                  <a:solidFill>
                    <a:schemeClr val="accent5">
                      <a:lumMod val="75000"/>
                    </a:schemeClr>
                  </a:solidFill>
                  <a:latin typeface="Gill Sans MT"/>
                </a:endParaRPr>
              </a:p>
            </p:txBody>
          </p:sp>
        </p:grpSp>
        <p:sp>
          <p:nvSpPr>
            <p:cNvPr id="159" name="Content Placeholder 2">
              <a:extLst>
                <a:ext uri="{FF2B5EF4-FFF2-40B4-BE49-F238E27FC236}">
                  <a16:creationId xmlns:a16="http://schemas.microsoft.com/office/drawing/2014/main" id="{A54ED30D-2488-4446-BC57-5DFF88557593}"/>
                </a:ext>
              </a:extLst>
            </p:cNvPr>
            <p:cNvSpPr txBox="1">
              <a:spLocks/>
            </p:cNvSpPr>
            <p:nvPr/>
          </p:nvSpPr>
          <p:spPr>
            <a:xfrm>
              <a:off x="3507680" y="3305738"/>
              <a:ext cx="1905000" cy="658866"/>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dirty="0">
                  <a:latin typeface="Gill Sans MT"/>
                </a:rPr>
                <a:t>households</a:t>
              </a:r>
            </a:p>
            <a:p>
              <a:pPr marL="0" indent="0">
                <a:spcBef>
                  <a:spcPts val="0"/>
                </a:spcBef>
                <a:buNone/>
              </a:pPr>
              <a:r>
                <a:rPr lang="en-US" sz="1200" dirty="0">
                  <a:latin typeface="Gill Sans MT"/>
                </a:rPr>
                <a:t>purchase avocados</a:t>
              </a:r>
            </a:p>
          </p:txBody>
        </p:sp>
      </p:grpSp>
      <p:grpSp>
        <p:nvGrpSpPr>
          <p:cNvPr id="23" name="Group 22">
            <a:extLst>
              <a:ext uri="{FF2B5EF4-FFF2-40B4-BE49-F238E27FC236}">
                <a16:creationId xmlns:a16="http://schemas.microsoft.com/office/drawing/2014/main" id="{98E3C9D3-B9F3-4FB4-A969-BE6E526D31A4}"/>
              </a:ext>
            </a:extLst>
          </p:cNvPr>
          <p:cNvGrpSpPr/>
          <p:nvPr/>
        </p:nvGrpSpPr>
        <p:grpSpPr>
          <a:xfrm>
            <a:off x="5407215" y="1844938"/>
            <a:ext cx="2545312" cy="517262"/>
            <a:chOff x="5455688" y="1733906"/>
            <a:chExt cx="2545312" cy="517262"/>
          </a:xfrm>
        </p:grpSpPr>
        <p:sp>
          <p:nvSpPr>
            <p:cNvPr id="160" name="Content Placeholder 2">
              <a:extLst>
                <a:ext uri="{FF2B5EF4-FFF2-40B4-BE49-F238E27FC236}">
                  <a16:creationId xmlns:a16="http://schemas.microsoft.com/office/drawing/2014/main" id="{C001F7BE-A352-4CC6-AE00-CA8B0E7C7420}"/>
                </a:ext>
              </a:extLst>
            </p:cNvPr>
            <p:cNvSpPr txBox="1">
              <a:spLocks/>
            </p:cNvSpPr>
            <p:nvPr/>
          </p:nvSpPr>
          <p:spPr>
            <a:xfrm>
              <a:off x="6090561" y="1733906"/>
              <a:ext cx="1301343" cy="517262"/>
            </a:xfrm>
          </p:spPr>
          <p:txBody>
            <a:bodyPr wrap="non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600"/>
                </a:spcBef>
                <a:buNone/>
              </a:pPr>
              <a:r>
                <a:rPr lang="en-US" sz="3600" dirty="0">
                  <a:solidFill>
                    <a:srgbClr val="C2531A"/>
                  </a:solidFill>
                  <a:latin typeface="Gill Sans MT"/>
                </a:rPr>
                <a:t>$24.99</a:t>
              </a:r>
              <a:endParaRPr lang="en-US" sz="1600" dirty="0">
                <a:solidFill>
                  <a:srgbClr val="C2531A"/>
                </a:solidFill>
                <a:latin typeface="Gill Sans MT"/>
              </a:endParaRPr>
            </a:p>
          </p:txBody>
        </p:sp>
        <p:sp>
          <p:nvSpPr>
            <p:cNvPr id="162" name="Content Placeholder 2">
              <a:extLst>
                <a:ext uri="{FF2B5EF4-FFF2-40B4-BE49-F238E27FC236}">
                  <a16:creationId xmlns:a16="http://schemas.microsoft.com/office/drawing/2014/main" id="{FD29F67F-79FC-4AB2-B2D0-AFD3522E42EE}"/>
                </a:ext>
              </a:extLst>
            </p:cNvPr>
            <p:cNvSpPr txBox="1">
              <a:spLocks/>
            </p:cNvSpPr>
            <p:nvPr/>
          </p:nvSpPr>
          <p:spPr>
            <a:xfrm>
              <a:off x="5455688" y="1804681"/>
              <a:ext cx="665051" cy="279902"/>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200" dirty="0">
                  <a:latin typeface="Gill Sans MT"/>
                </a:rPr>
                <a:t>and</a:t>
              </a:r>
            </a:p>
            <a:p>
              <a:pPr marL="0" indent="0" algn="ctr">
                <a:spcBef>
                  <a:spcPts val="0"/>
                </a:spcBef>
                <a:buNone/>
              </a:pPr>
              <a:r>
                <a:rPr lang="en-US" sz="1200" dirty="0">
                  <a:latin typeface="Gill Sans MT"/>
                </a:rPr>
                <a:t>spend</a:t>
              </a:r>
            </a:p>
          </p:txBody>
        </p:sp>
        <p:sp>
          <p:nvSpPr>
            <p:cNvPr id="164" name="Content Placeholder 2">
              <a:extLst>
                <a:ext uri="{FF2B5EF4-FFF2-40B4-BE49-F238E27FC236}">
                  <a16:creationId xmlns:a16="http://schemas.microsoft.com/office/drawing/2014/main" id="{B628394F-878D-4CD3-A1DD-1FDBBFF6D775}"/>
                </a:ext>
              </a:extLst>
            </p:cNvPr>
            <p:cNvSpPr txBox="1">
              <a:spLocks/>
            </p:cNvSpPr>
            <p:nvPr/>
          </p:nvSpPr>
          <p:spPr>
            <a:xfrm>
              <a:off x="7335949" y="1804681"/>
              <a:ext cx="665051" cy="279902"/>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200" dirty="0">
                  <a:latin typeface="Gill Sans MT"/>
                </a:rPr>
                <a:t>per year</a:t>
              </a:r>
            </a:p>
          </p:txBody>
        </p:sp>
      </p:grpSp>
      <p:grpSp>
        <p:nvGrpSpPr>
          <p:cNvPr id="24" name="Group 23">
            <a:extLst>
              <a:ext uri="{FF2B5EF4-FFF2-40B4-BE49-F238E27FC236}">
                <a16:creationId xmlns:a16="http://schemas.microsoft.com/office/drawing/2014/main" id="{D924BFAD-F7E3-4C88-A32C-1956C23F5EA0}"/>
              </a:ext>
            </a:extLst>
          </p:cNvPr>
          <p:cNvGrpSpPr/>
          <p:nvPr/>
        </p:nvGrpSpPr>
        <p:grpSpPr>
          <a:xfrm>
            <a:off x="5407215" y="3368938"/>
            <a:ext cx="2545312" cy="517262"/>
            <a:chOff x="5407215" y="3291264"/>
            <a:chExt cx="2545312" cy="517262"/>
          </a:xfrm>
        </p:grpSpPr>
        <p:sp>
          <p:nvSpPr>
            <p:cNvPr id="165" name="Content Placeholder 2">
              <a:extLst>
                <a:ext uri="{FF2B5EF4-FFF2-40B4-BE49-F238E27FC236}">
                  <a16:creationId xmlns:a16="http://schemas.microsoft.com/office/drawing/2014/main" id="{2DEA6F3E-3983-46DB-B143-981F64DA48E7}"/>
                </a:ext>
              </a:extLst>
            </p:cNvPr>
            <p:cNvSpPr txBox="1">
              <a:spLocks/>
            </p:cNvSpPr>
            <p:nvPr/>
          </p:nvSpPr>
          <p:spPr>
            <a:xfrm>
              <a:off x="6042088" y="3291264"/>
              <a:ext cx="1301343" cy="517262"/>
            </a:xfrm>
          </p:spPr>
          <p:txBody>
            <a:bodyPr wrap="non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600"/>
                </a:spcBef>
                <a:buNone/>
              </a:pPr>
              <a:r>
                <a:rPr lang="en-US" sz="3600" dirty="0">
                  <a:solidFill>
                    <a:schemeClr val="accent5">
                      <a:lumMod val="75000"/>
                    </a:schemeClr>
                  </a:solidFill>
                  <a:latin typeface="Gill Sans MT"/>
                </a:rPr>
                <a:t>$23.75</a:t>
              </a:r>
              <a:endParaRPr lang="en-US" sz="1600" dirty="0">
                <a:solidFill>
                  <a:schemeClr val="accent5">
                    <a:lumMod val="75000"/>
                  </a:schemeClr>
                </a:solidFill>
                <a:latin typeface="Gill Sans MT"/>
              </a:endParaRPr>
            </a:p>
          </p:txBody>
        </p:sp>
        <p:sp>
          <p:nvSpPr>
            <p:cNvPr id="166" name="Content Placeholder 2">
              <a:extLst>
                <a:ext uri="{FF2B5EF4-FFF2-40B4-BE49-F238E27FC236}">
                  <a16:creationId xmlns:a16="http://schemas.microsoft.com/office/drawing/2014/main" id="{C665E337-1BD8-4938-8C9E-CAF397363B06}"/>
                </a:ext>
              </a:extLst>
            </p:cNvPr>
            <p:cNvSpPr txBox="1">
              <a:spLocks/>
            </p:cNvSpPr>
            <p:nvPr/>
          </p:nvSpPr>
          <p:spPr>
            <a:xfrm>
              <a:off x="5407215" y="3362039"/>
              <a:ext cx="665051" cy="279902"/>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200" dirty="0">
                  <a:latin typeface="Gill Sans MT"/>
                </a:rPr>
                <a:t>and</a:t>
              </a:r>
            </a:p>
            <a:p>
              <a:pPr marL="0" indent="0" algn="ctr">
                <a:spcBef>
                  <a:spcPts val="0"/>
                </a:spcBef>
                <a:buNone/>
              </a:pPr>
              <a:r>
                <a:rPr lang="en-US" sz="1200" dirty="0">
                  <a:latin typeface="Gill Sans MT"/>
                </a:rPr>
                <a:t>spend</a:t>
              </a:r>
            </a:p>
          </p:txBody>
        </p:sp>
        <p:sp>
          <p:nvSpPr>
            <p:cNvPr id="167" name="Content Placeholder 2">
              <a:extLst>
                <a:ext uri="{FF2B5EF4-FFF2-40B4-BE49-F238E27FC236}">
                  <a16:creationId xmlns:a16="http://schemas.microsoft.com/office/drawing/2014/main" id="{A61CB70E-A695-4362-A427-9B6FB4E28146}"/>
                </a:ext>
              </a:extLst>
            </p:cNvPr>
            <p:cNvSpPr txBox="1">
              <a:spLocks/>
            </p:cNvSpPr>
            <p:nvPr/>
          </p:nvSpPr>
          <p:spPr>
            <a:xfrm>
              <a:off x="7287476" y="3362039"/>
              <a:ext cx="665051" cy="279902"/>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200" dirty="0">
                  <a:latin typeface="Gill Sans MT"/>
                </a:rPr>
                <a:t>per year</a:t>
              </a:r>
            </a:p>
          </p:txBody>
        </p:sp>
      </p:grpSp>
    </p:spTree>
    <p:extLst>
      <p:ext uri="{BB962C8B-B14F-4D97-AF65-F5344CB8AC3E}">
        <p14:creationId xmlns:p14="http://schemas.microsoft.com/office/powerpoint/2010/main" val="191919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9A2FDB5-995B-408E-BBE7-202F40224DEC}"/>
              </a:ext>
            </a:extLst>
          </p:cNvPr>
          <p:cNvGrpSpPr/>
          <p:nvPr/>
        </p:nvGrpSpPr>
        <p:grpSpPr>
          <a:xfrm>
            <a:off x="2133600" y="1288030"/>
            <a:ext cx="4876800" cy="3436370"/>
            <a:chOff x="2087118" y="1288030"/>
            <a:chExt cx="4876800" cy="3436370"/>
          </a:xfrm>
        </p:grpSpPr>
        <p:pic>
          <p:nvPicPr>
            <p:cNvPr id="5" name="Picture 4">
              <a:extLst>
                <a:ext uri="{FF2B5EF4-FFF2-40B4-BE49-F238E27FC236}">
                  <a16:creationId xmlns:a16="http://schemas.microsoft.com/office/drawing/2014/main" id="{CDF3096F-7921-43A6-8C7B-21511CA2135B}"/>
                </a:ext>
              </a:extLst>
            </p:cNvPr>
            <p:cNvPicPr>
              <a:picLocks noChangeAspect="1"/>
            </p:cNvPicPr>
            <p:nvPr/>
          </p:nvPicPr>
          <p:blipFill rotWithShape="1">
            <a:blip r:embed="rId2"/>
            <a:srcRect t="10912"/>
            <a:stretch/>
          </p:blipFill>
          <p:spPr>
            <a:xfrm>
              <a:off x="2663029" y="1731762"/>
              <a:ext cx="3724979" cy="2992638"/>
            </a:xfrm>
            <a:prstGeom prst="rect">
              <a:avLst/>
            </a:prstGeom>
          </p:spPr>
        </p:pic>
        <p:sp>
          <p:nvSpPr>
            <p:cNvPr id="6" name="TextBox 5">
              <a:extLst>
                <a:ext uri="{FF2B5EF4-FFF2-40B4-BE49-F238E27FC236}">
                  <a16:creationId xmlns:a16="http://schemas.microsoft.com/office/drawing/2014/main" id="{BC5B2CBB-FB2A-4BAD-A1DC-81F9B25D0B9D}"/>
                </a:ext>
              </a:extLst>
            </p:cNvPr>
            <p:cNvSpPr txBox="1"/>
            <p:nvPr/>
          </p:nvSpPr>
          <p:spPr>
            <a:xfrm flipH="1">
              <a:off x="2087118" y="1288030"/>
              <a:ext cx="4876800" cy="461665"/>
            </a:xfrm>
            <a:prstGeom prst="rect">
              <a:avLst/>
            </a:prstGeom>
            <a:noFill/>
          </p:spPr>
          <p:txBody>
            <a:bodyPr wrap="square" rtlCol="0">
              <a:spAutoFit/>
            </a:bodyPr>
            <a:lstStyle/>
            <a:p>
              <a:pPr algn="ctr"/>
              <a:r>
                <a:rPr lang="en-US" sz="1200" dirty="0">
                  <a:latin typeface="+mj-lt"/>
                </a:rPr>
                <a:t>Retail Trips for Avocado-Purchasing Households </a:t>
              </a:r>
              <a:br>
                <a:rPr lang="en-US" sz="1200" dirty="0">
                  <a:latin typeface="+mj-lt"/>
                </a:rPr>
              </a:br>
              <a:r>
                <a:rPr lang="en-US" sz="1200" dirty="0">
                  <a:latin typeface="+mj-lt"/>
                </a:rPr>
                <a:t>(Billions)</a:t>
              </a:r>
            </a:p>
          </p:txBody>
        </p:sp>
      </p:grpSp>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629400" cy="822365"/>
          </a:xfrm>
        </p:spPr>
        <p:txBody>
          <a:bodyPr>
            <a:noAutofit/>
          </a:bodyPr>
          <a:lstStyle/>
          <a:p>
            <a:r>
              <a:rPr lang="en-US" sz="2200" dirty="0"/>
              <a:t>Avocado-purchasing households made 10 billion trips to U.S. retailers in 2018. Millennial households accounted for 21% of those 10 billion trips</a:t>
            </a:r>
            <a:endParaRPr lang="en-US" sz="22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8</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(All figures are rounded)</a:t>
            </a:r>
          </a:p>
        </p:txBody>
      </p:sp>
      <p:sp>
        <p:nvSpPr>
          <p:cNvPr id="21" name="Content Placeholder 2">
            <a:extLst>
              <a:ext uri="{FF2B5EF4-FFF2-40B4-BE49-F238E27FC236}">
                <a16:creationId xmlns:a16="http://schemas.microsoft.com/office/drawing/2014/main" id="{5C88CBC7-1001-4CAA-9A0B-9227A8DF1964}"/>
              </a:ext>
            </a:extLst>
          </p:cNvPr>
          <p:cNvSpPr txBox="1">
            <a:spLocks/>
          </p:cNvSpPr>
          <p:nvPr/>
        </p:nvSpPr>
        <p:spPr>
          <a:xfrm>
            <a:off x="402336" y="4820094"/>
            <a:ext cx="82463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Households that purchase avocados made 10 billion retail trips in 2018.</a:t>
            </a:r>
          </a:p>
          <a:p>
            <a:pPr marL="288925" lvl="1" indent="-176213">
              <a:lnSpc>
                <a:spcPct val="110000"/>
              </a:lnSpc>
              <a:spcBef>
                <a:spcPts val="600"/>
              </a:spcBef>
              <a:buFont typeface="Arial" panose="020B0604020202020204" pitchFamily="34" charset="0"/>
              <a:buChar char="•"/>
            </a:pPr>
            <a:r>
              <a:rPr lang="en-US" sz="1200" dirty="0">
                <a:latin typeface="Gill Sans MT"/>
              </a:rPr>
              <a:t>Avocado shoppers did not purchase avocados during each of these 10 billion trips</a:t>
            </a:r>
          </a:p>
          <a:p>
            <a:pPr marL="288925" lvl="1" indent="-176213">
              <a:lnSpc>
                <a:spcPct val="110000"/>
              </a:lnSpc>
              <a:spcBef>
                <a:spcPts val="600"/>
              </a:spcBef>
              <a:buFont typeface="Arial" panose="020B0604020202020204" pitchFamily="34" charset="0"/>
              <a:buChar char="•"/>
            </a:pPr>
            <a:r>
              <a:rPr lang="en-US" sz="1200" dirty="0">
                <a:latin typeface="Gill Sans MT"/>
              </a:rPr>
              <a:t>Millennial households that purchase avocados made 2.1 billion retail trips in 2018, accounting for 20.8% of total retail trips</a:t>
            </a:r>
          </a:p>
          <a:p>
            <a:pPr marL="288925" lvl="1" indent="-176213">
              <a:lnSpc>
                <a:spcPct val="110000"/>
              </a:lnSpc>
              <a:spcBef>
                <a:spcPts val="600"/>
              </a:spcBef>
              <a:buFont typeface="Arial" panose="020B0604020202020204" pitchFamily="34" charset="0"/>
              <a:buChar char="•"/>
            </a:pPr>
            <a:r>
              <a:rPr lang="en-US" sz="1200" dirty="0">
                <a:latin typeface="Gill Sans MT"/>
              </a:rPr>
              <a:t>Conversely, Non-Millennial households that purchase avocados made 7.9 billion retail trips in 2018, account for 79.2% of total retail trips</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peech Bubble: Oval 3">
            <a:extLst>
              <a:ext uri="{FF2B5EF4-FFF2-40B4-BE49-F238E27FC236}">
                <a16:creationId xmlns:a16="http://schemas.microsoft.com/office/drawing/2014/main" id="{094F2396-D3D7-40A6-A85F-105672BFC4AB}"/>
              </a:ext>
            </a:extLst>
          </p:cNvPr>
          <p:cNvSpPr/>
          <p:nvPr/>
        </p:nvSpPr>
        <p:spPr>
          <a:xfrm>
            <a:off x="6383331" y="1623745"/>
            <a:ext cx="1830048" cy="1038701"/>
          </a:xfrm>
          <a:prstGeom prst="wedgeEllipseCallout">
            <a:avLst>
              <a:gd name="adj1" fmla="val -55596"/>
              <a:gd name="adj2" fmla="val 29388"/>
            </a:avLst>
          </a:prstGeom>
          <a:solidFill>
            <a:srgbClr val="213F22"/>
          </a:solidFill>
          <a:ln>
            <a:solidFill>
              <a:srgbClr val="213F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200" dirty="0">
                <a:solidFill>
                  <a:schemeClr val="bg1"/>
                </a:solidFill>
                <a:latin typeface="+mj-lt"/>
              </a:rPr>
              <a:t>Neither group of shoppers purchased avocados during every trip</a:t>
            </a:r>
          </a:p>
        </p:txBody>
      </p:sp>
    </p:spTree>
    <p:extLst>
      <p:ext uri="{BB962C8B-B14F-4D97-AF65-F5344CB8AC3E}">
        <p14:creationId xmlns:p14="http://schemas.microsoft.com/office/powerpoint/2010/main" val="227900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28600"/>
            <a:ext cx="6248400" cy="822365"/>
          </a:xfrm>
        </p:spPr>
        <p:txBody>
          <a:bodyPr>
            <a:noAutofit/>
          </a:bodyPr>
          <a:lstStyle/>
          <a:p>
            <a:r>
              <a:rPr lang="en-US" sz="2200" dirty="0"/>
              <a:t>Among avocado-purchasing households, Millennial trips to the retailer were more likely to include an avocado purchase</a:t>
            </a:r>
            <a:endParaRPr lang="en-US" sz="22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9</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020A2A09-BD98-412E-A00A-72870DFEC2FB}"/>
              </a:ext>
            </a:extLst>
          </p:cNvPr>
          <p:cNvSpPr txBox="1">
            <a:spLocks/>
          </p:cNvSpPr>
          <p:nvPr/>
        </p:nvSpPr>
        <p:spPr>
          <a:xfrm>
            <a:off x="402336" y="4820094"/>
            <a:ext cx="81320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Avocado-purchasing households made an avocado purchase (trip incidence) during 4.6% of their 10 billion retail trips.</a:t>
            </a:r>
          </a:p>
          <a:p>
            <a:pPr marL="288925" lvl="1" indent="-176213">
              <a:lnSpc>
                <a:spcPct val="110000"/>
              </a:lnSpc>
              <a:spcBef>
                <a:spcPts val="600"/>
              </a:spcBef>
              <a:buFont typeface="Arial" panose="020B0604020202020204" pitchFamily="34" charset="0"/>
              <a:buChar char="•"/>
            </a:pPr>
            <a:r>
              <a:rPr lang="en-US" sz="1200" dirty="0">
                <a:latin typeface="Gill Sans MT"/>
              </a:rPr>
              <a:t>Millennial avocado-purchasing households made an avocado purchase during 6.0% of their 2.1 billion retail trips</a:t>
            </a:r>
          </a:p>
          <a:p>
            <a:pPr marL="288925" lvl="1" indent="-176213">
              <a:lnSpc>
                <a:spcPct val="110000"/>
              </a:lnSpc>
              <a:spcBef>
                <a:spcPts val="600"/>
              </a:spcBef>
              <a:buFont typeface="Arial" panose="020B0604020202020204" pitchFamily="34" charset="0"/>
              <a:buChar char="•"/>
            </a:pPr>
            <a:r>
              <a:rPr lang="en-US" sz="1200" dirty="0">
                <a:latin typeface="Gill Sans MT"/>
              </a:rPr>
              <a:t>Non-Millennial households made an avocado purchase during 4.2% of their 7.9 billion trips</a:t>
            </a:r>
          </a:p>
          <a:p>
            <a:pPr marL="0" indent="0">
              <a:lnSpc>
                <a:spcPct val="110000"/>
              </a:lnSpc>
              <a:spcBef>
                <a:spcPts val="600"/>
              </a:spcBef>
              <a:buNone/>
            </a:pPr>
            <a:r>
              <a:rPr lang="en-US" sz="1400" dirty="0">
                <a:latin typeface="Gill Sans MT"/>
              </a:rPr>
              <a:t>Trip incidence increased for Millennials (+0.3 pts.) and Non-Millennials (+0.5 pts.) in 2018.</a:t>
            </a:r>
          </a:p>
        </p:txBody>
      </p:sp>
      <p:pic>
        <p:nvPicPr>
          <p:cNvPr id="9" name="Picture 8">
            <a:extLst>
              <a:ext uri="{FF2B5EF4-FFF2-40B4-BE49-F238E27FC236}">
                <a16:creationId xmlns:a16="http://schemas.microsoft.com/office/drawing/2014/main" id="{316A9DD1-3231-4616-B6B7-AA2DF9F6B9CA}"/>
              </a:ext>
            </a:extLst>
          </p:cNvPr>
          <p:cNvPicPr>
            <a:picLocks noChangeAspect="1"/>
          </p:cNvPicPr>
          <p:nvPr/>
        </p:nvPicPr>
        <p:blipFill rotWithShape="1">
          <a:blip r:embed="rId2"/>
          <a:srcRect t="10932"/>
          <a:stretch/>
        </p:blipFill>
        <p:spPr>
          <a:xfrm>
            <a:off x="609600" y="1807962"/>
            <a:ext cx="3724979" cy="2991966"/>
          </a:xfrm>
          <a:prstGeom prst="rect">
            <a:avLst/>
          </a:prstGeom>
        </p:spPr>
      </p:pic>
      <p:sp>
        <p:nvSpPr>
          <p:cNvPr id="10" name="TextBox 9">
            <a:extLst>
              <a:ext uri="{FF2B5EF4-FFF2-40B4-BE49-F238E27FC236}">
                <a16:creationId xmlns:a16="http://schemas.microsoft.com/office/drawing/2014/main" id="{97A8B3E2-BC7C-4CC2-AE31-08046359303C}"/>
              </a:ext>
            </a:extLst>
          </p:cNvPr>
          <p:cNvSpPr txBox="1"/>
          <p:nvPr/>
        </p:nvSpPr>
        <p:spPr>
          <a:xfrm flipH="1">
            <a:off x="33689" y="1369685"/>
            <a:ext cx="4876800" cy="461665"/>
          </a:xfrm>
          <a:prstGeom prst="rect">
            <a:avLst/>
          </a:prstGeom>
          <a:noFill/>
        </p:spPr>
        <p:txBody>
          <a:bodyPr wrap="square" rtlCol="0">
            <a:spAutoFit/>
          </a:bodyPr>
          <a:lstStyle/>
          <a:p>
            <a:pPr algn="ctr"/>
            <a:r>
              <a:rPr lang="en-US" sz="1200" dirty="0">
                <a:latin typeface="+mj-lt"/>
              </a:rPr>
              <a:t>Retail Trips for Avocado-Purchasing Households </a:t>
            </a:r>
            <a:br>
              <a:rPr lang="en-US" sz="1200" dirty="0">
                <a:latin typeface="+mj-lt"/>
              </a:rPr>
            </a:br>
            <a:r>
              <a:rPr lang="en-US" sz="1200" dirty="0">
                <a:latin typeface="+mj-lt"/>
              </a:rPr>
              <a:t>(Billions)</a:t>
            </a:r>
          </a:p>
        </p:txBody>
      </p:sp>
      <p:pic>
        <p:nvPicPr>
          <p:cNvPr id="6" name="Picture 5">
            <a:extLst>
              <a:ext uri="{FF2B5EF4-FFF2-40B4-BE49-F238E27FC236}">
                <a16:creationId xmlns:a16="http://schemas.microsoft.com/office/drawing/2014/main" id="{694BA440-48A3-42A7-BB1A-998224B362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32199" y="1420408"/>
            <a:ext cx="3718882" cy="3365284"/>
          </a:xfrm>
          <a:prstGeom prst="rect">
            <a:avLst/>
          </a:prstGeom>
        </p:spPr>
      </p:pic>
      <p:sp>
        <p:nvSpPr>
          <p:cNvPr id="13" name="TextBox 12">
            <a:extLst>
              <a:ext uri="{FF2B5EF4-FFF2-40B4-BE49-F238E27FC236}">
                <a16:creationId xmlns:a16="http://schemas.microsoft.com/office/drawing/2014/main" id="{239E964E-693D-4F04-AFA9-4D60C7C15149}"/>
              </a:ext>
            </a:extLst>
          </p:cNvPr>
          <p:cNvSpPr txBox="1"/>
          <p:nvPr/>
        </p:nvSpPr>
        <p:spPr>
          <a:xfrm flipH="1">
            <a:off x="4053240" y="1462018"/>
            <a:ext cx="4876800" cy="276999"/>
          </a:xfrm>
          <a:prstGeom prst="rect">
            <a:avLst/>
          </a:prstGeom>
          <a:noFill/>
        </p:spPr>
        <p:txBody>
          <a:bodyPr wrap="square" rtlCol="0">
            <a:spAutoFit/>
          </a:bodyPr>
          <a:lstStyle/>
          <a:p>
            <a:pPr algn="ctr"/>
            <a:r>
              <a:rPr lang="en-US" sz="1200" dirty="0">
                <a:latin typeface="+mj-lt"/>
              </a:rPr>
              <a:t>Avocado Trip Incidence Among Buyers</a:t>
            </a:r>
          </a:p>
        </p:txBody>
      </p:sp>
    </p:spTree>
    <p:extLst>
      <p:ext uri="{BB962C8B-B14F-4D97-AF65-F5344CB8AC3E}">
        <p14:creationId xmlns:p14="http://schemas.microsoft.com/office/powerpoint/2010/main" val="3301752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prstDash val="sys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3229</Words>
  <Application>Microsoft Office PowerPoint</Application>
  <PresentationFormat>On-screen Show (4:3)</PresentationFormat>
  <Paragraphs>263</Paragraphs>
  <Slides>29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Gill Sans MT</vt:lpstr>
      <vt:lpstr>Office Theme</vt:lpstr>
      <vt:lpstr>Custom Design</vt:lpstr>
      <vt:lpstr>PowerPoint Presentation</vt:lpstr>
      <vt:lpstr>Objective and Executive Summary</vt:lpstr>
      <vt:lpstr>Executive Summary – Cont.</vt:lpstr>
      <vt:lpstr>Executive Summary – Cont.</vt:lpstr>
      <vt:lpstr>Key Insights</vt:lpstr>
      <vt:lpstr>Key Actions and Opportunities</vt:lpstr>
      <vt:lpstr>Millennial households are more likely to purchase avocados and spend more annually per household than Non-Millennial households</vt:lpstr>
      <vt:lpstr>Avocado-purchasing households made 10 billion trips to U.S. retailers in 2018. Millennial households accounted for 21% of those 10 billion trips</vt:lpstr>
      <vt:lpstr>Among avocado-purchasing households, Millennial trips to the retailer were more likely to include an avocado purchase</vt:lpstr>
      <vt:lpstr>While Millennials accounted for 21% of total avocado-purchasing household retail trips, they accounted for a higher proportion of avocado purchase occasions (27%)</vt:lpstr>
      <vt:lpstr>The value of the Millennial market basket with avocados was +16% higher than the Non-Millennial market basket</vt:lpstr>
      <vt:lpstr>All avocado-purchasing households show an average avocado In-Basket Premium* of +$27.94 (+66.9%)</vt:lpstr>
      <vt:lpstr>Millennial household In-Basket premium was +$30.96, +$4.65 higher than Non-Millennial households</vt:lpstr>
      <vt:lpstr>Rest-of-Basket value was also higher for Millennial households vs. Non-Millennial households</vt:lpstr>
      <vt:lpstr>All avocado-purchasing households show an average avocado Rest-of-Basket Premium* of +$24.46 (+58.6%)</vt:lpstr>
      <vt:lpstr>Rest-of-Basket premium is +$4.42 higher for Millennial households vs. Non-Millennial households</vt:lpstr>
      <vt:lpstr>What’s in the basket with avocados?</vt:lpstr>
      <vt:lpstr>Fresh produce was often found in the avocado market basket. Below are the top twenty items found in the basket with avocados. </vt:lpstr>
      <vt:lpstr>The top 20 items in Millennial and Non-Millennial avocado baskets were virtually the same, including many fresh produce items</vt:lpstr>
      <vt:lpstr>Many fresh produce items are more often found in Millennial avocado baskets than in Non-Millennial avocado baskets</vt:lpstr>
      <vt:lpstr>Terms and Definitions</vt:lpstr>
      <vt:lpstr>Data Source: IRI Consumer NetworkTM</vt:lpstr>
      <vt:lpstr>Thank you</vt:lpstr>
      <vt:lpstr>Appendix</vt:lpstr>
      <vt:lpstr>Top 20 Items that avocado-purchasing households cross-purchase significantly more often than expected</vt:lpstr>
      <vt:lpstr>Top twenty items found in the Millennial Market Basket </vt:lpstr>
      <vt:lpstr>Top 20 Items that Millennials cross-purchase significantly more often than expected</vt:lpstr>
      <vt:lpstr>Top twenty items found in the Non-Millennial Market Basket </vt:lpstr>
      <vt:lpstr>Top 20 Items that Non-Millennials cross-purchase significantly more often than expected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2017-05-10T15:43:47Z</dcterms:created>
  <dcterms:modified xsi:type="dcterms:W3CDTF">2019-10-25T18:34:59Z</dcterms:modified>
  <cp:category/>
  <cp:contentStatus/>
</cp:coreProperties>
</file>