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Lst>
  <p:notesMasterIdLst>
    <p:notesMasterId r:id="rId49"/>
  </p:notesMasterIdLst>
  <p:sldIdLst>
    <p:sldId id="622" r:id="rId3"/>
    <p:sldId id="659" r:id="rId4"/>
    <p:sldId id="388" r:id="rId5"/>
    <p:sldId id="660" r:id="rId6"/>
    <p:sldId id="669" r:id="rId7"/>
    <p:sldId id="586" r:id="rId8"/>
    <p:sldId id="594" r:id="rId9"/>
    <p:sldId id="658" r:id="rId10"/>
    <p:sldId id="598" r:id="rId11"/>
    <p:sldId id="599" r:id="rId12"/>
    <p:sldId id="656" r:id="rId13"/>
    <p:sldId id="601" r:id="rId14"/>
    <p:sldId id="605" r:id="rId15"/>
    <p:sldId id="626" r:id="rId16"/>
    <p:sldId id="627" r:id="rId17"/>
    <p:sldId id="625" r:id="rId18"/>
    <p:sldId id="435" r:id="rId19"/>
    <p:sldId id="608" r:id="rId20"/>
    <p:sldId id="638" r:id="rId21"/>
    <p:sldId id="639" r:id="rId22"/>
    <p:sldId id="607" r:id="rId23"/>
    <p:sldId id="628" r:id="rId24"/>
    <p:sldId id="642" r:id="rId25"/>
    <p:sldId id="662" r:id="rId26"/>
    <p:sldId id="657" r:id="rId27"/>
    <p:sldId id="665" r:id="rId28"/>
    <p:sldId id="615" r:id="rId29"/>
    <p:sldId id="637" r:id="rId30"/>
    <p:sldId id="616" r:id="rId31"/>
    <p:sldId id="641" r:id="rId32"/>
    <p:sldId id="631" r:id="rId33"/>
    <p:sldId id="621" r:id="rId34"/>
    <p:sldId id="655" r:id="rId35"/>
    <p:sldId id="618" r:id="rId36"/>
    <p:sldId id="619" r:id="rId37"/>
    <p:sldId id="617" r:id="rId38"/>
    <p:sldId id="636" r:id="rId39"/>
    <p:sldId id="661" r:id="rId40"/>
    <p:sldId id="635" r:id="rId41"/>
    <p:sldId id="646" r:id="rId42"/>
    <p:sldId id="667" r:id="rId43"/>
    <p:sldId id="668" r:id="rId44"/>
    <p:sldId id="663" r:id="rId45"/>
    <p:sldId id="353" r:id="rId46"/>
    <p:sldId id="352" r:id="rId47"/>
    <p:sldId id="38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6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D43"/>
    <a:srgbClr val="F27B52"/>
    <a:srgbClr val="669973"/>
    <a:srgbClr val="68B77C"/>
    <a:srgbClr val="808285"/>
    <a:srgbClr val="2F5830"/>
    <a:srgbClr val="3D803E"/>
    <a:srgbClr val="C2531A"/>
    <a:srgbClr val="C2C635"/>
    <a:srgbClr val="601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5" autoAdjust="0"/>
    <p:restoredTop sz="96370" autoAdjust="0"/>
  </p:normalViewPr>
  <p:slideViewPr>
    <p:cSldViewPr>
      <p:cViewPr varScale="1">
        <p:scale>
          <a:sx n="111" d="100"/>
          <a:sy n="111" d="100"/>
        </p:scale>
        <p:origin x="1650" y="108"/>
      </p:cViewPr>
      <p:guideLst>
        <p:guide orient="horz" pos="2160"/>
        <p:guide pos="2880"/>
      </p:guideLst>
    </p:cSldViewPr>
  </p:slideViewPr>
  <p:outlineViewPr>
    <p:cViewPr>
      <p:scale>
        <a:sx n="33" d="100"/>
        <a:sy n="33" d="100"/>
      </p:scale>
      <p:origin x="30" y="4146"/>
    </p:cViewPr>
  </p:outlineViewPr>
  <p:notesTextViewPr>
    <p:cViewPr>
      <p:scale>
        <a:sx n="1" d="1"/>
        <a:sy n="1" d="1"/>
      </p:scale>
      <p:origin x="0" y="0"/>
    </p:cViewPr>
  </p:notesTextViewPr>
  <p:notesViewPr>
    <p:cSldViewPr>
      <p:cViewPr varScale="1">
        <p:scale>
          <a:sx n="84" d="100"/>
          <a:sy n="84" d="100"/>
        </p:scale>
        <p:origin x="-3162"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D6CD2-2E68-4698-9DC4-F28CD5416B6B}"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414D8C0-38A0-40EA-99B8-01EC32B97FB5}">
      <dgm:prSet phldrT="[Text]" custT="1"/>
      <dgm:spPr>
        <a:solidFill>
          <a:srgbClr val="669973"/>
        </a:solidFill>
        <a:ln>
          <a:solidFill>
            <a:srgbClr val="2F5931"/>
          </a:solidFill>
        </a:ln>
      </dgm:spPr>
      <dgm:t>
        <a:bodyPr/>
        <a:lstStyle/>
        <a:p>
          <a:r>
            <a:rPr lang="en-US" sz="1800" dirty="0">
              <a:latin typeface="Source Sans Pro" panose="020B0503030403020204" pitchFamily="34" charset="0"/>
              <a:ea typeface="Source Sans Pro" panose="020B0503030403020204" pitchFamily="34" charset="0"/>
            </a:rPr>
            <a:t>Key Opportunity</a:t>
          </a:r>
        </a:p>
      </dgm:t>
    </dgm:pt>
    <dgm:pt modelId="{7916D1F0-686F-4F74-B88F-EB85803A670C}" type="parTrans" cxnId="{E80920E6-4A74-4FFB-B150-C3EDD562EBBD}">
      <dgm:prSet/>
      <dgm:spPr/>
      <dgm:t>
        <a:bodyPr/>
        <a:lstStyle/>
        <a:p>
          <a:endParaRPr lang="en-US">
            <a:latin typeface="Source Sans Pro" panose="020B0503030403020204" pitchFamily="34" charset="0"/>
            <a:ea typeface="Source Sans Pro" panose="020B0503030403020204" pitchFamily="34" charset="0"/>
          </a:endParaRPr>
        </a:p>
      </dgm:t>
    </dgm:pt>
    <dgm:pt modelId="{04CEB3ED-C873-4C7F-A45D-32BD45B24EC4}" type="sibTrans" cxnId="{E80920E6-4A74-4FFB-B150-C3EDD562EBBD}">
      <dgm:prSet/>
      <dgm:spPr/>
      <dgm:t>
        <a:bodyPr/>
        <a:lstStyle/>
        <a:p>
          <a:endParaRPr lang="en-US">
            <a:latin typeface="Source Sans Pro" panose="020B0503030403020204" pitchFamily="34" charset="0"/>
            <a:ea typeface="Source Sans Pro" panose="020B0503030403020204" pitchFamily="34" charset="0"/>
          </a:endParaRPr>
        </a:p>
      </dgm:t>
    </dgm:pt>
    <dgm:pt modelId="{14795CAA-E878-45D5-8DD6-CC59CC98C773}">
      <dgm:prSet phldrT="[Text]" custT="1"/>
      <dgm:spPr/>
      <dgm:t>
        <a:bodyPr/>
        <a:lstStyle/>
        <a:p>
          <a:r>
            <a:rPr lang="en-US" sz="1800" dirty="0">
              <a:latin typeface="Source Sans Pro" panose="020B0503030403020204" pitchFamily="34" charset="0"/>
              <a:ea typeface="Source Sans Pro" panose="020B0503030403020204" pitchFamily="34" charset="0"/>
            </a:rPr>
            <a:t>  Continue to Increase  Avocado Shopper Trips to the Retailer</a:t>
          </a:r>
        </a:p>
      </dgm:t>
    </dgm:pt>
    <dgm:pt modelId="{791BBA27-442A-4E36-9977-0EACDDE71B19}" type="parTrans" cxnId="{EE1DB988-AEB1-42B4-A772-F476D476A28A}">
      <dgm:prSet/>
      <dgm:spPr/>
      <dgm:t>
        <a:bodyPr/>
        <a:lstStyle/>
        <a:p>
          <a:endParaRPr lang="en-US">
            <a:latin typeface="Source Sans Pro" panose="020B0503030403020204" pitchFamily="34" charset="0"/>
            <a:ea typeface="Source Sans Pro" panose="020B0503030403020204" pitchFamily="34" charset="0"/>
          </a:endParaRPr>
        </a:p>
      </dgm:t>
    </dgm:pt>
    <dgm:pt modelId="{DF3BEE8B-EC14-463A-9BD2-4FEB98CBBB6B}" type="sibTrans" cxnId="{EE1DB988-AEB1-42B4-A772-F476D476A28A}">
      <dgm:prSet/>
      <dgm:spPr/>
      <dgm:t>
        <a:bodyPr/>
        <a:lstStyle/>
        <a:p>
          <a:endParaRPr lang="en-US">
            <a:latin typeface="Source Sans Pro" panose="020B0503030403020204" pitchFamily="34" charset="0"/>
            <a:ea typeface="Source Sans Pro" panose="020B0503030403020204" pitchFamily="34" charset="0"/>
          </a:endParaRPr>
        </a:p>
      </dgm:t>
    </dgm:pt>
    <dgm:pt modelId="{5F0077CB-21F7-4E04-98FB-FDBB0AA06987}">
      <dgm:prSet phldrT="[Text]" custT="1"/>
      <dgm:spPr/>
      <dgm:t>
        <a:bodyPr/>
        <a:lstStyle/>
        <a:p>
          <a:pPr marL="0" indent="0">
            <a:spcBef>
              <a:spcPts val="600"/>
            </a:spcBef>
            <a:buNone/>
          </a:pPr>
          <a:r>
            <a:rPr lang="en-US" sz="1300" dirty="0">
              <a:solidFill>
                <a:srgbClr val="343D43"/>
              </a:solidFill>
              <a:latin typeface="Source Sans Pro" panose="020B0503030403020204" pitchFamily="34" charset="0"/>
              <a:ea typeface="Source Sans Pro" panose="020B0503030403020204" pitchFamily="34" charset="0"/>
            </a:rPr>
            <a:t>The increase in avocado purchase trips was a key driver of category growth from 2016-2019. Bringing new shoppers into the category and driving more trips to the retailer continue to be key opportunities for sustained growth in the avocado category.</a:t>
          </a:r>
          <a:endParaRPr lang="en-US" sz="1200" dirty="0">
            <a:solidFill>
              <a:srgbClr val="343D43"/>
            </a:solidFill>
            <a:latin typeface="Source Sans Pro" panose="020B0503030403020204" pitchFamily="34" charset="0"/>
            <a:ea typeface="Source Sans Pro" panose="020B0503030403020204" pitchFamily="34" charset="0"/>
          </a:endParaRPr>
        </a:p>
      </dgm:t>
    </dgm:pt>
    <dgm:pt modelId="{E0A011C3-3251-4F99-85AD-7D4D605CADF0}" type="parTrans" cxnId="{0AD234BD-4487-4EC9-9F37-E9A080CC2DCA}">
      <dgm:prSet/>
      <dgm:spPr/>
      <dgm:t>
        <a:bodyPr/>
        <a:lstStyle/>
        <a:p>
          <a:endParaRPr lang="en-US">
            <a:latin typeface="Source Sans Pro" panose="020B0503030403020204" pitchFamily="34" charset="0"/>
            <a:ea typeface="Source Sans Pro" panose="020B0503030403020204" pitchFamily="34" charset="0"/>
          </a:endParaRPr>
        </a:p>
      </dgm:t>
    </dgm:pt>
    <dgm:pt modelId="{9319FD64-1008-4379-822F-B5F56A90997D}" type="sibTrans" cxnId="{0AD234BD-4487-4EC9-9F37-E9A080CC2DCA}">
      <dgm:prSet/>
      <dgm:spPr/>
      <dgm:t>
        <a:bodyPr/>
        <a:lstStyle/>
        <a:p>
          <a:endParaRPr lang="en-US">
            <a:latin typeface="Source Sans Pro" panose="020B0503030403020204" pitchFamily="34" charset="0"/>
            <a:ea typeface="Source Sans Pro" panose="020B0503030403020204" pitchFamily="34" charset="0"/>
          </a:endParaRPr>
        </a:p>
      </dgm:t>
    </dgm:pt>
    <dgm:pt modelId="{F5669E01-2556-4EA8-8C18-ABF63DF95A56}">
      <dgm:prSet phldrT="[Text]" custT="1"/>
      <dgm:spPr>
        <a:solidFill>
          <a:srgbClr val="669973"/>
        </a:solidFill>
        <a:ln>
          <a:solidFill>
            <a:srgbClr val="2F5931"/>
          </a:solidFill>
        </a:ln>
      </dgm:spPr>
      <dgm:t>
        <a:bodyPr/>
        <a:lstStyle/>
        <a:p>
          <a:r>
            <a:rPr lang="en-US" sz="1800" dirty="0">
              <a:latin typeface="Source Sans Pro" panose="020B0503030403020204" pitchFamily="34" charset="0"/>
              <a:ea typeface="Source Sans Pro" panose="020B0503030403020204" pitchFamily="34" charset="0"/>
            </a:rPr>
            <a:t>Key Opportunity</a:t>
          </a:r>
        </a:p>
      </dgm:t>
    </dgm:pt>
    <dgm:pt modelId="{A54EB665-5B62-422B-B6BD-C81C9B6A1F56}" type="parTrans" cxnId="{256587B8-D548-4CD4-9CC5-E6A15B2833A8}">
      <dgm:prSet/>
      <dgm:spPr/>
      <dgm:t>
        <a:bodyPr/>
        <a:lstStyle/>
        <a:p>
          <a:endParaRPr lang="en-US">
            <a:latin typeface="Source Sans Pro" panose="020B0503030403020204" pitchFamily="34" charset="0"/>
            <a:ea typeface="Source Sans Pro" panose="020B0503030403020204" pitchFamily="34" charset="0"/>
          </a:endParaRPr>
        </a:p>
      </dgm:t>
    </dgm:pt>
    <dgm:pt modelId="{D9633E9C-E07B-47BA-A317-BC4DB664EF1D}" type="sibTrans" cxnId="{256587B8-D548-4CD4-9CC5-E6A15B2833A8}">
      <dgm:prSet/>
      <dgm:spPr/>
      <dgm:t>
        <a:bodyPr/>
        <a:lstStyle/>
        <a:p>
          <a:endParaRPr lang="en-US">
            <a:latin typeface="Source Sans Pro" panose="020B0503030403020204" pitchFamily="34" charset="0"/>
            <a:ea typeface="Source Sans Pro" panose="020B0503030403020204" pitchFamily="34" charset="0"/>
          </a:endParaRPr>
        </a:p>
      </dgm:t>
    </dgm:pt>
    <dgm:pt modelId="{E74C22C9-8122-4A68-99B4-8B0113DB7FD2}">
      <dgm:prSet phldrT="[Text]" custT="1"/>
      <dgm:spPr/>
      <dgm:t>
        <a:bodyPr/>
        <a:lstStyle/>
        <a:p>
          <a:r>
            <a:rPr lang="en-US" sz="1800" dirty="0">
              <a:latin typeface="Source Sans Pro" panose="020B0503030403020204" pitchFamily="34" charset="0"/>
              <a:ea typeface="Source Sans Pro" panose="020B0503030403020204" pitchFamily="34" charset="0"/>
            </a:rPr>
            <a:t>  Focus on Super and Heavy Shopper Segments</a:t>
          </a:r>
        </a:p>
      </dgm:t>
    </dgm:pt>
    <dgm:pt modelId="{DD185C64-1BF4-4823-BAB2-8FB257F1CE27}" type="parTrans" cxnId="{9A00CA6F-5918-470A-985F-AA622A36E651}">
      <dgm:prSet/>
      <dgm:spPr/>
      <dgm:t>
        <a:bodyPr/>
        <a:lstStyle/>
        <a:p>
          <a:endParaRPr lang="en-US">
            <a:latin typeface="Source Sans Pro" panose="020B0503030403020204" pitchFamily="34" charset="0"/>
            <a:ea typeface="Source Sans Pro" panose="020B0503030403020204" pitchFamily="34" charset="0"/>
          </a:endParaRPr>
        </a:p>
      </dgm:t>
    </dgm:pt>
    <dgm:pt modelId="{80EDF50A-8A11-4CF6-84F6-DCAEAB45C4D9}" type="sibTrans" cxnId="{9A00CA6F-5918-470A-985F-AA622A36E651}">
      <dgm:prSet/>
      <dgm:spPr/>
      <dgm:t>
        <a:bodyPr/>
        <a:lstStyle/>
        <a:p>
          <a:endParaRPr lang="en-US">
            <a:latin typeface="Source Sans Pro" panose="020B0503030403020204" pitchFamily="34" charset="0"/>
            <a:ea typeface="Source Sans Pro" panose="020B0503030403020204" pitchFamily="34" charset="0"/>
          </a:endParaRPr>
        </a:p>
      </dgm:t>
    </dgm:pt>
    <dgm:pt modelId="{F26AD5C0-03FF-439C-858D-1B297DE452FB}">
      <dgm:prSet phldrT="[Text]" custT="1"/>
      <dgm:spPr/>
      <dgm:t>
        <a:bodyPr/>
        <a:lstStyle/>
        <a:p>
          <a:pPr marL="0" indent="0">
            <a:buNone/>
          </a:pPr>
          <a:r>
            <a:rPr lang="en-US" sz="1300" kern="1200" dirty="0">
              <a:solidFill>
                <a:srgbClr val="343D43"/>
              </a:solidFill>
              <a:latin typeface="Source Sans Pro" panose="020B0503030403020204" pitchFamily="34" charset="0"/>
              <a:ea typeface="Source Sans Pro" panose="020B0503030403020204" pitchFamily="34" charset="0"/>
              <a:cs typeface="+mn-cs"/>
            </a:rPr>
            <a:t>Super and Heavy shoppers drove 100% of the long-term growth in the category from 2016-2019. Super shoppers made a particularly strong impact on the category, controlling 70% of total category purchases and driving 94% of growth. Understanding and engaging these shoppers is key to ushering in the next wave the category growth.</a:t>
          </a:r>
        </a:p>
        <a:p>
          <a:pPr marL="114300" indent="0"/>
          <a:endParaRPr lang="en-US" sz="1200" kern="1200" dirty="0">
            <a:latin typeface="Source Sans Pro" panose="020B0503030403020204" pitchFamily="34" charset="0"/>
            <a:ea typeface="Source Sans Pro" panose="020B0503030403020204" pitchFamily="34" charset="0"/>
          </a:endParaRPr>
        </a:p>
      </dgm:t>
    </dgm:pt>
    <dgm:pt modelId="{F0D18473-FB70-4994-8D9F-01889AAF8BA2}" type="parTrans" cxnId="{F720E91F-30E6-457F-AF2F-860DE591E0F1}">
      <dgm:prSet/>
      <dgm:spPr/>
      <dgm:t>
        <a:bodyPr/>
        <a:lstStyle/>
        <a:p>
          <a:endParaRPr lang="en-US">
            <a:latin typeface="Source Sans Pro" panose="020B0503030403020204" pitchFamily="34" charset="0"/>
            <a:ea typeface="Source Sans Pro" panose="020B0503030403020204" pitchFamily="34" charset="0"/>
          </a:endParaRPr>
        </a:p>
      </dgm:t>
    </dgm:pt>
    <dgm:pt modelId="{D124F311-118C-4EDE-86AF-E7DFC16E8FC3}" type="sibTrans" cxnId="{F720E91F-30E6-457F-AF2F-860DE591E0F1}">
      <dgm:prSet/>
      <dgm:spPr/>
      <dgm:t>
        <a:bodyPr/>
        <a:lstStyle/>
        <a:p>
          <a:endParaRPr lang="en-US">
            <a:latin typeface="Source Sans Pro" panose="020B0503030403020204" pitchFamily="34" charset="0"/>
            <a:ea typeface="Source Sans Pro" panose="020B0503030403020204" pitchFamily="34" charset="0"/>
          </a:endParaRPr>
        </a:p>
      </dgm:t>
    </dgm:pt>
    <dgm:pt modelId="{C0EA1291-00B2-4085-9206-E3A597D09643}">
      <dgm:prSet phldrT="[Text]" custT="1"/>
      <dgm:spPr>
        <a:solidFill>
          <a:srgbClr val="669973"/>
        </a:solidFill>
        <a:ln>
          <a:solidFill>
            <a:srgbClr val="2F5931"/>
          </a:solidFill>
        </a:ln>
      </dgm:spPr>
      <dgm:t>
        <a:bodyPr/>
        <a:lstStyle/>
        <a:p>
          <a:r>
            <a:rPr lang="en-US" sz="1800" dirty="0">
              <a:latin typeface="Source Sans Pro" panose="020B0503030403020204" pitchFamily="34" charset="0"/>
              <a:ea typeface="Source Sans Pro" panose="020B0503030403020204" pitchFamily="34" charset="0"/>
            </a:rPr>
            <a:t>Key Opportunity</a:t>
          </a:r>
        </a:p>
      </dgm:t>
    </dgm:pt>
    <dgm:pt modelId="{DE031318-DA12-444A-B7E6-CDE43C302B3E}" type="parTrans" cxnId="{45B5198B-BF95-44A0-9CB7-EC3A0E2BFEEB}">
      <dgm:prSet/>
      <dgm:spPr/>
      <dgm:t>
        <a:bodyPr/>
        <a:lstStyle/>
        <a:p>
          <a:endParaRPr lang="en-US">
            <a:latin typeface="Source Sans Pro" panose="020B0503030403020204" pitchFamily="34" charset="0"/>
            <a:ea typeface="Source Sans Pro" panose="020B0503030403020204" pitchFamily="34" charset="0"/>
          </a:endParaRPr>
        </a:p>
      </dgm:t>
    </dgm:pt>
    <dgm:pt modelId="{1C3B030C-440A-4EBF-9AE9-6D30E4821C3A}" type="sibTrans" cxnId="{45B5198B-BF95-44A0-9CB7-EC3A0E2BFEEB}">
      <dgm:prSet/>
      <dgm:spPr/>
      <dgm:t>
        <a:bodyPr/>
        <a:lstStyle/>
        <a:p>
          <a:endParaRPr lang="en-US">
            <a:latin typeface="Source Sans Pro" panose="020B0503030403020204" pitchFamily="34" charset="0"/>
            <a:ea typeface="Source Sans Pro" panose="020B0503030403020204" pitchFamily="34" charset="0"/>
          </a:endParaRPr>
        </a:p>
      </dgm:t>
    </dgm:pt>
    <dgm:pt modelId="{F8F78F39-1E3E-4C95-8B07-ED33ECB7D0B6}">
      <dgm:prSet phldrT="[Text]" custT="1"/>
      <dgm:spPr/>
      <dgm:t>
        <a:bodyPr/>
        <a:lstStyle/>
        <a:p>
          <a:r>
            <a:rPr lang="en-US" sz="1800" dirty="0">
              <a:latin typeface="Source Sans Pro" panose="020B0503030403020204" pitchFamily="34" charset="0"/>
              <a:ea typeface="Source Sans Pro" panose="020B0503030403020204" pitchFamily="34" charset="0"/>
            </a:rPr>
            <a:t>  Recognize the Value of Hispanic and Non-Hispanic Shoppers</a:t>
          </a:r>
        </a:p>
      </dgm:t>
    </dgm:pt>
    <dgm:pt modelId="{4CAD9470-B275-4268-992A-179501D86722}" type="parTrans" cxnId="{85CF492B-B817-4C00-8BE2-F65725B7DEE3}">
      <dgm:prSet/>
      <dgm:spPr/>
      <dgm:t>
        <a:bodyPr/>
        <a:lstStyle/>
        <a:p>
          <a:endParaRPr lang="en-US">
            <a:latin typeface="Source Sans Pro" panose="020B0503030403020204" pitchFamily="34" charset="0"/>
            <a:ea typeface="Source Sans Pro" panose="020B0503030403020204" pitchFamily="34" charset="0"/>
          </a:endParaRPr>
        </a:p>
      </dgm:t>
    </dgm:pt>
    <dgm:pt modelId="{A6C5DF63-BCFD-4870-AD77-1A656710C095}" type="sibTrans" cxnId="{85CF492B-B817-4C00-8BE2-F65725B7DEE3}">
      <dgm:prSet/>
      <dgm:spPr/>
      <dgm:t>
        <a:bodyPr/>
        <a:lstStyle/>
        <a:p>
          <a:endParaRPr lang="en-US">
            <a:latin typeface="Source Sans Pro" panose="020B0503030403020204" pitchFamily="34" charset="0"/>
            <a:ea typeface="Source Sans Pro" panose="020B0503030403020204" pitchFamily="34" charset="0"/>
          </a:endParaRPr>
        </a:p>
      </dgm:t>
    </dgm:pt>
    <dgm:pt modelId="{8512B8C6-1AA9-4DA8-B299-41E8C8FB17BC}">
      <dgm:prSet/>
      <dgm:spPr/>
      <dgm:t>
        <a:bodyPr/>
        <a:lstStyle/>
        <a:p>
          <a:pPr marL="285750" indent="0">
            <a:spcBef>
              <a:spcPct val="0"/>
            </a:spcBef>
          </a:pPr>
          <a:endParaRPr lang="en-US" sz="3600" dirty="0">
            <a:latin typeface="Source Sans Pro" panose="020B0503030403020204" pitchFamily="34" charset="0"/>
            <a:ea typeface="Source Sans Pro" panose="020B0503030403020204" pitchFamily="34" charset="0"/>
          </a:endParaRPr>
        </a:p>
      </dgm:t>
    </dgm:pt>
    <dgm:pt modelId="{23346083-12DB-4F54-B28B-BE70737372F9}" type="parTrans" cxnId="{AF808DBA-D700-4C04-B1D2-953215B73C07}">
      <dgm:prSet/>
      <dgm:spPr/>
      <dgm:t>
        <a:bodyPr/>
        <a:lstStyle/>
        <a:p>
          <a:endParaRPr lang="en-US">
            <a:latin typeface="Source Sans Pro" panose="020B0503030403020204" pitchFamily="34" charset="0"/>
            <a:ea typeface="Source Sans Pro" panose="020B0503030403020204" pitchFamily="34" charset="0"/>
          </a:endParaRPr>
        </a:p>
      </dgm:t>
    </dgm:pt>
    <dgm:pt modelId="{4CD6DD4E-5814-45A7-AA56-29B999B2D9A2}" type="sibTrans" cxnId="{AF808DBA-D700-4C04-B1D2-953215B73C07}">
      <dgm:prSet/>
      <dgm:spPr/>
      <dgm:t>
        <a:bodyPr/>
        <a:lstStyle/>
        <a:p>
          <a:endParaRPr lang="en-US">
            <a:latin typeface="Source Sans Pro" panose="020B0503030403020204" pitchFamily="34" charset="0"/>
            <a:ea typeface="Source Sans Pro" panose="020B0503030403020204" pitchFamily="34" charset="0"/>
          </a:endParaRPr>
        </a:p>
      </dgm:t>
    </dgm:pt>
    <dgm:pt modelId="{92730F42-4E49-490F-919D-3DBFCDDA9FFD}">
      <dgm:prSet phldrT="[Text]" custT="1"/>
      <dgm:spPr/>
      <dgm:t>
        <a:bodyPr/>
        <a:lstStyle/>
        <a:p>
          <a:pPr marL="114300" indent="0"/>
          <a:endParaRPr lang="en-US" sz="400" kern="1200" dirty="0">
            <a:latin typeface="Source Sans Pro" panose="020B0503030403020204" pitchFamily="34" charset="0"/>
            <a:ea typeface="Source Sans Pro" panose="020B0503030403020204" pitchFamily="34" charset="0"/>
          </a:endParaRPr>
        </a:p>
      </dgm:t>
    </dgm:pt>
    <dgm:pt modelId="{E011FCA8-9668-4C60-8F16-5C1DF94DC416}" type="parTrans" cxnId="{300E3FCF-3EE8-482B-A5DB-DFF77E24966E}">
      <dgm:prSet/>
      <dgm:spPr/>
      <dgm:t>
        <a:bodyPr/>
        <a:lstStyle/>
        <a:p>
          <a:endParaRPr lang="en-US">
            <a:latin typeface="Source Sans Pro" panose="020B0503030403020204" pitchFamily="34" charset="0"/>
            <a:ea typeface="Source Sans Pro" panose="020B0503030403020204" pitchFamily="34" charset="0"/>
          </a:endParaRPr>
        </a:p>
      </dgm:t>
    </dgm:pt>
    <dgm:pt modelId="{B59323EA-FA84-497C-B379-4211D3E4F593}" type="sibTrans" cxnId="{300E3FCF-3EE8-482B-A5DB-DFF77E24966E}">
      <dgm:prSet/>
      <dgm:spPr/>
      <dgm:t>
        <a:bodyPr/>
        <a:lstStyle/>
        <a:p>
          <a:endParaRPr lang="en-US">
            <a:latin typeface="Source Sans Pro" panose="020B0503030403020204" pitchFamily="34" charset="0"/>
            <a:ea typeface="Source Sans Pro" panose="020B0503030403020204" pitchFamily="34" charset="0"/>
          </a:endParaRPr>
        </a:p>
      </dgm:t>
    </dgm:pt>
    <dgm:pt modelId="{8CA17B8A-F8C8-4DF9-AAF3-64B00DC2BB7A}">
      <dgm:prSet phldrT="[Text]" custT="1"/>
      <dgm:spPr/>
      <dgm:t>
        <a:bodyPr/>
        <a:lstStyle/>
        <a:p>
          <a:pPr marL="114300" indent="0">
            <a:spcBef>
              <a:spcPct val="0"/>
            </a:spcBef>
          </a:pPr>
          <a:endParaRPr lang="en-US" sz="400" dirty="0">
            <a:latin typeface="Source Sans Pro" panose="020B0503030403020204" pitchFamily="34" charset="0"/>
            <a:ea typeface="Source Sans Pro" panose="020B0503030403020204" pitchFamily="34" charset="0"/>
          </a:endParaRPr>
        </a:p>
      </dgm:t>
    </dgm:pt>
    <dgm:pt modelId="{99390BD4-F0A5-435E-8BDE-99C9A3185D04}" type="parTrans" cxnId="{2983CC1A-C64D-4115-9332-BB1625C6A3DA}">
      <dgm:prSet/>
      <dgm:spPr/>
      <dgm:t>
        <a:bodyPr/>
        <a:lstStyle/>
        <a:p>
          <a:endParaRPr lang="en-US">
            <a:latin typeface="Source Sans Pro" panose="020B0503030403020204" pitchFamily="34" charset="0"/>
            <a:ea typeface="Source Sans Pro" panose="020B0503030403020204" pitchFamily="34" charset="0"/>
          </a:endParaRPr>
        </a:p>
      </dgm:t>
    </dgm:pt>
    <dgm:pt modelId="{A7DED4C5-AA7E-434E-92C7-544F28A0651B}" type="sibTrans" cxnId="{2983CC1A-C64D-4115-9332-BB1625C6A3DA}">
      <dgm:prSet/>
      <dgm:spPr/>
      <dgm:t>
        <a:bodyPr/>
        <a:lstStyle/>
        <a:p>
          <a:endParaRPr lang="en-US">
            <a:latin typeface="Source Sans Pro" panose="020B0503030403020204" pitchFamily="34" charset="0"/>
            <a:ea typeface="Source Sans Pro" panose="020B0503030403020204" pitchFamily="34" charset="0"/>
          </a:endParaRPr>
        </a:p>
      </dgm:t>
    </dgm:pt>
    <dgm:pt modelId="{4CB901DE-D2DE-477E-990C-DBF57AD7E3AF}">
      <dgm:prSet phldrT="[Text]" custT="1"/>
      <dgm:spPr/>
      <dgm:t>
        <a:bodyPr/>
        <a:lstStyle/>
        <a:p>
          <a:pPr marL="0" indent="0">
            <a:spcBef>
              <a:spcPct val="0"/>
            </a:spcBef>
            <a:spcAft>
              <a:spcPct val="15000"/>
            </a:spcAft>
            <a:buNone/>
          </a:pPr>
          <a:endParaRPr lang="en-US" sz="400" kern="1200" dirty="0">
            <a:latin typeface="Source Sans Pro" panose="020B0503030403020204" pitchFamily="34" charset="0"/>
            <a:ea typeface="Source Sans Pro" panose="020B0503030403020204" pitchFamily="34" charset="0"/>
          </a:endParaRPr>
        </a:p>
      </dgm:t>
    </dgm:pt>
    <dgm:pt modelId="{4EE337FC-C8EC-4627-A129-A67A48FFB6EB}" type="sibTrans" cxnId="{4770050A-FE2B-4DBC-B2A4-2FB9F5ED0DE9}">
      <dgm:prSet/>
      <dgm:spPr/>
      <dgm:t>
        <a:bodyPr/>
        <a:lstStyle/>
        <a:p>
          <a:endParaRPr lang="en-US">
            <a:latin typeface="Source Sans Pro" panose="020B0503030403020204" pitchFamily="34" charset="0"/>
            <a:ea typeface="Source Sans Pro" panose="020B0503030403020204" pitchFamily="34" charset="0"/>
          </a:endParaRPr>
        </a:p>
      </dgm:t>
    </dgm:pt>
    <dgm:pt modelId="{56DD1EA0-5ACA-4E34-A9D5-60D27E30FABC}" type="parTrans" cxnId="{4770050A-FE2B-4DBC-B2A4-2FB9F5ED0DE9}">
      <dgm:prSet/>
      <dgm:spPr/>
      <dgm:t>
        <a:bodyPr/>
        <a:lstStyle/>
        <a:p>
          <a:endParaRPr lang="en-US">
            <a:latin typeface="Source Sans Pro" panose="020B0503030403020204" pitchFamily="34" charset="0"/>
            <a:ea typeface="Source Sans Pro" panose="020B0503030403020204" pitchFamily="34" charset="0"/>
          </a:endParaRPr>
        </a:p>
      </dgm:t>
    </dgm:pt>
    <dgm:pt modelId="{0CC0E92F-87EF-412B-B8C6-A9EBC9829EAD}">
      <dgm:prSet phldrT="[Text]" custT="1"/>
      <dgm:spPr/>
      <dgm:t>
        <a:bodyPr/>
        <a:lstStyle/>
        <a:p>
          <a:pPr marL="0" indent="0">
            <a:spcBef>
              <a:spcPts val="600"/>
            </a:spcBef>
            <a:spcAft>
              <a:spcPts val="600"/>
            </a:spcAft>
            <a:buNone/>
          </a:pPr>
          <a:r>
            <a:rPr lang="en-US" sz="1300" kern="1200" dirty="0">
              <a:solidFill>
                <a:srgbClr val="343D43"/>
              </a:solidFill>
              <a:latin typeface="Source Sans Pro" panose="020B0503030403020204" pitchFamily="34" charset="0"/>
              <a:ea typeface="Source Sans Pro" panose="020B0503030403020204" pitchFamily="34" charset="0"/>
              <a:cs typeface="+mn-cs"/>
            </a:rPr>
            <a:t>Hispanic avocado shoppers are currently more likely to purchase avocados than Non-Hispanics and outspend them on a per household basis. This makes Hispanic households a high-value shopper segment in the avocado category. However, Non-Hispanics make up 83% of avocado-purchasing households and they are closing the spending gap vs. Hispanics. These shifting trends resulted in significant growth from Non-Hispanic households. Non-Hispanics drove 76% of category growth from 2016-2019.</a:t>
          </a:r>
        </a:p>
      </dgm:t>
    </dgm:pt>
    <dgm:pt modelId="{07DA033D-934E-4A6D-8370-0E055059963E}" type="sibTrans" cxnId="{0BB31B2E-3772-4497-97F6-8ED6E31384D9}">
      <dgm:prSet/>
      <dgm:spPr/>
      <dgm:t>
        <a:bodyPr/>
        <a:lstStyle/>
        <a:p>
          <a:endParaRPr lang="en-US">
            <a:latin typeface="Source Sans Pro" panose="020B0503030403020204" pitchFamily="34" charset="0"/>
            <a:ea typeface="Source Sans Pro" panose="020B0503030403020204" pitchFamily="34" charset="0"/>
          </a:endParaRPr>
        </a:p>
      </dgm:t>
    </dgm:pt>
    <dgm:pt modelId="{A6A29FC7-417E-4706-9BB2-DBB4E5303C09}" type="parTrans" cxnId="{0BB31B2E-3772-4497-97F6-8ED6E31384D9}">
      <dgm:prSet/>
      <dgm:spPr/>
      <dgm:t>
        <a:bodyPr/>
        <a:lstStyle/>
        <a:p>
          <a:endParaRPr lang="en-US">
            <a:latin typeface="Source Sans Pro" panose="020B0503030403020204" pitchFamily="34" charset="0"/>
            <a:ea typeface="Source Sans Pro" panose="020B0503030403020204" pitchFamily="34" charset="0"/>
          </a:endParaRPr>
        </a:p>
      </dgm:t>
    </dgm:pt>
    <dgm:pt modelId="{95E3D747-5A85-4CED-A5DF-BC65BE12BF18}" type="pres">
      <dgm:prSet presAssocID="{CF0D6CD2-2E68-4698-9DC4-F28CD5416B6B}" presName="Name0" presStyleCnt="0">
        <dgm:presLayoutVars>
          <dgm:chMax/>
          <dgm:chPref val="3"/>
          <dgm:dir/>
          <dgm:animOne val="branch"/>
          <dgm:animLvl val="lvl"/>
        </dgm:presLayoutVars>
      </dgm:prSet>
      <dgm:spPr/>
    </dgm:pt>
    <dgm:pt modelId="{20ABB493-1AC0-4F07-9331-A92321BB9490}" type="pres">
      <dgm:prSet presAssocID="{2414D8C0-38A0-40EA-99B8-01EC32B97FB5}" presName="composite" presStyleCnt="0"/>
      <dgm:spPr/>
    </dgm:pt>
    <dgm:pt modelId="{FF827811-AEB7-45A7-9088-E2E8D40E3E4A}" type="pres">
      <dgm:prSet presAssocID="{2414D8C0-38A0-40EA-99B8-01EC32B97FB5}" presName="FirstChild" presStyleLbl="revTx" presStyleIdx="0" presStyleCnt="6" custLinFactNeighborX="-5055">
        <dgm:presLayoutVars>
          <dgm:chMax val="0"/>
          <dgm:chPref val="0"/>
          <dgm:bulletEnabled val="1"/>
        </dgm:presLayoutVars>
      </dgm:prSet>
      <dgm:spPr/>
    </dgm:pt>
    <dgm:pt modelId="{4E681A74-A141-44BF-9C22-41DBB0244A0B}" type="pres">
      <dgm:prSet presAssocID="{2414D8C0-38A0-40EA-99B8-01EC32B97FB5}" presName="Parent" presStyleLbl="alignNode1" presStyleIdx="0" presStyleCnt="3" custScaleX="85493" custLinFactNeighborX="-7253">
        <dgm:presLayoutVars>
          <dgm:chMax val="3"/>
          <dgm:chPref val="3"/>
          <dgm:bulletEnabled val="1"/>
        </dgm:presLayoutVars>
      </dgm:prSet>
      <dgm:spPr/>
    </dgm:pt>
    <dgm:pt modelId="{133FAF6A-5A11-4041-B910-7884F3CE7F66}" type="pres">
      <dgm:prSet presAssocID="{2414D8C0-38A0-40EA-99B8-01EC32B97FB5}" presName="Accent" presStyleLbl="parChTrans1D1" presStyleIdx="0" presStyleCnt="3"/>
      <dgm:spPr>
        <a:ln>
          <a:solidFill>
            <a:srgbClr val="2F5931"/>
          </a:solidFill>
        </a:ln>
      </dgm:spPr>
    </dgm:pt>
    <dgm:pt modelId="{65D4DC3E-12AD-4839-ADE8-3D1DC8EE320E}" type="pres">
      <dgm:prSet presAssocID="{2414D8C0-38A0-40EA-99B8-01EC32B97FB5}" presName="Child" presStyleLbl="revTx" presStyleIdx="1" presStyleCnt="6">
        <dgm:presLayoutVars>
          <dgm:chMax val="0"/>
          <dgm:chPref val="0"/>
          <dgm:bulletEnabled val="1"/>
        </dgm:presLayoutVars>
      </dgm:prSet>
      <dgm:spPr/>
    </dgm:pt>
    <dgm:pt modelId="{D7828AC5-C1E3-4131-AE2D-11C34D3A46FB}" type="pres">
      <dgm:prSet presAssocID="{04CEB3ED-C873-4C7F-A45D-32BD45B24EC4}" presName="sibTrans" presStyleCnt="0"/>
      <dgm:spPr/>
    </dgm:pt>
    <dgm:pt modelId="{6990C015-1B6B-4A59-A4F9-C87C402ABE19}" type="pres">
      <dgm:prSet presAssocID="{F5669E01-2556-4EA8-8C18-ABF63DF95A56}" presName="composite" presStyleCnt="0"/>
      <dgm:spPr/>
    </dgm:pt>
    <dgm:pt modelId="{5CE54745-E2BF-4965-9C52-A83B9F60551E}" type="pres">
      <dgm:prSet presAssocID="{F5669E01-2556-4EA8-8C18-ABF63DF95A56}" presName="FirstChild" presStyleLbl="revTx" presStyleIdx="2" presStyleCnt="6" custLinFactNeighborX="-5055">
        <dgm:presLayoutVars>
          <dgm:chMax val="0"/>
          <dgm:chPref val="0"/>
          <dgm:bulletEnabled val="1"/>
        </dgm:presLayoutVars>
      </dgm:prSet>
      <dgm:spPr/>
    </dgm:pt>
    <dgm:pt modelId="{6A8DD812-D49D-43DB-9658-5360B2B40680}" type="pres">
      <dgm:prSet presAssocID="{F5669E01-2556-4EA8-8C18-ABF63DF95A56}" presName="Parent" presStyleLbl="alignNode1" presStyleIdx="1" presStyleCnt="3" custScaleX="85493" custLinFactNeighborX="-7253">
        <dgm:presLayoutVars>
          <dgm:chMax val="3"/>
          <dgm:chPref val="3"/>
          <dgm:bulletEnabled val="1"/>
        </dgm:presLayoutVars>
      </dgm:prSet>
      <dgm:spPr/>
    </dgm:pt>
    <dgm:pt modelId="{2F07E852-6B8B-4A31-9990-D382CE809CC7}" type="pres">
      <dgm:prSet presAssocID="{F5669E01-2556-4EA8-8C18-ABF63DF95A56}" presName="Accent" presStyleLbl="parChTrans1D1" presStyleIdx="1" presStyleCnt="3"/>
      <dgm:spPr>
        <a:ln>
          <a:solidFill>
            <a:srgbClr val="2F5931"/>
          </a:solidFill>
        </a:ln>
      </dgm:spPr>
    </dgm:pt>
    <dgm:pt modelId="{F8885370-627B-494B-82E6-F002F5A60D86}" type="pres">
      <dgm:prSet presAssocID="{F5669E01-2556-4EA8-8C18-ABF63DF95A56}" presName="Child" presStyleLbl="revTx" presStyleIdx="3" presStyleCnt="6">
        <dgm:presLayoutVars>
          <dgm:chMax val="0"/>
          <dgm:chPref val="0"/>
          <dgm:bulletEnabled val="1"/>
        </dgm:presLayoutVars>
      </dgm:prSet>
      <dgm:spPr/>
    </dgm:pt>
    <dgm:pt modelId="{A74B9B2D-F484-40A0-9070-C02CC020E860}" type="pres">
      <dgm:prSet presAssocID="{D9633E9C-E07B-47BA-A317-BC4DB664EF1D}" presName="sibTrans" presStyleCnt="0"/>
      <dgm:spPr/>
    </dgm:pt>
    <dgm:pt modelId="{1CBE5524-AC0E-492C-BA47-D4AD68690CEE}" type="pres">
      <dgm:prSet presAssocID="{C0EA1291-00B2-4085-9206-E3A597D09643}" presName="composite" presStyleCnt="0"/>
      <dgm:spPr/>
    </dgm:pt>
    <dgm:pt modelId="{ABA70DF3-25A0-423F-9A82-F3A1CEDA520B}" type="pres">
      <dgm:prSet presAssocID="{C0EA1291-00B2-4085-9206-E3A597D09643}" presName="FirstChild" presStyleLbl="revTx" presStyleIdx="4" presStyleCnt="6" custLinFactNeighborX="-5055">
        <dgm:presLayoutVars>
          <dgm:chMax val="0"/>
          <dgm:chPref val="0"/>
          <dgm:bulletEnabled val="1"/>
        </dgm:presLayoutVars>
      </dgm:prSet>
      <dgm:spPr/>
    </dgm:pt>
    <dgm:pt modelId="{854B0501-1604-4A3C-A4F5-D8CC89DAF89E}" type="pres">
      <dgm:prSet presAssocID="{C0EA1291-00B2-4085-9206-E3A597D09643}" presName="Parent" presStyleLbl="alignNode1" presStyleIdx="2" presStyleCnt="3" custScaleX="85493" custLinFactNeighborX="-7253">
        <dgm:presLayoutVars>
          <dgm:chMax val="3"/>
          <dgm:chPref val="3"/>
          <dgm:bulletEnabled val="1"/>
        </dgm:presLayoutVars>
      </dgm:prSet>
      <dgm:spPr/>
    </dgm:pt>
    <dgm:pt modelId="{DF42C01E-9B8B-41A7-99CF-85EE5890F01F}" type="pres">
      <dgm:prSet presAssocID="{C0EA1291-00B2-4085-9206-E3A597D09643}" presName="Accent" presStyleLbl="parChTrans1D1" presStyleIdx="2" presStyleCnt="3"/>
      <dgm:spPr>
        <a:ln>
          <a:solidFill>
            <a:srgbClr val="2F5931"/>
          </a:solidFill>
        </a:ln>
      </dgm:spPr>
    </dgm:pt>
    <dgm:pt modelId="{D539F319-6215-4005-8CFB-165CC2EA704F}" type="pres">
      <dgm:prSet presAssocID="{C0EA1291-00B2-4085-9206-E3A597D09643}" presName="Child" presStyleLbl="revTx" presStyleIdx="5" presStyleCnt="6">
        <dgm:presLayoutVars>
          <dgm:chMax val="0"/>
          <dgm:chPref val="0"/>
          <dgm:bulletEnabled val="1"/>
        </dgm:presLayoutVars>
      </dgm:prSet>
      <dgm:spPr/>
    </dgm:pt>
  </dgm:ptLst>
  <dgm:cxnLst>
    <dgm:cxn modelId="{4770050A-FE2B-4DBC-B2A4-2FB9F5ED0DE9}" srcId="{C0EA1291-00B2-4085-9206-E3A597D09643}" destId="{4CB901DE-D2DE-477E-990C-DBF57AD7E3AF}" srcOrd="1" destOrd="0" parTransId="{56DD1EA0-5ACA-4E34-A9D5-60D27E30FABC}" sibTransId="{4EE337FC-C8EC-4627-A129-A67A48FFB6EB}"/>
    <dgm:cxn modelId="{2983CC1A-C64D-4115-9332-BB1625C6A3DA}" srcId="{2414D8C0-38A0-40EA-99B8-01EC32B97FB5}" destId="{8CA17B8A-F8C8-4DF9-AAF3-64B00DC2BB7A}" srcOrd="1" destOrd="0" parTransId="{99390BD4-F0A5-435E-8BDE-99C9A3185D04}" sibTransId="{A7DED4C5-AA7E-434E-92C7-544F28A0651B}"/>
    <dgm:cxn modelId="{F720E91F-30E6-457F-AF2F-860DE591E0F1}" srcId="{F5669E01-2556-4EA8-8C18-ABF63DF95A56}" destId="{F26AD5C0-03FF-439C-858D-1B297DE452FB}" srcOrd="2" destOrd="0" parTransId="{F0D18473-FB70-4994-8D9F-01889AAF8BA2}" sibTransId="{D124F311-118C-4EDE-86AF-E7DFC16E8FC3}"/>
    <dgm:cxn modelId="{545B552A-7DDD-4576-A7F0-1B91D5BB8EFA}" type="presOf" srcId="{8512B8C6-1AA9-4DA8-B299-41E8C8FB17BC}" destId="{65D4DC3E-12AD-4839-ADE8-3D1DC8EE320E}" srcOrd="0" destOrd="2" presId="urn:microsoft.com/office/officeart/2011/layout/TabList"/>
    <dgm:cxn modelId="{85CF492B-B817-4C00-8BE2-F65725B7DEE3}" srcId="{C0EA1291-00B2-4085-9206-E3A597D09643}" destId="{F8F78F39-1E3E-4C95-8B07-ED33ECB7D0B6}" srcOrd="0" destOrd="0" parTransId="{4CAD9470-B275-4268-992A-179501D86722}" sibTransId="{A6C5DF63-BCFD-4870-AD77-1A656710C095}"/>
    <dgm:cxn modelId="{0BB31B2E-3772-4497-97F6-8ED6E31384D9}" srcId="{C0EA1291-00B2-4085-9206-E3A597D09643}" destId="{0CC0E92F-87EF-412B-B8C6-A9EBC9829EAD}" srcOrd="2" destOrd="0" parTransId="{A6A29FC7-417E-4706-9BB2-DBB4E5303C09}" sibTransId="{07DA033D-934E-4A6D-8370-0E055059963E}"/>
    <dgm:cxn modelId="{F0A8DA43-8993-43DB-A036-5002861D1613}" type="presOf" srcId="{F26AD5C0-03FF-439C-858D-1B297DE452FB}" destId="{F8885370-627B-494B-82E6-F002F5A60D86}" srcOrd="0" destOrd="1" presId="urn:microsoft.com/office/officeart/2011/layout/TabList"/>
    <dgm:cxn modelId="{4C501F4A-7A83-4655-81F5-F9C2832FDAD0}" type="presOf" srcId="{5F0077CB-21F7-4E04-98FB-FDBB0AA06987}" destId="{65D4DC3E-12AD-4839-ADE8-3D1DC8EE320E}" srcOrd="0" destOrd="1" presId="urn:microsoft.com/office/officeart/2011/layout/TabList"/>
    <dgm:cxn modelId="{9A00CA6F-5918-470A-985F-AA622A36E651}" srcId="{F5669E01-2556-4EA8-8C18-ABF63DF95A56}" destId="{E74C22C9-8122-4A68-99B4-8B0113DB7FD2}" srcOrd="0" destOrd="0" parTransId="{DD185C64-1BF4-4823-BAB2-8FB257F1CE27}" sibTransId="{80EDF50A-8A11-4CF6-84F6-DCAEAB45C4D9}"/>
    <dgm:cxn modelId="{4B6C7377-C5AB-4040-80F2-D5A6D58FABCF}" type="presOf" srcId="{92730F42-4E49-490F-919D-3DBFCDDA9FFD}" destId="{F8885370-627B-494B-82E6-F002F5A60D86}" srcOrd="0" destOrd="0" presId="urn:microsoft.com/office/officeart/2011/layout/TabList"/>
    <dgm:cxn modelId="{F8D00D7E-CC95-474C-9764-DBBF7C9B60BF}" type="presOf" srcId="{F5669E01-2556-4EA8-8C18-ABF63DF95A56}" destId="{6A8DD812-D49D-43DB-9658-5360B2B40680}" srcOrd="0" destOrd="0" presId="urn:microsoft.com/office/officeart/2011/layout/TabList"/>
    <dgm:cxn modelId="{EE1DB988-AEB1-42B4-A772-F476D476A28A}" srcId="{2414D8C0-38A0-40EA-99B8-01EC32B97FB5}" destId="{14795CAA-E878-45D5-8DD6-CC59CC98C773}" srcOrd="0" destOrd="0" parTransId="{791BBA27-442A-4E36-9977-0EACDDE71B19}" sibTransId="{DF3BEE8B-EC14-463A-9BD2-4FEB98CBBB6B}"/>
    <dgm:cxn modelId="{45B5198B-BF95-44A0-9CB7-EC3A0E2BFEEB}" srcId="{CF0D6CD2-2E68-4698-9DC4-F28CD5416B6B}" destId="{C0EA1291-00B2-4085-9206-E3A597D09643}" srcOrd="2" destOrd="0" parTransId="{DE031318-DA12-444A-B7E6-CDE43C302B3E}" sibTransId="{1C3B030C-440A-4EBF-9AE9-6D30E4821C3A}"/>
    <dgm:cxn modelId="{093E1C98-6EB4-4A9F-8A41-A6B6E9656347}" type="presOf" srcId="{C0EA1291-00B2-4085-9206-E3A597D09643}" destId="{854B0501-1604-4A3C-A4F5-D8CC89DAF89E}" srcOrd="0" destOrd="0" presId="urn:microsoft.com/office/officeart/2011/layout/TabList"/>
    <dgm:cxn modelId="{181694A2-0F16-4C30-94E3-B67E00D80409}" type="presOf" srcId="{CF0D6CD2-2E68-4698-9DC4-F28CD5416B6B}" destId="{95E3D747-5A85-4CED-A5DF-BC65BE12BF18}" srcOrd="0" destOrd="0" presId="urn:microsoft.com/office/officeart/2011/layout/TabList"/>
    <dgm:cxn modelId="{C6A090AE-346F-4E02-8F61-D066A57D5971}" type="presOf" srcId="{2414D8C0-38A0-40EA-99B8-01EC32B97FB5}" destId="{4E681A74-A141-44BF-9C22-41DBB0244A0B}" srcOrd="0" destOrd="0" presId="urn:microsoft.com/office/officeart/2011/layout/TabList"/>
    <dgm:cxn modelId="{256587B8-D548-4CD4-9CC5-E6A15B2833A8}" srcId="{CF0D6CD2-2E68-4698-9DC4-F28CD5416B6B}" destId="{F5669E01-2556-4EA8-8C18-ABF63DF95A56}" srcOrd="1" destOrd="0" parTransId="{A54EB665-5B62-422B-B6BD-C81C9B6A1F56}" sibTransId="{D9633E9C-E07B-47BA-A317-BC4DB664EF1D}"/>
    <dgm:cxn modelId="{AF808DBA-D700-4C04-B1D2-953215B73C07}" srcId="{2414D8C0-38A0-40EA-99B8-01EC32B97FB5}" destId="{8512B8C6-1AA9-4DA8-B299-41E8C8FB17BC}" srcOrd="3" destOrd="0" parTransId="{23346083-12DB-4F54-B28B-BE70737372F9}" sibTransId="{4CD6DD4E-5814-45A7-AA56-29B999B2D9A2}"/>
    <dgm:cxn modelId="{0AD234BD-4487-4EC9-9F37-E9A080CC2DCA}" srcId="{2414D8C0-38A0-40EA-99B8-01EC32B97FB5}" destId="{5F0077CB-21F7-4E04-98FB-FDBB0AA06987}" srcOrd="2" destOrd="0" parTransId="{E0A011C3-3251-4F99-85AD-7D4D605CADF0}" sibTransId="{9319FD64-1008-4379-822F-B5F56A90997D}"/>
    <dgm:cxn modelId="{BC74C0BF-1FCF-4578-889E-5495BAD7B307}" type="presOf" srcId="{8CA17B8A-F8C8-4DF9-AAF3-64B00DC2BB7A}" destId="{65D4DC3E-12AD-4839-ADE8-3D1DC8EE320E}" srcOrd="0" destOrd="0" presId="urn:microsoft.com/office/officeart/2011/layout/TabList"/>
    <dgm:cxn modelId="{906D29C4-0C2B-4C83-96BB-AC5537A29CEF}" type="presOf" srcId="{F8F78F39-1E3E-4C95-8B07-ED33ECB7D0B6}" destId="{ABA70DF3-25A0-423F-9A82-F3A1CEDA520B}" srcOrd="0" destOrd="0" presId="urn:microsoft.com/office/officeart/2011/layout/TabList"/>
    <dgm:cxn modelId="{55731FC9-4298-46BD-80BF-6F83994CEF23}" type="presOf" srcId="{0CC0E92F-87EF-412B-B8C6-A9EBC9829EAD}" destId="{D539F319-6215-4005-8CFB-165CC2EA704F}" srcOrd="0" destOrd="1" presId="urn:microsoft.com/office/officeart/2011/layout/TabList"/>
    <dgm:cxn modelId="{BC0B63CD-B802-48CB-BC27-20AE23C79ED3}" type="presOf" srcId="{4CB901DE-D2DE-477E-990C-DBF57AD7E3AF}" destId="{D539F319-6215-4005-8CFB-165CC2EA704F}" srcOrd="0" destOrd="0" presId="urn:microsoft.com/office/officeart/2011/layout/TabList"/>
    <dgm:cxn modelId="{51C8BDCD-A2C5-489B-A249-9CA454012468}" type="presOf" srcId="{E74C22C9-8122-4A68-99B4-8B0113DB7FD2}" destId="{5CE54745-E2BF-4965-9C52-A83B9F60551E}" srcOrd="0" destOrd="0" presId="urn:microsoft.com/office/officeart/2011/layout/TabList"/>
    <dgm:cxn modelId="{300E3FCF-3EE8-482B-A5DB-DFF77E24966E}" srcId="{F5669E01-2556-4EA8-8C18-ABF63DF95A56}" destId="{92730F42-4E49-490F-919D-3DBFCDDA9FFD}" srcOrd="1" destOrd="0" parTransId="{E011FCA8-9668-4C60-8F16-5C1DF94DC416}" sibTransId="{B59323EA-FA84-497C-B379-4211D3E4F593}"/>
    <dgm:cxn modelId="{E80920E6-4A74-4FFB-B150-C3EDD562EBBD}" srcId="{CF0D6CD2-2E68-4698-9DC4-F28CD5416B6B}" destId="{2414D8C0-38A0-40EA-99B8-01EC32B97FB5}" srcOrd="0" destOrd="0" parTransId="{7916D1F0-686F-4F74-B88F-EB85803A670C}" sibTransId="{04CEB3ED-C873-4C7F-A45D-32BD45B24EC4}"/>
    <dgm:cxn modelId="{AA3E82E7-C736-47C8-9B05-1390CE5B38BA}" type="presOf" srcId="{14795CAA-E878-45D5-8DD6-CC59CC98C773}" destId="{FF827811-AEB7-45A7-9088-E2E8D40E3E4A}" srcOrd="0" destOrd="0" presId="urn:microsoft.com/office/officeart/2011/layout/TabList"/>
    <dgm:cxn modelId="{40853A56-761D-4BA5-9208-B79AB081EBFC}" type="presParOf" srcId="{95E3D747-5A85-4CED-A5DF-BC65BE12BF18}" destId="{20ABB493-1AC0-4F07-9331-A92321BB9490}" srcOrd="0" destOrd="0" presId="urn:microsoft.com/office/officeart/2011/layout/TabList"/>
    <dgm:cxn modelId="{89695BFA-E72B-423E-BDCD-0993502C5908}" type="presParOf" srcId="{20ABB493-1AC0-4F07-9331-A92321BB9490}" destId="{FF827811-AEB7-45A7-9088-E2E8D40E3E4A}" srcOrd="0" destOrd="0" presId="urn:microsoft.com/office/officeart/2011/layout/TabList"/>
    <dgm:cxn modelId="{AA4529BC-BAA0-487E-9037-610E54551FEE}" type="presParOf" srcId="{20ABB493-1AC0-4F07-9331-A92321BB9490}" destId="{4E681A74-A141-44BF-9C22-41DBB0244A0B}" srcOrd="1" destOrd="0" presId="urn:microsoft.com/office/officeart/2011/layout/TabList"/>
    <dgm:cxn modelId="{DCC539CD-658C-459D-8B70-250CFDE7E14F}" type="presParOf" srcId="{20ABB493-1AC0-4F07-9331-A92321BB9490}" destId="{133FAF6A-5A11-4041-B910-7884F3CE7F66}" srcOrd="2" destOrd="0" presId="urn:microsoft.com/office/officeart/2011/layout/TabList"/>
    <dgm:cxn modelId="{16A59E2F-146D-4DA3-B240-DA6F89C4ED33}" type="presParOf" srcId="{95E3D747-5A85-4CED-A5DF-BC65BE12BF18}" destId="{65D4DC3E-12AD-4839-ADE8-3D1DC8EE320E}" srcOrd="1" destOrd="0" presId="urn:microsoft.com/office/officeart/2011/layout/TabList"/>
    <dgm:cxn modelId="{8C233F48-BDF8-469D-93C5-4BD55CF57D1E}" type="presParOf" srcId="{95E3D747-5A85-4CED-A5DF-BC65BE12BF18}" destId="{D7828AC5-C1E3-4131-AE2D-11C34D3A46FB}" srcOrd="2" destOrd="0" presId="urn:microsoft.com/office/officeart/2011/layout/TabList"/>
    <dgm:cxn modelId="{166C2E81-512B-44AB-853F-E8BA4D41C1DB}" type="presParOf" srcId="{95E3D747-5A85-4CED-A5DF-BC65BE12BF18}" destId="{6990C015-1B6B-4A59-A4F9-C87C402ABE19}" srcOrd="3" destOrd="0" presId="urn:microsoft.com/office/officeart/2011/layout/TabList"/>
    <dgm:cxn modelId="{50A2458E-1218-4F23-B177-2247949BCD65}" type="presParOf" srcId="{6990C015-1B6B-4A59-A4F9-C87C402ABE19}" destId="{5CE54745-E2BF-4965-9C52-A83B9F60551E}" srcOrd="0" destOrd="0" presId="urn:microsoft.com/office/officeart/2011/layout/TabList"/>
    <dgm:cxn modelId="{F1EE4998-1D6D-41CB-AD16-C4AF4597D4F7}" type="presParOf" srcId="{6990C015-1B6B-4A59-A4F9-C87C402ABE19}" destId="{6A8DD812-D49D-43DB-9658-5360B2B40680}" srcOrd="1" destOrd="0" presId="urn:microsoft.com/office/officeart/2011/layout/TabList"/>
    <dgm:cxn modelId="{CBA30728-8EC2-4EF6-8C0F-0E432EF63598}" type="presParOf" srcId="{6990C015-1B6B-4A59-A4F9-C87C402ABE19}" destId="{2F07E852-6B8B-4A31-9990-D382CE809CC7}" srcOrd="2" destOrd="0" presId="urn:microsoft.com/office/officeart/2011/layout/TabList"/>
    <dgm:cxn modelId="{482CA03A-4A0D-47C3-B812-CE8354859340}" type="presParOf" srcId="{95E3D747-5A85-4CED-A5DF-BC65BE12BF18}" destId="{F8885370-627B-494B-82E6-F002F5A60D86}" srcOrd="4" destOrd="0" presId="urn:microsoft.com/office/officeart/2011/layout/TabList"/>
    <dgm:cxn modelId="{0CC3F3BD-16A0-4BC9-A5D7-CD6CFC95DB7F}" type="presParOf" srcId="{95E3D747-5A85-4CED-A5DF-BC65BE12BF18}" destId="{A74B9B2D-F484-40A0-9070-C02CC020E860}" srcOrd="5" destOrd="0" presId="urn:microsoft.com/office/officeart/2011/layout/TabList"/>
    <dgm:cxn modelId="{9BA42656-E452-42A3-B801-A2B9A3826516}" type="presParOf" srcId="{95E3D747-5A85-4CED-A5DF-BC65BE12BF18}" destId="{1CBE5524-AC0E-492C-BA47-D4AD68690CEE}" srcOrd="6" destOrd="0" presId="urn:microsoft.com/office/officeart/2011/layout/TabList"/>
    <dgm:cxn modelId="{0CD251FF-AF73-4CD7-8CD7-BC10465EE388}" type="presParOf" srcId="{1CBE5524-AC0E-492C-BA47-D4AD68690CEE}" destId="{ABA70DF3-25A0-423F-9A82-F3A1CEDA520B}" srcOrd="0" destOrd="0" presId="urn:microsoft.com/office/officeart/2011/layout/TabList"/>
    <dgm:cxn modelId="{B86E5AAB-2BA7-4FB0-BE49-F6E57550D47C}" type="presParOf" srcId="{1CBE5524-AC0E-492C-BA47-D4AD68690CEE}" destId="{854B0501-1604-4A3C-A4F5-D8CC89DAF89E}" srcOrd="1" destOrd="0" presId="urn:microsoft.com/office/officeart/2011/layout/TabList"/>
    <dgm:cxn modelId="{3A05B39E-1E22-499D-BD1A-AE618D99AD08}" type="presParOf" srcId="{1CBE5524-AC0E-492C-BA47-D4AD68690CEE}" destId="{DF42C01E-9B8B-41A7-99CF-85EE5890F01F}" srcOrd="2" destOrd="0" presId="urn:microsoft.com/office/officeart/2011/layout/TabList"/>
    <dgm:cxn modelId="{F402A785-7E30-4214-803E-AD5EEA159D49}" type="presParOf" srcId="{95E3D747-5A85-4CED-A5DF-BC65BE12BF18}" destId="{D539F319-6215-4005-8CFB-165CC2EA704F}"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2C01E-9B8B-41A7-99CF-85EE5890F01F}">
      <dsp:nvSpPr>
        <dsp:cNvPr id="0" name=""/>
        <dsp:cNvSpPr/>
      </dsp:nvSpPr>
      <dsp:spPr>
        <a:xfrm>
          <a:off x="0" y="3745139"/>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2F07E852-6B8B-4A31-9990-D382CE809CC7}">
      <dsp:nvSpPr>
        <dsp:cNvPr id="0" name=""/>
        <dsp:cNvSpPr/>
      </dsp:nvSpPr>
      <dsp:spPr>
        <a:xfrm>
          <a:off x="0" y="2136542"/>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133FAF6A-5A11-4041-B910-7884F3CE7F66}">
      <dsp:nvSpPr>
        <dsp:cNvPr id="0" name=""/>
        <dsp:cNvSpPr/>
      </dsp:nvSpPr>
      <dsp:spPr>
        <a:xfrm>
          <a:off x="0" y="527945"/>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FF827811-AEB7-45A7-9088-E2E8D40E3E4A}">
      <dsp:nvSpPr>
        <dsp:cNvPr id="0" name=""/>
        <dsp:cNvSpPr/>
      </dsp:nvSpPr>
      <dsp:spPr>
        <a:xfrm>
          <a:off x="1828818" y="588"/>
          <a:ext cx="6079821"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  Continue to Increase  Avocado Shopper Trips to the Retailer</a:t>
          </a:r>
        </a:p>
      </dsp:txBody>
      <dsp:txXfrm>
        <a:off x="1828818" y="588"/>
        <a:ext cx="6079821" cy="527356"/>
      </dsp:txXfrm>
    </dsp:sp>
    <dsp:sp modelId="{4E681A74-A141-44BF-9C22-41DBB0244A0B}">
      <dsp:nvSpPr>
        <dsp:cNvPr id="0" name=""/>
        <dsp:cNvSpPr/>
      </dsp:nvSpPr>
      <dsp:spPr>
        <a:xfrm>
          <a:off x="10" y="588"/>
          <a:ext cx="1826261" cy="527356"/>
        </a:xfrm>
        <a:prstGeom prst="round2SameRect">
          <a:avLst>
            <a:gd name="adj1" fmla="val 16670"/>
            <a:gd name="adj2" fmla="val 0"/>
          </a:avLst>
        </a:prstGeom>
        <a:solidFill>
          <a:srgbClr val="669973"/>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Key Opportunity</a:t>
          </a:r>
        </a:p>
      </dsp:txBody>
      <dsp:txXfrm>
        <a:off x="25758" y="26336"/>
        <a:ext cx="1774765" cy="501608"/>
      </dsp:txXfrm>
    </dsp:sp>
    <dsp:sp modelId="{65D4DC3E-12AD-4839-ADE8-3D1DC8EE320E}">
      <dsp:nvSpPr>
        <dsp:cNvPr id="0" name=""/>
        <dsp:cNvSpPr/>
      </dsp:nvSpPr>
      <dsp:spPr>
        <a:xfrm>
          <a:off x="0" y="527945"/>
          <a:ext cx="8215975"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177800">
            <a:lnSpc>
              <a:spcPct val="90000"/>
            </a:lnSpc>
            <a:spcBef>
              <a:spcPct val="0"/>
            </a:spcBef>
            <a:spcAft>
              <a:spcPct val="15000"/>
            </a:spcAft>
            <a:buChar char="•"/>
          </a:pPr>
          <a:endParaRPr lang="en-US" sz="400" kern="1200" dirty="0">
            <a:latin typeface="Source Sans Pro" panose="020B0503030403020204" pitchFamily="34" charset="0"/>
            <a:ea typeface="Source Sans Pro" panose="020B0503030403020204" pitchFamily="34" charset="0"/>
          </a:endParaRPr>
        </a:p>
        <a:p>
          <a:pPr marL="0" lvl="1" indent="0" algn="l" defTabSz="577850">
            <a:lnSpc>
              <a:spcPct val="90000"/>
            </a:lnSpc>
            <a:spcBef>
              <a:spcPct val="0"/>
            </a:spcBef>
            <a:spcAft>
              <a:spcPct val="15000"/>
            </a:spcAft>
            <a:buNone/>
          </a:pPr>
          <a:r>
            <a:rPr lang="en-US" sz="1300" kern="1200" dirty="0">
              <a:solidFill>
                <a:srgbClr val="343D43"/>
              </a:solidFill>
              <a:latin typeface="Source Sans Pro" panose="020B0503030403020204" pitchFamily="34" charset="0"/>
              <a:ea typeface="Source Sans Pro" panose="020B0503030403020204" pitchFamily="34" charset="0"/>
            </a:rPr>
            <a:t>The increase in avocado purchase trips was a key driver of category growth from 2016-2019. Bringing new shoppers into the category and driving more trips to the retailer continue to be key opportunities for sustained growth in the avocado category.</a:t>
          </a:r>
          <a:endParaRPr lang="en-US" sz="1200" kern="1200" dirty="0">
            <a:solidFill>
              <a:srgbClr val="343D43"/>
            </a:solidFill>
            <a:latin typeface="Source Sans Pro" panose="020B0503030403020204" pitchFamily="34" charset="0"/>
            <a:ea typeface="Source Sans Pro" panose="020B0503030403020204" pitchFamily="34" charset="0"/>
          </a:endParaRPr>
        </a:p>
        <a:p>
          <a:pPr marL="285750" lvl="1" indent="0" algn="l" defTabSz="1600200">
            <a:lnSpc>
              <a:spcPct val="90000"/>
            </a:lnSpc>
            <a:spcBef>
              <a:spcPct val="0"/>
            </a:spcBef>
            <a:spcAft>
              <a:spcPct val="15000"/>
            </a:spcAft>
            <a:buChar char="•"/>
          </a:pPr>
          <a:endParaRPr lang="en-US" sz="3600" kern="1200" dirty="0">
            <a:latin typeface="Source Sans Pro" panose="020B0503030403020204" pitchFamily="34" charset="0"/>
            <a:ea typeface="Source Sans Pro" panose="020B0503030403020204" pitchFamily="34" charset="0"/>
          </a:endParaRPr>
        </a:p>
      </dsp:txBody>
      <dsp:txXfrm>
        <a:off x="0" y="527945"/>
        <a:ext cx="8215975" cy="1054872"/>
      </dsp:txXfrm>
    </dsp:sp>
    <dsp:sp modelId="{5CE54745-E2BF-4965-9C52-A83B9F60551E}">
      <dsp:nvSpPr>
        <dsp:cNvPr id="0" name=""/>
        <dsp:cNvSpPr/>
      </dsp:nvSpPr>
      <dsp:spPr>
        <a:xfrm>
          <a:off x="1828818" y="1609185"/>
          <a:ext cx="6079821"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  Focus on Super and Heavy Shopper Segments</a:t>
          </a:r>
        </a:p>
      </dsp:txBody>
      <dsp:txXfrm>
        <a:off x="1828818" y="1609185"/>
        <a:ext cx="6079821" cy="527356"/>
      </dsp:txXfrm>
    </dsp:sp>
    <dsp:sp modelId="{6A8DD812-D49D-43DB-9658-5360B2B40680}">
      <dsp:nvSpPr>
        <dsp:cNvPr id="0" name=""/>
        <dsp:cNvSpPr/>
      </dsp:nvSpPr>
      <dsp:spPr>
        <a:xfrm>
          <a:off x="10" y="1609185"/>
          <a:ext cx="1826261" cy="527356"/>
        </a:xfrm>
        <a:prstGeom prst="round2SameRect">
          <a:avLst>
            <a:gd name="adj1" fmla="val 16670"/>
            <a:gd name="adj2" fmla="val 0"/>
          </a:avLst>
        </a:prstGeom>
        <a:solidFill>
          <a:srgbClr val="669973"/>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Key Opportunity</a:t>
          </a:r>
        </a:p>
      </dsp:txBody>
      <dsp:txXfrm>
        <a:off x="25758" y="1634933"/>
        <a:ext cx="1774765" cy="501608"/>
      </dsp:txXfrm>
    </dsp:sp>
    <dsp:sp modelId="{F8885370-627B-494B-82E6-F002F5A60D86}">
      <dsp:nvSpPr>
        <dsp:cNvPr id="0" name=""/>
        <dsp:cNvSpPr/>
      </dsp:nvSpPr>
      <dsp:spPr>
        <a:xfrm>
          <a:off x="0" y="2136542"/>
          <a:ext cx="8215975"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177800">
            <a:lnSpc>
              <a:spcPct val="90000"/>
            </a:lnSpc>
            <a:spcBef>
              <a:spcPct val="0"/>
            </a:spcBef>
            <a:spcAft>
              <a:spcPct val="15000"/>
            </a:spcAft>
            <a:buChar char="•"/>
          </a:pPr>
          <a:endParaRPr lang="en-US" sz="400" kern="1200" dirty="0">
            <a:latin typeface="Source Sans Pro" panose="020B0503030403020204" pitchFamily="34" charset="0"/>
            <a:ea typeface="Source Sans Pro" panose="020B0503030403020204" pitchFamily="34" charset="0"/>
          </a:endParaRPr>
        </a:p>
        <a:p>
          <a:pPr marL="0" lvl="1" indent="0" algn="l" defTabSz="577850">
            <a:lnSpc>
              <a:spcPct val="90000"/>
            </a:lnSpc>
            <a:spcBef>
              <a:spcPct val="0"/>
            </a:spcBef>
            <a:spcAft>
              <a:spcPct val="15000"/>
            </a:spcAft>
            <a:buNone/>
          </a:pPr>
          <a:r>
            <a:rPr lang="en-US" sz="1300" kern="1200" dirty="0">
              <a:solidFill>
                <a:srgbClr val="343D43"/>
              </a:solidFill>
              <a:latin typeface="Source Sans Pro" panose="020B0503030403020204" pitchFamily="34" charset="0"/>
              <a:ea typeface="Source Sans Pro" panose="020B0503030403020204" pitchFamily="34" charset="0"/>
              <a:cs typeface="+mn-cs"/>
            </a:rPr>
            <a:t>Super and Heavy shoppers drove 100% of the long-term growth in the category from 2016-2019. Super shoppers made a particularly strong impact on the category, controlling 70% of total category purchases and driving 94% of growth. Understanding and engaging these shoppers is key to ushering in the next wave the category growth.</a:t>
          </a:r>
        </a:p>
        <a:p>
          <a:pPr marL="114300" lvl="1" indent="0" algn="l" defTabSz="577850">
            <a:lnSpc>
              <a:spcPct val="90000"/>
            </a:lnSpc>
            <a:spcBef>
              <a:spcPct val="0"/>
            </a:spcBef>
            <a:spcAft>
              <a:spcPct val="15000"/>
            </a:spcAft>
          </a:pPr>
          <a:endParaRPr lang="en-US" sz="1200" kern="1200" dirty="0">
            <a:latin typeface="Source Sans Pro" panose="020B0503030403020204" pitchFamily="34" charset="0"/>
            <a:ea typeface="Source Sans Pro" panose="020B0503030403020204" pitchFamily="34" charset="0"/>
          </a:endParaRPr>
        </a:p>
      </dsp:txBody>
      <dsp:txXfrm>
        <a:off x="0" y="2136542"/>
        <a:ext cx="8215975" cy="1054872"/>
      </dsp:txXfrm>
    </dsp:sp>
    <dsp:sp modelId="{ABA70DF3-25A0-423F-9A82-F3A1CEDA520B}">
      <dsp:nvSpPr>
        <dsp:cNvPr id="0" name=""/>
        <dsp:cNvSpPr/>
      </dsp:nvSpPr>
      <dsp:spPr>
        <a:xfrm>
          <a:off x="1828818" y="3217782"/>
          <a:ext cx="6079821"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  Recognize the Value of Hispanic and Non-Hispanic Shoppers</a:t>
          </a:r>
        </a:p>
      </dsp:txBody>
      <dsp:txXfrm>
        <a:off x="1828818" y="3217782"/>
        <a:ext cx="6079821" cy="527356"/>
      </dsp:txXfrm>
    </dsp:sp>
    <dsp:sp modelId="{854B0501-1604-4A3C-A4F5-D8CC89DAF89E}">
      <dsp:nvSpPr>
        <dsp:cNvPr id="0" name=""/>
        <dsp:cNvSpPr/>
      </dsp:nvSpPr>
      <dsp:spPr>
        <a:xfrm>
          <a:off x="10" y="3217782"/>
          <a:ext cx="1826261" cy="527356"/>
        </a:xfrm>
        <a:prstGeom prst="round2SameRect">
          <a:avLst>
            <a:gd name="adj1" fmla="val 16670"/>
            <a:gd name="adj2" fmla="val 0"/>
          </a:avLst>
        </a:prstGeom>
        <a:solidFill>
          <a:srgbClr val="669973"/>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Key Opportunity</a:t>
          </a:r>
        </a:p>
      </dsp:txBody>
      <dsp:txXfrm>
        <a:off x="25758" y="3243530"/>
        <a:ext cx="1774765" cy="501608"/>
      </dsp:txXfrm>
    </dsp:sp>
    <dsp:sp modelId="{D539F319-6215-4005-8CFB-165CC2EA704F}">
      <dsp:nvSpPr>
        <dsp:cNvPr id="0" name=""/>
        <dsp:cNvSpPr/>
      </dsp:nvSpPr>
      <dsp:spPr>
        <a:xfrm>
          <a:off x="0" y="3745139"/>
          <a:ext cx="8215975"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t" anchorCtr="0">
          <a:noAutofit/>
        </a:bodyPr>
        <a:lstStyle/>
        <a:p>
          <a:pPr marL="0" lvl="1" indent="0" algn="l" defTabSz="177800">
            <a:lnSpc>
              <a:spcPct val="90000"/>
            </a:lnSpc>
            <a:spcBef>
              <a:spcPct val="0"/>
            </a:spcBef>
            <a:spcAft>
              <a:spcPct val="15000"/>
            </a:spcAft>
            <a:buNone/>
          </a:pPr>
          <a:endParaRPr lang="en-US" sz="400" kern="1200" dirty="0">
            <a:latin typeface="Source Sans Pro" panose="020B0503030403020204" pitchFamily="34" charset="0"/>
            <a:ea typeface="Source Sans Pro" panose="020B0503030403020204" pitchFamily="34" charset="0"/>
          </a:endParaRPr>
        </a:p>
        <a:p>
          <a:pPr marL="0" lvl="1" indent="0" algn="l" defTabSz="577850">
            <a:lnSpc>
              <a:spcPct val="90000"/>
            </a:lnSpc>
            <a:spcBef>
              <a:spcPct val="0"/>
            </a:spcBef>
            <a:spcAft>
              <a:spcPts val="600"/>
            </a:spcAft>
            <a:buNone/>
          </a:pPr>
          <a:r>
            <a:rPr lang="en-US" sz="1300" kern="1200" dirty="0">
              <a:solidFill>
                <a:srgbClr val="343D43"/>
              </a:solidFill>
              <a:latin typeface="Source Sans Pro" panose="020B0503030403020204" pitchFamily="34" charset="0"/>
              <a:ea typeface="Source Sans Pro" panose="020B0503030403020204" pitchFamily="34" charset="0"/>
              <a:cs typeface="+mn-cs"/>
            </a:rPr>
            <a:t>Hispanic avocado shoppers are currently more likely to purchase avocados than Non-Hispanics and outspend them on a per household basis. This makes Hispanic households a high-value shopper segment in the avocado category. However, Non-Hispanics make up 83% of avocado-purchasing households and they are closing the spending gap vs. Hispanics. These shifting trends resulted in significant growth from Non-Hispanic households. Non-Hispanics drove 76% of category growth from 2016-2019.</a:t>
          </a:r>
        </a:p>
      </dsp:txBody>
      <dsp:txXfrm>
        <a:off x="0" y="3745139"/>
        <a:ext cx="8215975" cy="105487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649" cy="465138"/>
          </a:xfrm>
          <a:prstGeom prst="rect">
            <a:avLst/>
          </a:prstGeom>
        </p:spPr>
        <p:txBody>
          <a:bodyPr vert="horz" lIns="91391" tIns="45695" rIns="91391" bIns="45695" rtlCol="0"/>
          <a:lstStyle>
            <a:lvl1pPr algn="l">
              <a:defRPr sz="120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970134" y="3"/>
            <a:ext cx="3038648" cy="465138"/>
          </a:xfrm>
          <a:prstGeom prst="rect">
            <a:avLst/>
          </a:prstGeom>
        </p:spPr>
        <p:txBody>
          <a:bodyPr vert="horz" lIns="91391" tIns="45695" rIns="91391" bIns="45695" rtlCol="0"/>
          <a:lstStyle>
            <a:lvl1pPr algn="r">
              <a:defRPr sz="1200">
                <a:latin typeface="Source Sans Pro" panose="020B0503030403020204" pitchFamily="34" charset="0"/>
              </a:defRPr>
            </a:lvl1pPr>
          </a:lstStyle>
          <a:p>
            <a:fld id="{F86135DF-49F7-41D9-A0D4-72C2AAF42C54}" type="datetimeFigureOut">
              <a:rPr lang="en-US" smtClean="0"/>
              <a:pPr/>
              <a:t>1/15/2021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391" tIns="45695" rIns="91391" bIns="45695" rtlCol="0" anchor="ctr"/>
          <a:lstStyle/>
          <a:p>
            <a:endParaRPr lang="en-US" dirty="0"/>
          </a:p>
        </p:txBody>
      </p:sp>
      <p:sp>
        <p:nvSpPr>
          <p:cNvPr id="5" name="Notes Placeholder 4"/>
          <p:cNvSpPr>
            <a:spLocks noGrp="1"/>
          </p:cNvSpPr>
          <p:nvPr>
            <p:ph type="body" sz="quarter" idx="3"/>
          </p:nvPr>
        </p:nvSpPr>
        <p:spPr>
          <a:xfrm>
            <a:off x="701847" y="4416427"/>
            <a:ext cx="5608320" cy="4183063"/>
          </a:xfrm>
          <a:prstGeom prst="rect">
            <a:avLst/>
          </a:prstGeom>
        </p:spPr>
        <p:txBody>
          <a:bodyPr vert="horz" lIns="91391" tIns="45695" rIns="91391" bIns="4569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829676"/>
            <a:ext cx="3038649" cy="465138"/>
          </a:xfrm>
          <a:prstGeom prst="rect">
            <a:avLst/>
          </a:prstGeom>
        </p:spPr>
        <p:txBody>
          <a:bodyPr vert="horz" lIns="91391" tIns="45695" rIns="91391" bIns="45695" rtlCol="0" anchor="b"/>
          <a:lstStyle>
            <a:lvl1pPr algn="l">
              <a:defRPr sz="120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970134" y="8829676"/>
            <a:ext cx="3038648" cy="465138"/>
          </a:xfrm>
          <a:prstGeom prst="rect">
            <a:avLst/>
          </a:prstGeom>
        </p:spPr>
        <p:txBody>
          <a:bodyPr vert="horz" lIns="91391" tIns="45695" rIns="91391" bIns="45695" rtlCol="0" anchor="b"/>
          <a:lstStyle>
            <a:lvl1pPr algn="r">
              <a:defRPr sz="1200">
                <a:latin typeface="Source Sans Pro" panose="020B0503030403020204" pitchFamily="34" charset="0"/>
              </a:defRPr>
            </a:lvl1pPr>
          </a:lstStyle>
          <a:p>
            <a:fld id="{0FB69EED-0EFC-43A6-A085-3431C784D012}" type="slidenum">
              <a:rPr lang="en-US" smtClean="0"/>
              <a:pPr/>
              <a:t>‹#›</a:t>
            </a:fld>
            <a:endParaRPr lang="en-US" dirty="0"/>
          </a:p>
        </p:txBody>
      </p:sp>
    </p:spTree>
    <p:extLst>
      <p:ext uri="{BB962C8B-B14F-4D97-AF65-F5344CB8AC3E}">
        <p14:creationId xmlns:p14="http://schemas.microsoft.com/office/powerpoint/2010/main" val="169505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anose="020B0503030403020204" pitchFamily="34" charset="0"/>
        <a:ea typeface="+mn-ea"/>
        <a:cs typeface="+mn-cs"/>
      </a:defRPr>
    </a:lvl1pPr>
    <a:lvl2pPr marL="457200" algn="l" defTabSz="914400" rtl="0" eaLnBrk="1" latinLnBrk="0" hangingPunct="1">
      <a:defRPr sz="1200" kern="1200">
        <a:solidFill>
          <a:schemeClr val="tx1"/>
        </a:solidFill>
        <a:latin typeface="Source Sans Pro" panose="020B0503030403020204" pitchFamily="34" charset="0"/>
        <a:ea typeface="+mn-ea"/>
        <a:cs typeface="+mn-cs"/>
      </a:defRPr>
    </a:lvl2pPr>
    <a:lvl3pPr marL="914400" algn="l" defTabSz="914400" rtl="0" eaLnBrk="1" latinLnBrk="0" hangingPunct="1">
      <a:defRPr sz="120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4488"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258">
              <a:defRPr/>
            </a:pPr>
            <a:fld id="{0FB69EED-0EFC-43A6-A085-3431C784D012}" type="slidenum">
              <a:rPr lang="en-US">
                <a:solidFill>
                  <a:prstClr val="black"/>
                </a:solidFill>
              </a:rPr>
              <a:pPr defTabSz="924258">
                <a:defRPr/>
              </a:pPr>
              <a:t>1</a:t>
            </a:fld>
            <a:endParaRPr lang="en-US" dirty="0">
              <a:solidFill>
                <a:prstClr val="black"/>
              </a:solidFill>
            </a:endParaRPr>
          </a:p>
        </p:txBody>
      </p:sp>
    </p:spTree>
    <p:extLst>
      <p:ext uri="{BB962C8B-B14F-4D97-AF65-F5344CB8AC3E}">
        <p14:creationId xmlns:p14="http://schemas.microsoft.com/office/powerpoint/2010/main" val="298989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Source Sans Pro" panose="020B0503030403020204"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Source Sans Pro" panose="020B0503030403020204"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139317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46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19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821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48308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Source Sans Pro" panose="020B0503030403020204"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Source Sans Pro" panose="020B0503030403020204"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339212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18301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10351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27138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07342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85567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33382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379753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975021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88588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spcBef>
          <a:spcPct val="0"/>
        </a:spcBef>
        <a:buNone/>
        <a:defRPr sz="3600" kern="1200">
          <a:solidFill>
            <a:schemeClr val="bg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274638"/>
            <a:ext cx="64008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Source Sans Pro" panose="020B0503030403020204" pitchFamily="34" charset="0"/>
              </a:defRPr>
            </a:lvl1pPr>
          </a:lstStyle>
          <a:p>
            <a:fld id="{2DE50260-7E53-4D0A-837B-88327CB866F7}" type="slidenum">
              <a:rPr lang="en-US" smtClean="0"/>
              <a:pPr/>
              <a:t>‹#›</a:t>
            </a:fld>
            <a:endParaRPr lang="en-US" dirty="0"/>
          </a:p>
        </p:txBody>
      </p:sp>
    </p:spTree>
    <p:extLst>
      <p:ext uri="{BB962C8B-B14F-4D97-AF65-F5344CB8AC3E}">
        <p14:creationId xmlns:p14="http://schemas.microsoft.com/office/powerpoint/2010/main" val="321535448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hdr="0" ftr="0" dt="0"/>
  <p:txStyles>
    <p:titleStyle>
      <a:lvl1pPr algn="l" defTabSz="914400" rtl="0" eaLnBrk="1" latinLnBrk="0" hangingPunct="1">
        <a:spcBef>
          <a:spcPct val="0"/>
        </a:spcBef>
        <a:buNone/>
        <a:defRPr sz="2800" kern="1200">
          <a:solidFill>
            <a:srgbClr val="C2531A"/>
          </a:solidFill>
          <a:latin typeface="Source Sans Pro" panose="020B05030304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svg"/><Relationship Id="rId2" Type="http://schemas.openxmlformats.org/officeDocument/2006/relationships/image" Target="../media/image24.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7.emf"/><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9.png"/><Relationship Id="rId7" Type="http://schemas.openxmlformats.org/officeDocument/2006/relationships/image" Target="../media/image27.sv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61.emf"/></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1.emf"/><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2.emf"/><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74.emf"/></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0257" y="2743200"/>
            <a:ext cx="6703743" cy="685800"/>
          </a:xfrm>
        </p:spPr>
        <p:txBody>
          <a:bodyPr>
            <a:noAutofit/>
          </a:bodyPr>
          <a:lstStyle/>
          <a:p>
            <a:pPr>
              <a:lnSpc>
                <a:spcPts val="4300"/>
              </a:lnSpc>
            </a:pPr>
            <a:r>
              <a:rPr lang="en-US" sz="3400" dirty="0"/>
              <a:t>Building the Path to Dynamic Avocado Category Growth</a:t>
            </a:r>
          </a:p>
        </p:txBody>
      </p:sp>
      <p:sp>
        <p:nvSpPr>
          <p:cNvPr id="4" name="Text Placeholder 3"/>
          <p:cNvSpPr>
            <a:spLocks noGrp="1"/>
          </p:cNvSpPr>
          <p:nvPr>
            <p:ph type="body" sz="quarter" idx="12"/>
          </p:nvPr>
        </p:nvSpPr>
        <p:spPr>
          <a:xfrm>
            <a:off x="533400" y="438150"/>
            <a:ext cx="1965960" cy="1771650"/>
          </a:xfrm>
        </p:spPr>
        <p:txBody>
          <a:bodyPr>
            <a:noAutofit/>
          </a:bodyPr>
          <a:lstStyle/>
          <a:p>
            <a:pPr algn="ctr"/>
            <a:endParaRPr lang="en-US" sz="2200" dirty="0">
              <a:solidFill>
                <a:srgbClr val="2F5931"/>
              </a:solidFill>
            </a:endParaRPr>
          </a:p>
          <a:p>
            <a:pPr algn="ctr">
              <a:lnSpc>
                <a:spcPct val="114000"/>
              </a:lnSpc>
              <a:spcBef>
                <a:spcPts val="600"/>
              </a:spcBef>
            </a:pPr>
            <a:r>
              <a:rPr lang="en-US" sz="2200" dirty="0">
                <a:solidFill>
                  <a:srgbClr val="2F5931"/>
                </a:solidFill>
              </a:rPr>
              <a:t>Long Term Avocado Purchase Trends</a:t>
            </a:r>
          </a:p>
        </p:txBody>
      </p:sp>
      <p:sp>
        <p:nvSpPr>
          <p:cNvPr id="7" name="Text Placeholder 2"/>
          <p:cNvSpPr>
            <a:spLocks noGrp="1"/>
          </p:cNvSpPr>
          <p:nvPr>
            <p:ph type="body" sz="quarter" idx="11"/>
          </p:nvPr>
        </p:nvSpPr>
        <p:spPr>
          <a:xfrm>
            <a:off x="1295400" y="4191000"/>
            <a:ext cx="7620000" cy="685800"/>
          </a:xfrm>
        </p:spPr>
        <p:txBody>
          <a:bodyPr anchor="ctr">
            <a:noAutofit/>
          </a:bodyPr>
          <a:lstStyle/>
          <a:p>
            <a:pPr>
              <a:spcBef>
                <a:spcPts val="200"/>
              </a:spcBef>
            </a:pPr>
            <a:r>
              <a:rPr lang="en-US" sz="2200" dirty="0"/>
              <a:t>Long Term Avocado Category Growth and Opportunities to Drive Sales of Hass Avocados</a:t>
            </a:r>
            <a:endParaRPr lang="en-US" sz="2000" dirty="0"/>
          </a:p>
        </p:txBody>
      </p:sp>
    </p:spTree>
    <p:extLst>
      <p:ext uri="{BB962C8B-B14F-4D97-AF65-F5344CB8AC3E}">
        <p14:creationId xmlns:p14="http://schemas.microsoft.com/office/powerpoint/2010/main" val="118127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fontScale="90000"/>
          </a:bodyPr>
          <a:lstStyle/>
          <a:p>
            <a:r>
              <a:rPr lang="en-US" dirty="0"/>
              <a:t>Super households make 70% of all avocado purchases</a:t>
            </a:r>
          </a:p>
        </p:txBody>
      </p:sp>
      <p:sp>
        <p:nvSpPr>
          <p:cNvPr id="4" name="Slide Number Placeholder 3"/>
          <p:cNvSpPr>
            <a:spLocks noGrp="1"/>
          </p:cNvSpPr>
          <p:nvPr>
            <p:ph type="sldNum" sz="quarter" idx="4"/>
          </p:nvPr>
        </p:nvSpPr>
        <p:spPr/>
        <p:txBody>
          <a:bodyPr/>
          <a:lstStyle/>
          <a:p>
            <a:fld id="{2F18AD43-49F2-4585-85CB-381ABF55072C}" type="slidenum">
              <a:rPr lang="en-US" smtClean="0"/>
              <a:pPr/>
              <a:t>10</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Source Sans Pro" panose="020B0503030403020204" pitchFamily="34" charset="0"/>
            </a:endParaRPr>
          </a:p>
          <a:p>
            <a:pPr marL="0" indent="0">
              <a:lnSpc>
                <a:spcPct val="114000"/>
              </a:lnSpc>
              <a:spcBef>
                <a:spcPts val="600"/>
              </a:spcBef>
              <a:spcAft>
                <a:spcPts val="600"/>
              </a:spcAft>
              <a:buNone/>
            </a:pPr>
            <a:endParaRPr lang="en-US" sz="1600" dirty="0">
              <a:latin typeface="Source Sans Pro" panose="020B0503030403020204" pitchFamily="34" charset="0"/>
            </a:endParaRPr>
          </a:p>
        </p:txBody>
      </p:sp>
      <p:sp>
        <p:nvSpPr>
          <p:cNvPr id="8" name="Content Placeholder 7">
            <a:extLst>
              <a:ext uri="{FF2B5EF4-FFF2-40B4-BE49-F238E27FC236}">
                <a16:creationId xmlns:a16="http://schemas.microsoft.com/office/drawing/2014/main" id="{EA1A50ED-9626-4DEC-A9F5-B4B686250F43}"/>
              </a:ext>
            </a:extLst>
          </p:cNvPr>
          <p:cNvSpPr>
            <a:spLocks noGrp="1"/>
          </p:cNvSpPr>
          <p:nvPr>
            <p:ph idx="1"/>
          </p:nvPr>
        </p:nvSpPr>
        <p:spPr>
          <a:xfrm>
            <a:off x="76200" y="4186013"/>
            <a:ext cx="8991600" cy="2138587"/>
          </a:xfrm>
        </p:spPr>
        <p:txBody>
          <a:bodyPr>
            <a:noAutofit/>
          </a:bodyPr>
          <a:lstStyle/>
          <a:p>
            <a:pPr>
              <a:spcBef>
                <a:spcPts val="800"/>
              </a:spcBef>
            </a:pPr>
            <a:r>
              <a:rPr lang="en-US" sz="1500" dirty="0">
                <a:solidFill>
                  <a:srgbClr val="343D43"/>
                </a:solidFill>
              </a:rPr>
              <a:t>While Super households comprise just over one quarter (28%) of all avocado-purchasing households, they make nearly three quarters (70%) of all avocado purchases</a:t>
            </a:r>
          </a:p>
          <a:p>
            <a:pPr>
              <a:spcBef>
                <a:spcPts val="800"/>
              </a:spcBef>
            </a:pPr>
            <a:r>
              <a:rPr lang="en-US" sz="1500" dirty="0">
                <a:solidFill>
                  <a:srgbClr val="343D43"/>
                </a:solidFill>
              </a:rPr>
              <a:t>Heavy households make 20% of all avocado purchases. Combined, these top-two segments (Super and Heavy) account for 54% of all avocado-purchasing households yet make 90% of all avocado purchases. While all avocado-purchasing households contribute, two groups (Super and Heavy) are particularly involved in and important to category growth</a:t>
            </a:r>
          </a:p>
          <a:p>
            <a:pPr>
              <a:spcBef>
                <a:spcPts val="800"/>
              </a:spcBef>
            </a:pPr>
            <a:r>
              <a:rPr lang="en-US" sz="1500" dirty="0">
                <a:solidFill>
                  <a:srgbClr val="343D43"/>
                </a:solidFill>
              </a:rPr>
              <a:t>In contrast, the remaining half of all avocado-purchasing households (Medium and Light combined), account for only 10% of all avocado purchase dollars</a:t>
            </a:r>
          </a:p>
        </p:txBody>
      </p:sp>
      <p:grpSp>
        <p:nvGrpSpPr>
          <p:cNvPr id="5" name="Group 4">
            <a:extLst>
              <a:ext uri="{FF2B5EF4-FFF2-40B4-BE49-F238E27FC236}">
                <a16:creationId xmlns:a16="http://schemas.microsoft.com/office/drawing/2014/main" id="{04317D8B-4569-4463-8BF1-8CD6B2D0F8CD}"/>
              </a:ext>
            </a:extLst>
          </p:cNvPr>
          <p:cNvGrpSpPr/>
          <p:nvPr/>
        </p:nvGrpSpPr>
        <p:grpSpPr>
          <a:xfrm>
            <a:off x="1282930" y="1676400"/>
            <a:ext cx="6578140" cy="2473157"/>
            <a:chOff x="1289067" y="1650970"/>
            <a:chExt cx="6578140" cy="2473157"/>
          </a:xfrm>
        </p:grpSpPr>
        <p:pic>
          <p:nvPicPr>
            <p:cNvPr id="3" name="Picture 2">
              <a:extLst>
                <a:ext uri="{FF2B5EF4-FFF2-40B4-BE49-F238E27FC236}">
                  <a16:creationId xmlns:a16="http://schemas.microsoft.com/office/drawing/2014/main" id="{B951DAEF-C272-48D2-91CB-CC69801658B1}"/>
                </a:ext>
              </a:extLst>
            </p:cNvPr>
            <p:cNvPicPr>
              <a:picLocks noChangeAspect="1"/>
            </p:cNvPicPr>
            <p:nvPr/>
          </p:nvPicPr>
          <p:blipFill>
            <a:blip r:embed="rId2"/>
            <a:stretch>
              <a:fillRect/>
            </a:stretch>
          </p:blipFill>
          <p:spPr>
            <a:xfrm>
              <a:off x="4191000" y="1837929"/>
              <a:ext cx="3676207" cy="2286198"/>
            </a:xfrm>
            <a:prstGeom prst="rect">
              <a:avLst/>
            </a:prstGeom>
          </p:spPr>
        </p:pic>
        <p:pic>
          <p:nvPicPr>
            <p:cNvPr id="12" name="Picture 11">
              <a:extLst>
                <a:ext uri="{FF2B5EF4-FFF2-40B4-BE49-F238E27FC236}">
                  <a16:creationId xmlns:a16="http://schemas.microsoft.com/office/drawing/2014/main" id="{33B801AD-911E-4B4C-B810-BADA7040705C}"/>
                </a:ext>
              </a:extLst>
            </p:cNvPr>
            <p:cNvPicPr>
              <a:picLocks noChangeAspect="1"/>
            </p:cNvPicPr>
            <p:nvPr/>
          </p:nvPicPr>
          <p:blipFill>
            <a:blip r:embed="rId3"/>
            <a:stretch>
              <a:fillRect/>
            </a:stretch>
          </p:blipFill>
          <p:spPr>
            <a:xfrm>
              <a:off x="1289067" y="1837929"/>
              <a:ext cx="3212870" cy="2286198"/>
            </a:xfrm>
            <a:prstGeom prst="rect">
              <a:avLst/>
            </a:prstGeom>
          </p:spPr>
        </p:pic>
        <p:sp>
          <p:nvSpPr>
            <p:cNvPr id="13" name="TextBox 12">
              <a:extLst>
                <a:ext uri="{FF2B5EF4-FFF2-40B4-BE49-F238E27FC236}">
                  <a16:creationId xmlns:a16="http://schemas.microsoft.com/office/drawing/2014/main" id="{1F19A75F-A650-487E-B1B8-167E8CB381FC}"/>
                </a:ext>
              </a:extLst>
            </p:cNvPr>
            <p:cNvSpPr txBox="1"/>
            <p:nvPr/>
          </p:nvSpPr>
          <p:spPr>
            <a:xfrm>
              <a:off x="1409602" y="1650970"/>
              <a:ext cx="297180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(Households)</a:t>
              </a:r>
            </a:p>
          </p:txBody>
        </p:sp>
        <p:sp>
          <p:nvSpPr>
            <p:cNvPr id="11" name="TextBox 10">
              <a:extLst>
                <a:ext uri="{FF2B5EF4-FFF2-40B4-BE49-F238E27FC236}">
                  <a16:creationId xmlns:a16="http://schemas.microsoft.com/office/drawing/2014/main" id="{C2238778-E4F0-4D79-8B5A-3B6DB233A92F}"/>
                </a:ext>
              </a:extLst>
            </p:cNvPr>
            <p:cNvSpPr txBox="1"/>
            <p:nvPr/>
          </p:nvSpPr>
          <p:spPr>
            <a:xfrm>
              <a:off x="4543203" y="1650970"/>
              <a:ext cx="297180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(Purchases)</a:t>
              </a:r>
            </a:p>
          </p:txBody>
        </p:sp>
      </p:grpSp>
      <p:sp>
        <p:nvSpPr>
          <p:cNvPr id="14" name="TextBox 13">
            <a:extLst>
              <a:ext uri="{FF2B5EF4-FFF2-40B4-BE49-F238E27FC236}">
                <a16:creationId xmlns:a16="http://schemas.microsoft.com/office/drawing/2014/main" id="{2D8157AC-4026-41F4-B697-071D328DF68E}"/>
              </a:ext>
            </a:extLst>
          </p:cNvPr>
          <p:cNvSpPr txBox="1"/>
          <p:nvPr/>
        </p:nvSpPr>
        <p:spPr>
          <a:xfrm>
            <a:off x="3086100" y="1216223"/>
            <a:ext cx="2971800"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Avocado Shopper Segmentation</a:t>
            </a:r>
          </a:p>
        </p:txBody>
      </p:sp>
      <p:sp>
        <p:nvSpPr>
          <p:cNvPr id="9" name="Footer Placeholder 3">
            <a:extLst>
              <a:ext uri="{FF2B5EF4-FFF2-40B4-BE49-F238E27FC236}">
                <a16:creationId xmlns:a16="http://schemas.microsoft.com/office/drawing/2014/main" id="{535B2D5A-4059-484A-8094-9F85353F09AC}"/>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49937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3DFA-3B62-4276-AC3E-7695D395D9B1}"/>
              </a:ext>
            </a:extLst>
          </p:cNvPr>
          <p:cNvSpPr>
            <a:spLocks noGrp="1"/>
          </p:cNvSpPr>
          <p:nvPr>
            <p:ph type="title"/>
          </p:nvPr>
        </p:nvSpPr>
        <p:spPr/>
        <p:txBody>
          <a:bodyPr/>
          <a:lstStyle/>
          <a:p>
            <a:r>
              <a:rPr lang="en-US" dirty="0"/>
              <a:t>Total HOUSEHOLDS</a:t>
            </a:r>
          </a:p>
        </p:txBody>
      </p:sp>
      <p:sp>
        <p:nvSpPr>
          <p:cNvPr id="3" name="Text Placeholder 2">
            <a:extLst>
              <a:ext uri="{FF2B5EF4-FFF2-40B4-BE49-F238E27FC236}">
                <a16:creationId xmlns:a16="http://schemas.microsoft.com/office/drawing/2014/main" id="{0483A7DB-2C7E-4CCB-96D0-9A027D289228}"/>
              </a:ext>
            </a:extLst>
          </p:cNvPr>
          <p:cNvSpPr>
            <a:spLocks noGrp="1"/>
          </p:cNvSpPr>
          <p:nvPr>
            <p:ph type="body" idx="1"/>
          </p:nvPr>
        </p:nvSpPr>
        <p:spPr/>
        <p:txBody>
          <a:bodyPr/>
          <a:lstStyle/>
          <a:p>
            <a:r>
              <a:rPr lang="en-US" dirty="0"/>
              <a:t>Avocado Purchase Trends</a:t>
            </a:r>
          </a:p>
        </p:txBody>
      </p:sp>
      <p:sp>
        <p:nvSpPr>
          <p:cNvPr id="4" name="Slide Number Placeholder 3">
            <a:extLst>
              <a:ext uri="{FF2B5EF4-FFF2-40B4-BE49-F238E27FC236}">
                <a16:creationId xmlns:a16="http://schemas.microsoft.com/office/drawing/2014/main" id="{5E4C50AB-266E-4B4D-813F-F50B8E37B918}"/>
              </a:ext>
            </a:extLst>
          </p:cNvPr>
          <p:cNvSpPr>
            <a:spLocks noGrp="1"/>
          </p:cNvSpPr>
          <p:nvPr>
            <p:ph type="sldNum" sz="quarter" idx="4"/>
          </p:nvPr>
        </p:nvSpPr>
        <p:spPr/>
        <p:txBody>
          <a:bodyPr/>
          <a:lstStyle/>
          <a:p>
            <a:fld id="{2F18AD43-49F2-4585-85CB-381ABF55072C}" type="slidenum">
              <a:rPr lang="en-US" smtClean="0"/>
              <a:pPr/>
              <a:t>11</a:t>
            </a:fld>
            <a:endParaRPr lang="en-US" dirty="0"/>
          </a:p>
        </p:txBody>
      </p:sp>
    </p:spTree>
    <p:extLst>
      <p:ext uri="{BB962C8B-B14F-4D97-AF65-F5344CB8AC3E}">
        <p14:creationId xmlns:p14="http://schemas.microsoft.com/office/powerpoint/2010/main" val="114151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0B1A32-3610-4992-A209-FB3394FD90E4}"/>
              </a:ext>
            </a:extLst>
          </p:cNvPr>
          <p:cNvPicPr>
            <a:picLocks noChangeAspect="1"/>
          </p:cNvPicPr>
          <p:nvPr/>
        </p:nvPicPr>
        <p:blipFill>
          <a:blip r:embed="rId2"/>
          <a:stretch>
            <a:fillRect/>
          </a:stretch>
        </p:blipFill>
        <p:spPr>
          <a:xfrm>
            <a:off x="1822464" y="1385320"/>
            <a:ext cx="5499069" cy="3200677"/>
          </a:xfrm>
          <a:prstGeom prst="rect">
            <a:avLst/>
          </a:prstGeom>
        </p:spPr>
      </p:pic>
      <p:sp>
        <p:nvSpPr>
          <p:cNvPr id="2" name="Title 1"/>
          <p:cNvSpPr>
            <a:spLocks noGrp="1"/>
          </p:cNvSpPr>
          <p:nvPr>
            <p:ph type="title"/>
          </p:nvPr>
        </p:nvSpPr>
        <p:spPr>
          <a:xfrm>
            <a:off x="2285999" y="274638"/>
            <a:ext cx="6693031" cy="715962"/>
          </a:xfrm>
        </p:spPr>
        <p:txBody>
          <a:bodyPr>
            <a:normAutofit fontScale="90000"/>
          </a:bodyPr>
          <a:lstStyle/>
          <a:p>
            <a:r>
              <a:rPr lang="en-US" dirty="0"/>
              <a:t>2019 Avocado purchases grew +$250M since 2016</a:t>
            </a:r>
          </a:p>
        </p:txBody>
      </p:sp>
      <p:sp>
        <p:nvSpPr>
          <p:cNvPr id="4" name="Slide Number Placeholder 3"/>
          <p:cNvSpPr>
            <a:spLocks noGrp="1"/>
          </p:cNvSpPr>
          <p:nvPr>
            <p:ph type="sldNum" sz="quarter" idx="4"/>
          </p:nvPr>
        </p:nvSpPr>
        <p:spPr/>
        <p:txBody>
          <a:bodyPr/>
          <a:lstStyle/>
          <a:p>
            <a:fld id="{2F18AD43-49F2-4585-85CB-381ABF55072C}" type="slidenum">
              <a:rPr lang="en-US" smtClean="0"/>
              <a:pPr/>
              <a:t>12</a:t>
            </a:fld>
            <a:endParaRPr lang="en-US" dirty="0"/>
          </a:p>
        </p:txBody>
      </p:sp>
      <p:sp>
        <p:nvSpPr>
          <p:cNvPr id="10" name="Content Placeholder 7">
            <a:extLst>
              <a:ext uri="{FF2B5EF4-FFF2-40B4-BE49-F238E27FC236}">
                <a16:creationId xmlns:a16="http://schemas.microsoft.com/office/drawing/2014/main" id="{8CE74C01-B39E-4F52-95EA-2355D3EC4F27}"/>
              </a:ext>
            </a:extLst>
          </p:cNvPr>
          <p:cNvSpPr>
            <a:spLocks noGrp="1"/>
          </p:cNvSpPr>
          <p:nvPr>
            <p:ph idx="1"/>
          </p:nvPr>
        </p:nvSpPr>
        <p:spPr>
          <a:xfrm>
            <a:off x="152400" y="5130978"/>
            <a:ext cx="8839200" cy="1419091"/>
          </a:xfrm>
        </p:spPr>
        <p:txBody>
          <a:bodyPr>
            <a:noAutofit/>
          </a:bodyPr>
          <a:lstStyle/>
          <a:p>
            <a:r>
              <a:rPr lang="en-US" sz="1500" dirty="0">
                <a:solidFill>
                  <a:srgbClr val="343D43"/>
                </a:solidFill>
              </a:rPr>
              <a:t>2019 avocado purchases increased +15.8% vs. 2016, a compound annual growth rate of +5%</a:t>
            </a:r>
          </a:p>
          <a:p>
            <a:r>
              <a:rPr lang="en-US" sz="1500" dirty="0">
                <a:solidFill>
                  <a:srgbClr val="343D43"/>
                </a:solidFill>
              </a:rPr>
              <a:t>This dollar growth equated to +$250M in avocado purchases</a:t>
            </a:r>
          </a:p>
          <a:p>
            <a:endParaRPr lang="en-US" sz="1500" dirty="0">
              <a:solidFill>
                <a:srgbClr val="343D43"/>
              </a:solidFill>
            </a:endParaRPr>
          </a:p>
        </p:txBody>
      </p:sp>
      <p:sp>
        <p:nvSpPr>
          <p:cNvPr id="11" name="TextBox 10">
            <a:extLst>
              <a:ext uri="{FF2B5EF4-FFF2-40B4-BE49-F238E27FC236}">
                <a16:creationId xmlns:a16="http://schemas.microsoft.com/office/drawing/2014/main" id="{8B28D9D2-B82B-49B5-977F-A2354F76AC0F}"/>
              </a:ext>
            </a:extLst>
          </p:cNvPr>
          <p:cNvSpPr txBox="1"/>
          <p:nvPr/>
        </p:nvSpPr>
        <p:spPr>
          <a:xfrm>
            <a:off x="2436092" y="1077543"/>
            <a:ext cx="4271815"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Total Household Avocado Purchase Dollars (Millions)</a:t>
            </a:r>
          </a:p>
        </p:txBody>
      </p:sp>
      <p:pic>
        <p:nvPicPr>
          <p:cNvPr id="7" name="Picture 6">
            <a:extLst>
              <a:ext uri="{FF2B5EF4-FFF2-40B4-BE49-F238E27FC236}">
                <a16:creationId xmlns:a16="http://schemas.microsoft.com/office/drawing/2014/main" id="{FB709402-FDFD-4ED6-A086-B38A89224884}"/>
              </a:ext>
            </a:extLst>
          </p:cNvPr>
          <p:cNvPicPr>
            <a:picLocks noChangeAspect="1"/>
          </p:cNvPicPr>
          <p:nvPr/>
        </p:nvPicPr>
        <p:blipFill>
          <a:blip r:embed="rId3"/>
          <a:stretch>
            <a:fillRect/>
          </a:stretch>
        </p:blipFill>
        <p:spPr>
          <a:xfrm>
            <a:off x="6733558" y="1535581"/>
            <a:ext cx="1079086" cy="975445"/>
          </a:xfrm>
          <a:prstGeom prst="rect">
            <a:avLst/>
          </a:prstGeom>
        </p:spPr>
      </p:pic>
      <p:sp>
        <p:nvSpPr>
          <p:cNvPr id="5" name="Footer Placeholder 3">
            <a:extLst>
              <a:ext uri="{FF2B5EF4-FFF2-40B4-BE49-F238E27FC236}">
                <a16:creationId xmlns:a16="http://schemas.microsoft.com/office/drawing/2014/main" id="{0A3E44D8-9472-487C-B856-58686C263C9A}"/>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17829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804D2-1FCF-48C8-8E53-DE4C183650CA}"/>
              </a:ext>
            </a:extLst>
          </p:cNvPr>
          <p:cNvPicPr>
            <a:picLocks noChangeAspect="1"/>
          </p:cNvPicPr>
          <p:nvPr/>
        </p:nvPicPr>
        <p:blipFill>
          <a:blip r:embed="rId2"/>
          <a:stretch>
            <a:fillRect/>
          </a:stretch>
        </p:blipFill>
        <p:spPr>
          <a:xfrm>
            <a:off x="1447800" y="1597396"/>
            <a:ext cx="5486876" cy="2743438"/>
          </a:xfrm>
          <a:prstGeom prst="rect">
            <a:avLst/>
          </a:prstGeom>
        </p:spPr>
      </p:pic>
      <p:sp>
        <p:nvSpPr>
          <p:cNvPr id="2" name="Title 1">
            <a:extLst>
              <a:ext uri="{FF2B5EF4-FFF2-40B4-BE49-F238E27FC236}">
                <a16:creationId xmlns:a16="http://schemas.microsoft.com/office/drawing/2014/main" id="{F853253C-27DA-40D1-8C19-EEA018906CA6}"/>
              </a:ext>
            </a:extLst>
          </p:cNvPr>
          <p:cNvSpPr>
            <a:spLocks noGrp="1"/>
          </p:cNvSpPr>
          <p:nvPr>
            <p:ph type="title"/>
          </p:nvPr>
        </p:nvSpPr>
        <p:spPr/>
        <p:txBody>
          <a:bodyPr>
            <a:normAutofit fontScale="90000"/>
          </a:bodyPr>
          <a:lstStyle/>
          <a:p>
            <a:r>
              <a:rPr lang="en-US" dirty="0"/>
              <a:t>Super households contributed more than 90% of the $250M purchase gain from 2016-2019</a:t>
            </a:r>
          </a:p>
        </p:txBody>
      </p:sp>
      <p:sp>
        <p:nvSpPr>
          <p:cNvPr id="4" name="Slide Number Placeholder 3">
            <a:extLst>
              <a:ext uri="{FF2B5EF4-FFF2-40B4-BE49-F238E27FC236}">
                <a16:creationId xmlns:a16="http://schemas.microsoft.com/office/drawing/2014/main" id="{F38DFB75-55A7-4522-952D-16AB754ED3C7}"/>
              </a:ext>
            </a:extLst>
          </p:cNvPr>
          <p:cNvSpPr>
            <a:spLocks noGrp="1"/>
          </p:cNvSpPr>
          <p:nvPr>
            <p:ph type="sldNum" sz="quarter" idx="4"/>
          </p:nvPr>
        </p:nvSpPr>
        <p:spPr/>
        <p:txBody>
          <a:bodyPr/>
          <a:lstStyle/>
          <a:p>
            <a:fld id="{2F18AD43-49F2-4585-85CB-381ABF55072C}" type="slidenum">
              <a:rPr lang="en-US" smtClean="0"/>
              <a:pPr/>
              <a:t>13</a:t>
            </a:fld>
            <a:endParaRPr lang="en-US" dirty="0"/>
          </a:p>
        </p:txBody>
      </p:sp>
      <p:sp>
        <p:nvSpPr>
          <p:cNvPr id="17" name="Content Placeholder 7">
            <a:extLst>
              <a:ext uri="{FF2B5EF4-FFF2-40B4-BE49-F238E27FC236}">
                <a16:creationId xmlns:a16="http://schemas.microsoft.com/office/drawing/2014/main" id="{DCE7AC53-CA35-44F7-8F82-4B283F699781}"/>
              </a:ext>
            </a:extLst>
          </p:cNvPr>
          <p:cNvSpPr>
            <a:spLocks noGrp="1"/>
          </p:cNvSpPr>
          <p:nvPr>
            <p:ph idx="1"/>
          </p:nvPr>
        </p:nvSpPr>
        <p:spPr>
          <a:xfrm>
            <a:off x="304800" y="4998924"/>
            <a:ext cx="9067800" cy="1280160"/>
          </a:xfrm>
        </p:spPr>
        <p:txBody>
          <a:bodyPr>
            <a:noAutofit/>
          </a:bodyPr>
          <a:lstStyle/>
          <a:p>
            <a:pPr>
              <a:spcBef>
                <a:spcPts val="800"/>
              </a:spcBef>
            </a:pPr>
            <a:r>
              <a:rPr lang="en-US" sz="1500" dirty="0">
                <a:solidFill>
                  <a:srgbClr val="343D43"/>
                </a:solidFill>
              </a:rPr>
              <a:t>Super and Heavy household purchases increased from 2016-2019</a:t>
            </a:r>
          </a:p>
          <a:p>
            <a:pPr>
              <a:spcBef>
                <a:spcPts val="800"/>
              </a:spcBef>
            </a:pPr>
            <a:r>
              <a:rPr lang="en-US" sz="1500" dirty="0">
                <a:solidFill>
                  <a:srgbClr val="343D43"/>
                </a:solidFill>
              </a:rPr>
              <a:t>Super households contributed +$236.3M in incremental purchases</a:t>
            </a:r>
          </a:p>
          <a:p>
            <a:pPr>
              <a:spcBef>
                <a:spcPts val="800"/>
              </a:spcBef>
            </a:pPr>
            <a:r>
              <a:rPr lang="en-US" sz="1500" dirty="0">
                <a:solidFill>
                  <a:srgbClr val="343D43"/>
                </a:solidFill>
              </a:rPr>
              <a:t>Heavy households contributed +$20.5M in incremental purchases </a:t>
            </a:r>
          </a:p>
          <a:p>
            <a:pPr>
              <a:spcBef>
                <a:spcPts val="800"/>
              </a:spcBef>
            </a:pPr>
            <a:r>
              <a:rPr lang="en-US" sz="1500" dirty="0">
                <a:solidFill>
                  <a:srgbClr val="343D43"/>
                </a:solidFill>
              </a:rPr>
              <a:t>Combined, these segments (Super and Heavy) contributed 100% of the growth in purchases</a:t>
            </a:r>
          </a:p>
        </p:txBody>
      </p:sp>
      <p:sp>
        <p:nvSpPr>
          <p:cNvPr id="9" name="TextBox 8">
            <a:extLst>
              <a:ext uri="{FF2B5EF4-FFF2-40B4-BE49-F238E27FC236}">
                <a16:creationId xmlns:a16="http://schemas.microsoft.com/office/drawing/2014/main" id="{AB743AB8-1D0C-49C6-972D-5B89190BFF09}"/>
              </a:ext>
            </a:extLst>
          </p:cNvPr>
          <p:cNvSpPr txBox="1"/>
          <p:nvPr/>
        </p:nvSpPr>
        <p:spPr>
          <a:xfrm>
            <a:off x="2358965" y="1289619"/>
            <a:ext cx="441960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Incremental Avocado Purchases (2016 vs. 2019)</a:t>
            </a:r>
          </a:p>
        </p:txBody>
      </p:sp>
      <p:pic>
        <p:nvPicPr>
          <p:cNvPr id="5" name="Picture 4">
            <a:extLst>
              <a:ext uri="{FF2B5EF4-FFF2-40B4-BE49-F238E27FC236}">
                <a16:creationId xmlns:a16="http://schemas.microsoft.com/office/drawing/2014/main" id="{9E8D74C6-4D2F-46DF-B1CD-07D09F948A03}"/>
              </a:ext>
            </a:extLst>
          </p:cNvPr>
          <p:cNvPicPr>
            <a:picLocks noChangeAspect="1"/>
          </p:cNvPicPr>
          <p:nvPr/>
        </p:nvPicPr>
        <p:blipFill>
          <a:blip r:embed="rId3"/>
          <a:stretch>
            <a:fillRect/>
          </a:stretch>
        </p:blipFill>
        <p:spPr>
          <a:xfrm>
            <a:off x="6324600" y="1905000"/>
            <a:ext cx="786452" cy="786452"/>
          </a:xfrm>
          <a:prstGeom prst="rect">
            <a:avLst/>
          </a:prstGeom>
        </p:spPr>
      </p:pic>
      <p:pic>
        <p:nvPicPr>
          <p:cNvPr id="6" name="Picture 5">
            <a:extLst>
              <a:ext uri="{FF2B5EF4-FFF2-40B4-BE49-F238E27FC236}">
                <a16:creationId xmlns:a16="http://schemas.microsoft.com/office/drawing/2014/main" id="{9C588439-9483-4373-985F-559E8D0AF760}"/>
              </a:ext>
            </a:extLst>
          </p:cNvPr>
          <p:cNvPicPr>
            <a:picLocks noChangeAspect="1"/>
          </p:cNvPicPr>
          <p:nvPr/>
        </p:nvPicPr>
        <p:blipFill>
          <a:blip r:embed="rId4"/>
          <a:stretch>
            <a:fillRect/>
          </a:stretch>
        </p:blipFill>
        <p:spPr>
          <a:xfrm>
            <a:off x="2483939" y="4378936"/>
            <a:ext cx="4176122" cy="347502"/>
          </a:xfrm>
          <a:prstGeom prst="rect">
            <a:avLst/>
          </a:prstGeom>
        </p:spPr>
      </p:pic>
      <p:sp>
        <p:nvSpPr>
          <p:cNvPr id="7" name="Footer Placeholder 3">
            <a:extLst>
              <a:ext uri="{FF2B5EF4-FFF2-40B4-BE49-F238E27FC236}">
                <a16:creationId xmlns:a16="http://schemas.microsoft.com/office/drawing/2014/main" id="{93D83664-BBD8-4218-9FDC-FE5A4412AF48}"/>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681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3946B-1B1B-4CBF-95BC-AED189F45739}"/>
              </a:ext>
            </a:extLst>
          </p:cNvPr>
          <p:cNvSpPr>
            <a:spLocks noGrp="1"/>
          </p:cNvSpPr>
          <p:nvPr>
            <p:ph type="sldNum" sz="quarter" idx="4"/>
          </p:nvPr>
        </p:nvSpPr>
        <p:spPr/>
        <p:txBody>
          <a:bodyPr/>
          <a:lstStyle/>
          <a:p>
            <a:fld id="{2F18AD43-49F2-4585-85CB-381ABF55072C}" type="slidenum">
              <a:rPr lang="en-US" smtClean="0"/>
              <a:pPr/>
              <a:t>14</a:t>
            </a:fld>
            <a:endParaRPr lang="en-US" dirty="0"/>
          </a:p>
        </p:txBody>
      </p:sp>
      <p:sp>
        <p:nvSpPr>
          <p:cNvPr id="11" name="Title 1">
            <a:extLst>
              <a:ext uri="{FF2B5EF4-FFF2-40B4-BE49-F238E27FC236}">
                <a16:creationId xmlns:a16="http://schemas.microsoft.com/office/drawing/2014/main" id="{A1C13358-D9D5-48B1-BAEE-2B0B0910EE2F}"/>
              </a:ext>
            </a:extLst>
          </p:cNvPr>
          <p:cNvSpPr>
            <a:spLocks noGrp="1"/>
          </p:cNvSpPr>
          <p:nvPr>
            <p:ph type="title"/>
          </p:nvPr>
        </p:nvSpPr>
        <p:spPr>
          <a:xfrm>
            <a:off x="2286000" y="274638"/>
            <a:ext cx="6400800" cy="715962"/>
          </a:xfrm>
        </p:spPr>
        <p:txBody>
          <a:bodyPr>
            <a:normAutofit fontScale="90000"/>
          </a:bodyPr>
          <a:lstStyle/>
          <a:p>
            <a:r>
              <a:rPr lang="en-US" dirty="0"/>
              <a:t>Household penetration reached 64.2% in 2019, up from 62.2% in 2017</a:t>
            </a:r>
          </a:p>
        </p:txBody>
      </p:sp>
      <p:sp>
        <p:nvSpPr>
          <p:cNvPr id="20" name="TextBox 19">
            <a:extLst>
              <a:ext uri="{FF2B5EF4-FFF2-40B4-BE49-F238E27FC236}">
                <a16:creationId xmlns:a16="http://schemas.microsoft.com/office/drawing/2014/main" id="{69E0DAEF-44FD-48EE-8038-BC939E02A5F2}"/>
              </a:ext>
            </a:extLst>
          </p:cNvPr>
          <p:cNvSpPr txBox="1"/>
          <p:nvPr/>
        </p:nvSpPr>
        <p:spPr>
          <a:xfrm>
            <a:off x="2805863" y="4460971"/>
            <a:ext cx="780097" cy="307777"/>
          </a:xfrm>
          <a:prstGeom prst="rect">
            <a:avLst/>
          </a:prstGeom>
          <a:noFill/>
        </p:spPr>
        <p:txBody>
          <a:bodyPr wrap="square" rtlCol="0">
            <a:spAutoFit/>
          </a:bodyPr>
          <a:lstStyle/>
          <a:p>
            <a:pPr algn="ctr"/>
            <a:r>
              <a:rPr lang="en-US" sz="1400" b="1" dirty="0">
                <a:solidFill>
                  <a:schemeClr val="bg1"/>
                </a:solidFill>
                <a:latin typeface="Source Sans Pro" panose="020B0503030403020204" pitchFamily="34" charset="0"/>
                <a:ea typeface="Source Sans Pro" panose="020B0503030403020204" pitchFamily="34" charset="0"/>
              </a:rPr>
              <a:t>62.24%</a:t>
            </a:r>
          </a:p>
        </p:txBody>
      </p:sp>
      <p:sp>
        <p:nvSpPr>
          <p:cNvPr id="13" name="Content Placeholder 7">
            <a:extLst>
              <a:ext uri="{FF2B5EF4-FFF2-40B4-BE49-F238E27FC236}">
                <a16:creationId xmlns:a16="http://schemas.microsoft.com/office/drawing/2014/main" id="{2008FABF-24B3-4E62-8AD3-BC41092138B2}"/>
              </a:ext>
            </a:extLst>
          </p:cNvPr>
          <p:cNvSpPr>
            <a:spLocks noGrp="1"/>
          </p:cNvSpPr>
          <p:nvPr>
            <p:ph idx="1"/>
          </p:nvPr>
        </p:nvSpPr>
        <p:spPr>
          <a:xfrm>
            <a:off x="304800" y="4434565"/>
            <a:ext cx="9067800" cy="1280160"/>
          </a:xfrm>
        </p:spPr>
        <p:txBody>
          <a:bodyPr>
            <a:noAutofit/>
          </a:bodyPr>
          <a:lstStyle/>
          <a:p>
            <a:pPr>
              <a:spcBef>
                <a:spcPts val="800"/>
              </a:spcBef>
            </a:pPr>
            <a:r>
              <a:rPr lang="en-US" sz="1500" dirty="0">
                <a:solidFill>
                  <a:srgbClr val="343D43"/>
                </a:solidFill>
              </a:rPr>
              <a:t>64% of U.S. households purchased avocados in 2019, equating to 80M households</a:t>
            </a:r>
          </a:p>
          <a:p>
            <a:pPr>
              <a:spcBef>
                <a:spcPts val="800"/>
              </a:spcBef>
            </a:pPr>
            <a:r>
              <a:rPr lang="en-US" sz="1500" dirty="0">
                <a:solidFill>
                  <a:srgbClr val="343D43"/>
                </a:solidFill>
              </a:rPr>
              <a:t>Household penetration has grown steadily over past years, but was relatively flat in 2019 vs. 2018</a:t>
            </a:r>
          </a:p>
          <a:p>
            <a:pPr>
              <a:spcBef>
                <a:spcPts val="800"/>
              </a:spcBef>
            </a:pPr>
            <a:r>
              <a:rPr lang="en-US" sz="1500" dirty="0">
                <a:solidFill>
                  <a:srgbClr val="343D43"/>
                </a:solidFill>
              </a:rPr>
              <a:t>Penetration increased from a 4-year low of 62.2% in 2017</a:t>
            </a:r>
          </a:p>
          <a:p>
            <a:pPr>
              <a:spcBef>
                <a:spcPts val="800"/>
              </a:spcBef>
            </a:pPr>
            <a:endParaRPr lang="en-US" sz="1500" dirty="0">
              <a:solidFill>
                <a:srgbClr val="343D43"/>
              </a:solidFill>
            </a:endParaRPr>
          </a:p>
        </p:txBody>
      </p:sp>
      <p:sp>
        <p:nvSpPr>
          <p:cNvPr id="9" name="TextBox 12">
            <a:extLst>
              <a:ext uri="{FF2B5EF4-FFF2-40B4-BE49-F238E27FC236}">
                <a16:creationId xmlns:a16="http://schemas.microsoft.com/office/drawing/2014/main" id="{DB507505-F421-4CED-BC01-7465FE2BB694}"/>
              </a:ext>
            </a:extLst>
          </p:cNvPr>
          <p:cNvSpPr txBox="1"/>
          <p:nvPr/>
        </p:nvSpPr>
        <p:spPr>
          <a:xfrm>
            <a:off x="3086099" y="1331656"/>
            <a:ext cx="29718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Household Penetration</a:t>
            </a:r>
          </a:p>
        </p:txBody>
      </p:sp>
      <p:pic>
        <p:nvPicPr>
          <p:cNvPr id="5" name="Picture 4">
            <a:extLst>
              <a:ext uri="{FF2B5EF4-FFF2-40B4-BE49-F238E27FC236}">
                <a16:creationId xmlns:a16="http://schemas.microsoft.com/office/drawing/2014/main" id="{3FBD9B5A-FEEA-4BC2-8D53-CE68B0F179EA}"/>
              </a:ext>
            </a:extLst>
          </p:cNvPr>
          <p:cNvPicPr>
            <a:picLocks noChangeAspect="1"/>
          </p:cNvPicPr>
          <p:nvPr/>
        </p:nvPicPr>
        <p:blipFill>
          <a:blip r:embed="rId2"/>
          <a:stretch>
            <a:fillRect/>
          </a:stretch>
        </p:blipFill>
        <p:spPr>
          <a:xfrm>
            <a:off x="1094689" y="1757402"/>
            <a:ext cx="6954621" cy="2057000"/>
          </a:xfrm>
          <a:prstGeom prst="rect">
            <a:avLst/>
          </a:prstGeom>
        </p:spPr>
      </p:pic>
      <p:sp>
        <p:nvSpPr>
          <p:cNvPr id="3" name="Footer Placeholder 3">
            <a:extLst>
              <a:ext uri="{FF2B5EF4-FFF2-40B4-BE49-F238E27FC236}">
                <a16:creationId xmlns:a16="http://schemas.microsoft.com/office/drawing/2014/main" id="{6AFF7383-09DC-4106-8B26-A089D696970A}"/>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65627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FB231-EBAA-43F8-A39C-FBAA4A9800BF}"/>
              </a:ext>
            </a:extLst>
          </p:cNvPr>
          <p:cNvPicPr>
            <a:picLocks noChangeAspect="1"/>
          </p:cNvPicPr>
          <p:nvPr/>
        </p:nvPicPr>
        <p:blipFill>
          <a:blip r:embed="rId2"/>
          <a:stretch>
            <a:fillRect/>
          </a:stretch>
        </p:blipFill>
        <p:spPr>
          <a:xfrm>
            <a:off x="1828562" y="1676400"/>
            <a:ext cx="5486876" cy="3200677"/>
          </a:xfrm>
          <a:prstGeom prst="rect">
            <a:avLst/>
          </a:prstGeom>
        </p:spPr>
      </p:pic>
      <p:sp>
        <p:nvSpPr>
          <p:cNvPr id="4" name="Slide Number Placeholder 3">
            <a:extLst>
              <a:ext uri="{FF2B5EF4-FFF2-40B4-BE49-F238E27FC236}">
                <a16:creationId xmlns:a16="http://schemas.microsoft.com/office/drawing/2014/main" id="{A133946B-1B1B-4CBF-95BC-AED189F45739}"/>
              </a:ext>
            </a:extLst>
          </p:cNvPr>
          <p:cNvSpPr>
            <a:spLocks noGrp="1"/>
          </p:cNvSpPr>
          <p:nvPr>
            <p:ph type="sldNum" sz="quarter" idx="4"/>
          </p:nvPr>
        </p:nvSpPr>
        <p:spPr/>
        <p:txBody>
          <a:bodyPr/>
          <a:lstStyle/>
          <a:p>
            <a:fld id="{2F18AD43-49F2-4585-85CB-381ABF55072C}" type="slidenum">
              <a:rPr lang="en-US" smtClean="0"/>
              <a:pPr/>
              <a:t>15</a:t>
            </a:fld>
            <a:endParaRPr lang="en-US" dirty="0"/>
          </a:p>
        </p:txBody>
      </p:sp>
      <p:sp>
        <p:nvSpPr>
          <p:cNvPr id="11" name="Title 1">
            <a:extLst>
              <a:ext uri="{FF2B5EF4-FFF2-40B4-BE49-F238E27FC236}">
                <a16:creationId xmlns:a16="http://schemas.microsoft.com/office/drawing/2014/main" id="{A1C13358-D9D5-48B1-BAEE-2B0B0910EE2F}"/>
              </a:ext>
            </a:extLst>
          </p:cNvPr>
          <p:cNvSpPr>
            <a:spLocks noGrp="1"/>
          </p:cNvSpPr>
          <p:nvPr>
            <p:ph type="title"/>
          </p:nvPr>
        </p:nvSpPr>
        <p:spPr>
          <a:xfrm>
            <a:off x="2286000" y="274638"/>
            <a:ext cx="6400800" cy="715962"/>
          </a:xfrm>
        </p:spPr>
        <p:txBody>
          <a:bodyPr>
            <a:normAutofit fontScale="90000"/>
          </a:bodyPr>
          <a:lstStyle/>
          <a:p>
            <a:r>
              <a:rPr lang="en-US" dirty="0"/>
              <a:t>The steady increase in household penetration brought additional buyers into the category</a:t>
            </a:r>
          </a:p>
        </p:txBody>
      </p:sp>
      <p:sp>
        <p:nvSpPr>
          <p:cNvPr id="10" name="Content Placeholder 7">
            <a:extLst>
              <a:ext uri="{FF2B5EF4-FFF2-40B4-BE49-F238E27FC236}">
                <a16:creationId xmlns:a16="http://schemas.microsoft.com/office/drawing/2014/main" id="{A205E753-0595-44E5-8C45-2CCE29DD9AC0}"/>
              </a:ext>
            </a:extLst>
          </p:cNvPr>
          <p:cNvSpPr>
            <a:spLocks noGrp="1"/>
          </p:cNvSpPr>
          <p:nvPr>
            <p:ph idx="1"/>
          </p:nvPr>
        </p:nvSpPr>
        <p:spPr>
          <a:xfrm>
            <a:off x="304800" y="4998924"/>
            <a:ext cx="9067800" cy="1280160"/>
          </a:xfrm>
        </p:spPr>
        <p:txBody>
          <a:bodyPr>
            <a:noAutofit/>
          </a:bodyPr>
          <a:lstStyle/>
          <a:p>
            <a:pPr>
              <a:spcBef>
                <a:spcPts val="800"/>
              </a:spcBef>
            </a:pPr>
            <a:r>
              <a:rPr lang="en-US" sz="1500" dirty="0">
                <a:solidFill>
                  <a:srgbClr val="343D43"/>
                </a:solidFill>
              </a:rPr>
              <a:t>80M households purchased avocados in 2019, an increase of +2.6% vs. 2016</a:t>
            </a:r>
          </a:p>
          <a:p>
            <a:pPr>
              <a:spcBef>
                <a:spcPts val="800"/>
              </a:spcBef>
            </a:pPr>
            <a:r>
              <a:rPr lang="en-US" sz="1500" dirty="0">
                <a:solidFill>
                  <a:srgbClr val="343D43"/>
                </a:solidFill>
              </a:rPr>
              <a:t>This increase equated to +2.0M additional households entering the category</a:t>
            </a:r>
          </a:p>
          <a:p>
            <a:pPr>
              <a:spcBef>
                <a:spcPts val="800"/>
              </a:spcBef>
            </a:pPr>
            <a:endParaRPr lang="en-US" sz="1500" dirty="0">
              <a:solidFill>
                <a:srgbClr val="343D43"/>
              </a:solidFill>
            </a:endParaRPr>
          </a:p>
          <a:p>
            <a:pPr>
              <a:spcBef>
                <a:spcPts val="800"/>
              </a:spcBef>
            </a:pPr>
            <a:endParaRPr lang="en-US" sz="1500" dirty="0">
              <a:solidFill>
                <a:srgbClr val="343D43"/>
              </a:solidFill>
            </a:endParaRPr>
          </a:p>
        </p:txBody>
      </p:sp>
      <p:sp>
        <p:nvSpPr>
          <p:cNvPr id="13" name="TextBox 12">
            <a:extLst>
              <a:ext uri="{FF2B5EF4-FFF2-40B4-BE49-F238E27FC236}">
                <a16:creationId xmlns:a16="http://schemas.microsoft.com/office/drawing/2014/main" id="{71792933-D30C-4EEA-9066-83BB1F6D8952}"/>
              </a:ext>
            </a:extLst>
          </p:cNvPr>
          <p:cNvSpPr txBox="1"/>
          <p:nvPr/>
        </p:nvSpPr>
        <p:spPr>
          <a:xfrm>
            <a:off x="2381250" y="1414046"/>
            <a:ext cx="438150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Total Avocado-Purchasing Households (Millions)</a:t>
            </a:r>
          </a:p>
        </p:txBody>
      </p:sp>
      <p:pic>
        <p:nvPicPr>
          <p:cNvPr id="2" name="Picture 1">
            <a:extLst>
              <a:ext uri="{FF2B5EF4-FFF2-40B4-BE49-F238E27FC236}">
                <a16:creationId xmlns:a16="http://schemas.microsoft.com/office/drawing/2014/main" id="{B160C213-B894-413D-B0BE-E4A3EE4DCE4F}"/>
              </a:ext>
            </a:extLst>
          </p:cNvPr>
          <p:cNvPicPr>
            <a:picLocks noChangeAspect="1"/>
          </p:cNvPicPr>
          <p:nvPr/>
        </p:nvPicPr>
        <p:blipFill>
          <a:blip r:embed="rId3"/>
          <a:stretch>
            <a:fillRect/>
          </a:stretch>
        </p:blipFill>
        <p:spPr>
          <a:xfrm>
            <a:off x="6745142" y="2133600"/>
            <a:ext cx="951058" cy="951058"/>
          </a:xfrm>
          <a:prstGeom prst="rect">
            <a:avLst/>
          </a:prstGeom>
        </p:spPr>
      </p:pic>
      <p:sp>
        <p:nvSpPr>
          <p:cNvPr id="6" name="Footer Placeholder 3">
            <a:extLst>
              <a:ext uri="{FF2B5EF4-FFF2-40B4-BE49-F238E27FC236}">
                <a16:creationId xmlns:a16="http://schemas.microsoft.com/office/drawing/2014/main" id="{45AD33F0-571F-4AE9-8C80-D20A04EE80A3}"/>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91872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3946B-1B1B-4CBF-95BC-AED189F45739}"/>
              </a:ext>
            </a:extLst>
          </p:cNvPr>
          <p:cNvSpPr>
            <a:spLocks noGrp="1"/>
          </p:cNvSpPr>
          <p:nvPr>
            <p:ph type="sldNum" sz="quarter" idx="4"/>
          </p:nvPr>
        </p:nvSpPr>
        <p:spPr/>
        <p:txBody>
          <a:bodyPr/>
          <a:lstStyle/>
          <a:p>
            <a:fld id="{2F18AD43-49F2-4585-85CB-381ABF55072C}" type="slidenum">
              <a:rPr lang="en-US" smtClean="0"/>
              <a:pPr/>
              <a:t>16</a:t>
            </a:fld>
            <a:endParaRPr lang="en-US" dirty="0"/>
          </a:p>
        </p:txBody>
      </p:sp>
      <p:sp>
        <p:nvSpPr>
          <p:cNvPr id="11" name="Title 1">
            <a:extLst>
              <a:ext uri="{FF2B5EF4-FFF2-40B4-BE49-F238E27FC236}">
                <a16:creationId xmlns:a16="http://schemas.microsoft.com/office/drawing/2014/main" id="{A1C13358-D9D5-48B1-BAEE-2B0B0910EE2F}"/>
              </a:ext>
            </a:extLst>
          </p:cNvPr>
          <p:cNvSpPr>
            <a:spLocks noGrp="1"/>
          </p:cNvSpPr>
          <p:nvPr>
            <p:ph type="title"/>
          </p:nvPr>
        </p:nvSpPr>
        <p:spPr>
          <a:xfrm>
            <a:off x="2286000" y="274638"/>
            <a:ext cx="6400800" cy="715962"/>
          </a:xfrm>
        </p:spPr>
        <p:txBody>
          <a:bodyPr>
            <a:normAutofit fontScale="90000"/>
          </a:bodyPr>
          <a:lstStyle/>
          <a:p>
            <a:r>
              <a:rPr lang="en-US" dirty="0"/>
              <a:t>The Super segment grew by +3.2 million buyers from 2016-2019</a:t>
            </a:r>
          </a:p>
        </p:txBody>
      </p:sp>
      <p:sp>
        <p:nvSpPr>
          <p:cNvPr id="8" name="Content Placeholder 7">
            <a:extLst>
              <a:ext uri="{FF2B5EF4-FFF2-40B4-BE49-F238E27FC236}">
                <a16:creationId xmlns:a16="http://schemas.microsoft.com/office/drawing/2014/main" id="{3C7D0425-8AC5-4E7A-8C32-3C1911E66311}"/>
              </a:ext>
            </a:extLst>
          </p:cNvPr>
          <p:cNvSpPr>
            <a:spLocks noGrp="1"/>
          </p:cNvSpPr>
          <p:nvPr>
            <p:ph idx="1"/>
          </p:nvPr>
        </p:nvSpPr>
        <p:spPr>
          <a:xfrm>
            <a:off x="304800" y="4998924"/>
            <a:ext cx="9067800" cy="1280160"/>
          </a:xfrm>
        </p:spPr>
        <p:txBody>
          <a:bodyPr>
            <a:noAutofit/>
          </a:bodyPr>
          <a:lstStyle/>
          <a:p>
            <a:pPr>
              <a:spcBef>
                <a:spcPts val="800"/>
              </a:spcBef>
            </a:pPr>
            <a:r>
              <a:rPr lang="en-US" sz="1500" dirty="0">
                <a:solidFill>
                  <a:srgbClr val="343D43"/>
                </a:solidFill>
              </a:rPr>
              <a:t>The Super and Heavy segments each saw a considerable increase in buyer count from 2016-2019</a:t>
            </a:r>
          </a:p>
          <a:p>
            <a:pPr lvl="1">
              <a:spcBef>
                <a:spcPts val="800"/>
              </a:spcBef>
            </a:pPr>
            <a:r>
              <a:rPr lang="en-US" sz="1100" dirty="0">
                <a:solidFill>
                  <a:srgbClr val="343D43"/>
                </a:solidFill>
              </a:rPr>
              <a:t>The Super segment increased by +3.2M households</a:t>
            </a:r>
          </a:p>
          <a:p>
            <a:pPr lvl="1">
              <a:spcBef>
                <a:spcPts val="800"/>
              </a:spcBef>
            </a:pPr>
            <a:r>
              <a:rPr lang="en-US" sz="1100" dirty="0">
                <a:solidFill>
                  <a:srgbClr val="343D43"/>
                </a:solidFill>
              </a:rPr>
              <a:t>The Heavy segment increase by +1.1M households </a:t>
            </a:r>
          </a:p>
          <a:p>
            <a:pPr>
              <a:spcBef>
                <a:spcPts val="800"/>
              </a:spcBef>
            </a:pPr>
            <a:r>
              <a:rPr lang="en-US" sz="1500" dirty="0">
                <a:solidFill>
                  <a:srgbClr val="343D43"/>
                </a:solidFill>
              </a:rPr>
              <a:t>Medium and Light segments saw an incremental decrease in households. This decline may indicate movement up the purchase ladder to Heavy and Super segments</a:t>
            </a:r>
          </a:p>
        </p:txBody>
      </p:sp>
      <p:pic>
        <p:nvPicPr>
          <p:cNvPr id="3" name="Picture 2">
            <a:extLst>
              <a:ext uri="{FF2B5EF4-FFF2-40B4-BE49-F238E27FC236}">
                <a16:creationId xmlns:a16="http://schemas.microsoft.com/office/drawing/2014/main" id="{59F4ABEF-EA29-4E2B-A3DE-C41BA0484877}"/>
              </a:ext>
            </a:extLst>
          </p:cNvPr>
          <p:cNvPicPr>
            <a:picLocks noChangeAspect="1"/>
          </p:cNvPicPr>
          <p:nvPr/>
        </p:nvPicPr>
        <p:blipFill>
          <a:blip r:embed="rId2"/>
          <a:stretch>
            <a:fillRect/>
          </a:stretch>
        </p:blipFill>
        <p:spPr>
          <a:xfrm>
            <a:off x="341009" y="1523762"/>
            <a:ext cx="8461981" cy="2743438"/>
          </a:xfrm>
          <a:prstGeom prst="rect">
            <a:avLst/>
          </a:prstGeom>
        </p:spPr>
      </p:pic>
      <p:sp>
        <p:nvSpPr>
          <p:cNvPr id="9" name="TextBox 12">
            <a:extLst>
              <a:ext uri="{FF2B5EF4-FFF2-40B4-BE49-F238E27FC236}">
                <a16:creationId xmlns:a16="http://schemas.microsoft.com/office/drawing/2014/main" id="{46D3168D-AB6E-40F5-B286-F4340E2A642C}"/>
              </a:ext>
            </a:extLst>
          </p:cNvPr>
          <p:cNvSpPr txBox="1"/>
          <p:nvPr/>
        </p:nvSpPr>
        <p:spPr>
          <a:xfrm>
            <a:off x="1826415" y="1187185"/>
            <a:ext cx="549116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Incremental Avocado-Purchasing Households (2106 vs. 2019)</a:t>
            </a:r>
          </a:p>
        </p:txBody>
      </p:sp>
      <p:pic>
        <p:nvPicPr>
          <p:cNvPr id="2" name="Picture 1">
            <a:extLst>
              <a:ext uri="{FF2B5EF4-FFF2-40B4-BE49-F238E27FC236}">
                <a16:creationId xmlns:a16="http://schemas.microsoft.com/office/drawing/2014/main" id="{7AFF82C2-8E9D-4AE4-AA9F-244CF6075BB7}"/>
              </a:ext>
            </a:extLst>
          </p:cNvPr>
          <p:cNvPicPr>
            <a:picLocks noChangeAspect="1"/>
          </p:cNvPicPr>
          <p:nvPr/>
        </p:nvPicPr>
        <p:blipFill>
          <a:blip r:embed="rId3"/>
          <a:stretch>
            <a:fillRect/>
          </a:stretch>
        </p:blipFill>
        <p:spPr>
          <a:xfrm>
            <a:off x="1648712" y="4177519"/>
            <a:ext cx="5846571" cy="359695"/>
          </a:xfrm>
          <a:prstGeom prst="rect">
            <a:avLst/>
          </a:prstGeom>
        </p:spPr>
      </p:pic>
      <p:sp>
        <p:nvSpPr>
          <p:cNvPr id="6" name="Footer Placeholder 3">
            <a:extLst>
              <a:ext uri="{FF2B5EF4-FFF2-40B4-BE49-F238E27FC236}">
                <a16:creationId xmlns:a16="http://schemas.microsoft.com/office/drawing/2014/main" id="{214059EC-C56B-4E39-AB80-C82E3957CF21}"/>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85021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fontScale="90000"/>
          </a:bodyPr>
          <a:lstStyle/>
          <a:p>
            <a:r>
              <a:rPr lang="en-US" dirty="0"/>
              <a:t>The Super and Heavy segments gained household share</a:t>
            </a:r>
          </a:p>
        </p:txBody>
      </p:sp>
      <p:sp>
        <p:nvSpPr>
          <p:cNvPr id="4" name="Slide Number Placeholder 3"/>
          <p:cNvSpPr>
            <a:spLocks noGrp="1"/>
          </p:cNvSpPr>
          <p:nvPr>
            <p:ph type="sldNum" sz="quarter" idx="4"/>
          </p:nvPr>
        </p:nvSpPr>
        <p:spPr/>
        <p:txBody>
          <a:bodyPr/>
          <a:lstStyle/>
          <a:p>
            <a:fld id="{2F18AD43-49F2-4585-85CB-381ABF55072C}" type="slidenum">
              <a:rPr lang="en-US" smtClean="0"/>
              <a:pPr/>
              <a:t>17</a:t>
            </a:fld>
            <a:endParaRPr lang="en-US" dirty="0"/>
          </a:p>
        </p:txBody>
      </p:sp>
      <p:sp>
        <p:nvSpPr>
          <p:cNvPr id="12" name="Content Placeholder 7">
            <a:extLst>
              <a:ext uri="{FF2B5EF4-FFF2-40B4-BE49-F238E27FC236}">
                <a16:creationId xmlns:a16="http://schemas.microsoft.com/office/drawing/2014/main" id="{388202A5-FA9B-4A0D-92BB-1AAE90CB6B5C}"/>
              </a:ext>
            </a:extLst>
          </p:cNvPr>
          <p:cNvSpPr>
            <a:spLocks noGrp="1"/>
          </p:cNvSpPr>
          <p:nvPr>
            <p:ph idx="1"/>
          </p:nvPr>
        </p:nvSpPr>
        <p:spPr>
          <a:xfrm>
            <a:off x="304800" y="4998924"/>
            <a:ext cx="8686800" cy="1280160"/>
          </a:xfrm>
        </p:spPr>
        <p:txBody>
          <a:bodyPr>
            <a:noAutofit/>
          </a:bodyPr>
          <a:lstStyle/>
          <a:p>
            <a:pPr>
              <a:spcBef>
                <a:spcPts val="800"/>
              </a:spcBef>
            </a:pPr>
            <a:r>
              <a:rPr lang="en-US" sz="1500" dirty="0">
                <a:solidFill>
                  <a:srgbClr val="343D43"/>
                </a:solidFill>
              </a:rPr>
              <a:t>Super households gained share over the last four years. Currently, 28% of avocado-purchasing households spend $25.94 or more annually, whereas in 2016, only 25% of total avocado-purchasing households spent at this level</a:t>
            </a:r>
          </a:p>
          <a:p>
            <a:pPr>
              <a:spcBef>
                <a:spcPts val="800"/>
              </a:spcBef>
            </a:pPr>
            <a:r>
              <a:rPr lang="en-US" sz="1500" dirty="0">
                <a:solidFill>
                  <a:srgbClr val="343D43"/>
                </a:solidFill>
              </a:rPr>
              <a:t>Over this same period, the Heavy segment gained one share point, while Medium and Light segments contracted</a:t>
            </a:r>
          </a:p>
        </p:txBody>
      </p:sp>
      <p:sp>
        <p:nvSpPr>
          <p:cNvPr id="8" name="TextBox 7">
            <a:extLst>
              <a:ext uri="{FF2B5EF4-FFF2-40B4-BE49-F238E27FC236}">
                <a16:creationId xmlns:a16="http://schemas.microsoft.com/office/drawing/2014/main" id="{A763F2E1-B5C7-47EC-B190-8C0B0E24C90A}"/>
              </a:ext>
            </a:extLst>
          </p:cNvPr>
          <p:cNvSpPr txBox="1"/>
          <p:nvPr/>
        </p:nvSpPr>
        <p:spPr>
          <a:xfrm>
            <a:off x="2379215" y="1238866"/>
            <a:ext cx="438557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Avocado Shopper Segmentation (Households)</a:t>
            </a:r>
          </a:p>
        </p:txBody>
      </p:sp>
      <p:pic>
        <p:nvPicPr>
          <p:cNvPr id="3" name="Picture 2">
            <a:extLst>
              <a:ext uri="{FF2B5EF4-FFF2-40B4-BE49-F238E27FC236}">
                <a16:creationId xmlns:a16="http://schemas.microsoft.com/office/drawing/2014/main" id="{C963A76C-0978-475A-A557-58A21D5337B2}"/>
              </a:ext>
            </a:extLst>
          </p:cNvPr>
          <p:cNvPicPr>
            <a:picLocks noChangeAspect="1"/>
          </p:cNvPicPr>
          <p:nvPr/>
        </p:nvPicPr>
        <p:blipFill>
          <a:blip r:embed="rId2"/>
          <a:stretch>
            <a:fillRect/>
          </a:stretch>
        </p:blipFill>
        <p:spPr>
          <a:xfrm>
            <a:off x="1599942" y="1577420"/>
            <a:ext cx="5944115" cy="2743438"/>
          </a:xfrm>
          <a:prstGeom prst="rect">
            <a:avLst/>
          </a:prstGeom>
        </p:spPr>
      </p:pic>
      <p:sp>
        <p:nvSpPr>
          <p:cNvPr id="6" name="Footer Placeholder 3">
            <a:extLst>
              <a:ext uri="{FF2B5EF4-FFF2-40B4-BE49-F238E27FC236}">
                <a16:creationId xmlns:a16="http://schemas.microsoft.com/office/drawing/2014/main" id="{A401E839-EFCF-400E-B205-E3A88C51C26F}"/>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51041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775F-2B1A-416E-8EA5-5D8AA73A7945}"/>
              </a:ext>
            </a:extLst>
          </p:cNvPr>
          <p:cNvSpPr>
            <a:spLocks noGrp="1"/>
          </p:cNvSpPr>
          <p:nvPr>
            <p:ph type="title"/>
          </p:nvPr>
        </p:nvSpPr>
        <p:spPr>
          <a:xfrm>
            <a:off x="2286000" y="274638"/>
            <a:ext cx="6705600" cy="715962"/>
          </a:xfrm>
        </p:spPr>
        <p:txBody>
          <a:bodyPr>
            <a:noAutofit/>
          </a:bodyPr>
          <a:lstStyle/>
          <a:p>
            <a:r>
              <a:rPr lang="en-US" sz="2200" dirty="0"/>
              <a:t>The Super segment saw an increase in share of purchases in 2017 (vs. 2016) and has since remained flat</a:t>
            </a:r>
          </a:p>
        </p:txBody>
      </p:sp>
      <p:sp>
        <p:nvSpPr>
          <p:cNvPr id="4" name="Slide Number Placeholder 3">
            <a:extLst>
              <a:ext uri="{FF2B5EF4-FFF2-40B4-BE49-F238E27FC236}">
                <a16:creationId xmlns:a16="http://schemas.microsoft.com/office/drawing/2014/main" id="{FB521311-94B2-414A-8B87-A20A16ED72B2}"/>
              </a:ext>
            </a:extLst>
          </p:cNvPr>
          <p:cNvSpPr>
            <a:spLocks noGrp="1"/>
          </p:cNvSpPr>
          <p:nvPr>
            <p:ph type="sldNum" sz="quarter" idx="4"/>
          </p:nvPr>
        </p:nvSpPr>
        <p:spPr/>
        <p:txBody>
          <a:bodyPr/>
          <a:lstStyle/>
          <a:p>
            <a:fld id="{2F18AD43-49F2-4585-85CB-381ABF55072C}" type="slidenum">
              <a:rPr lang="en-US" smtClean="0"/>
              <a:pPr/>
              <a:t>18</a:t>
            </a:fld>
            <a:endParaRPr lang="en-US" dirty="0"/>
          </a:p>
        </p:txBody>
      </p:sp>
      <p:sp>
        <p:nvSpPr>
          <p:cNvPr id="14" name="Content Placeholder 7">
            <a:extLst>
              <a:ext uri="{FF2B5EF4-FFF2-40B4-BE49-F238E27FC236}">
                <a16:creationId xmlns:a16="http://schemas.microsoft.com/office/drawing/2014/main" id="{FF96F400-8155-4D6E-96DA-299CFE889E11}"/>
              </a:ext>
            </a:extLst>
          </p:cNvPr>
          <p:cNvSpPr>
            <a:spLocks noGrp="1"/>
          </p:cNvSpPr>
          <p:nvPr>
            <p:ph idx="1"/>
          </p:nvPr>
        </p:nvSpPr>
        <p:spPr>
          <a:xfrm>
            <a:off x="304800" y="4998924"/>
            <a:ext cx="8686800" cy="1280160"/>
          </a:xfrm>
        </p:spPr>
        <p:txBody>
          <a:bodyPr>
            <a:noAutofit/>
          </a:bodyPr>
          <a:lstStyle/>
          <a:p>
            <a:pPr>
              <a:spcBef>
                <a:spcPts val="800"/>
              </a:spcBef>
            </a:pPr>
            <a:r>
              <a:rPr lang="en-US" sz="1500" dirty="0">
                <a:solidFill>
                  <a:srgbClr val="343D43"/>
                </a:solidFill>
              </a:rPr>
              <a:t>As the Super segment gained share of households, their share of purchases also increased</a:t>
            </a:r>
          </a:p>
          <a:p>
            <a:pPr>
              <a:spcBef>
                <a:spcPts val="800"/>
              </a:spcBef>
            </a:pPr>
            <a:r>
              <a:rPr lang="en-US" sz="1500" dirty="0">
                <a:solidFill>
                  <a:srgbClr val="343D43"/>
                </a:solidFill>
              </a:rPr>
              <a:t>Super households accounted for 70% of all avocado purchases in the U.S. in 2019 an increase of +4 share points vs. 2016</a:t>
            </a:r>
          </a:p>
          <a:p>
            <a:pPr>
              <a:spcBef>
                <a:spcPts val="800"/>
              </a:spcBef>
            </a:pPr>
            <a:r>
              <a:rPr lang="en-US" sz="1500" dirty="0">
                <a:solidFill>
                  <a:srgbClr val="343D43"/>
                </a:solidFill>
              </a:rPr>
              <a:t>However, the Super segment share of avocado purchases has remained flat since 2017</a:t>
            </a:r>
          </a:p>
        </p:txBody>
      </p:sp>
      <p:sp>
        <p:nvSpPr>
          <p:cNvPr id="12" name="TextBox 11">
            <a:extLst>
              <a:ext uri="{FF2B5EF4-FFF2-40B4-BE49-F238E27FC236}">
                <a16:creationId xmlns:a16="http://schemas.microsoft.com/office/drawing/2014/main" id="{FA9498CA-3A8C-4828-8507-96150BAC2007}"/>
              </a:ext>
            </a:extLst>
          </p:cNvPr>
          <p:cNvSpPr txBox="1"/>
          <p:nvPr/>
        </p:nvSpPr>
        <p:spPr>
          <a:xfrm>
            <a:off x="2379215" y="1238866"/>
            <a:ext cx="438557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Avocado Segment Shares (Purchases)</a:t>
            </a:r>
          </a:p>
        </p:txBody>
      </p:sp>
      <p:pic>
        <p:nvPicPr>
          <p:cNvPr id="5" name="Picture 4">
            <a:extLst>
              <a:ext uri="{FF2B5EF4-FFF2-40B4-BE49-F238E27FC236}">
                <a16:creationId xmlns:a16="http://schemas.microsoft.com/office/drawing/2014/main" id="{7908AE6E-66C5-4353-8775-02CB6BB8E7AF}"/>
              </a:ext>
            </a:extLst>
          </p:cNvPr>
          <p:cNvPicPr>
            <a:picLocks noChangeAspect="1"/>
          </p:cNvPicPr>
          <p:nvPr/>
        </p:nvPicPr>
        <p:blipFill>
          <a:blip r:embed="rId2"/>
          <a:stretch>
            <a:fillRect/>
          </a:stretch>
        </p:blipFill>
        <p:spPr>
          <a:xfrm>
            <a:off x="1599942" y="1546643"/>
            <a:ext cx="5944115" cy="2743438"/>
          </a:xfrm>
          <a:prstGeom prst="rect">
            <a:avLst/>
          </a:prstGeom>
        </p:spPr>
      </p:pic>
      <p:sp>
        <p:nvSpPr>
          <p:cNvPr id="6" name="Footer Placeholder 3">
            <a:extLst>
              <a:ext uri="{FF2B5EF4-FFF2-40B4-BE49-F238E27FC236}">
                <a16:creationId xmlns:a16="http://schemas.microsoft.com/office/drawing/2014/main" id="{80ED93A0-052F-4B8F-BB40-3EF938F8533D}"/>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182129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583751-FED5-4270-9AD6-0FC43FCEB815}"/>
              </a:ext>
            </a:extLst>
          </p:cNvPr>
          <p:cNvPicPr>
            <a:picLocks noChangeAspect="1"/>
          </p:cNvPicPr>
          <p:nvPr/>
        </p:nvPicPr>
        <p:blipFill>
          <a:blip r:embed="rId2"/>
          <a:stretch>
            <a:fillRect/>
          </a:stretch>
        </p:blipFill>
        <p:spPr>
          <a:xfrm>
            <a:off x="1304925" y="3276600"/>
            <a:ext cx="7153275" cy="1752600"/>
          </a:xfrm>
          <a:prstGeom prst="rect">
            <a:avLst/>
          </a:prstGeom>
        </p:spPr>
      </p:pic>
      <p:pic>
        <p:nvPicPr>
          <p:cNvPr id="3" name="Picture 2">
            <a:extLst>
              <a:ext uri="{FF2B5EF4-FFF2-40B4-BE49-F238E27FC236}">
                <a16:creationId xmlns:a16="http://schemas.microsoft.com/office/drawing/2014/main" id="{EC44F124-937B-4F6F-810D-7CD5D44ACEB2}"/>
              </a:ext>
            </a:extLst>
          </p:cNvPr>
          <p:cNvPicPr>
            <a:picLocks noChangeAspect="1"/>
          </p:cNvPicPr>
          <p:nvPr/>
        </p:nvPicPr>
        <p:blipFill>
          <a:blip r:embed="rId3"/>
          <a:stretch>
            <a:fillRect/>
          </a:stretch>
        </p:blipFill>
        <p:spPr>
          <a:xfrm>
            <a:off x="1828562" y="975792"/>
            <a:ext cx="5486876" cy="2743438"/>
          </a:xfrm>
          <a:prstGeom prst="rect">
            <a:avLst/>
          </a:prstGeom>
        </p:spPr>
      </p:pic>
      <p:sp>
        <p:nvSpPr>
          <p:cNvPr id="2" name="Title 1">
            <a:extLst>
              <a:ext uri="{FF2B5EF4-FFF2-40B4-BE49-F238E27FC236}">
                <a16:creationId xmlns:a16="http://schemas.microsoft.com/office/drawing/2014/main" id="{A093C900-4F90-43D4-8B66-E4AD9BBCC4CC}"/>
              </a:ext>
            </a:extLst>
          </p:cNvPr>
          <p:cNvSpPr>
            <a:spLocks noGrp="1"/>
          </p:cNvSpPr>
          <p:nvPr>
            <p:ph type="title"/>
          </p:nvPr>
        </p:nvSpPr>
        <p:spPr/>
        <p:txBody>
          <a:bodyPr>
            <a:normAutofit fontScale="90000"/>
          </a:bodyPr>
          <a:lstStyle/>
          <a:p>
            <a:r>
              <a:rPr lang="en-US" dirty="0"/>
              <a:t>Repeat buyer rate has increased over the past four years</a:t>
            </a:r>
          </a:p>
        </p:txBody>
      </p:sp>
      <p:sp>
        <p:nvSpPr>
          <p:cNvPr id="4" name="Slide Number Placeholder 3">
            <a:extLst>
              <a:ext uri="{FF2B5EF4-FFF2-40B4-BE49-F238E27FC236}">
                <a16:creationId xmlns:a16="http://schemas.microsoft.com/office/drawing/2014/main" id="{E313F3AC-E2AA-479F-9B72-0B2E6AD774C8}"/>
              </a:ext>
            </a:extLst>
          </p:cNvPr>
          <p:cNvSpPr>
            <a:spLocks noGrp="1"/>
          </p:cNvSpPr>
          <p:nvPr>
            <p:ph type="sldNum" sz="quarter" idx="4"/>
          </p:nvPr>
        </p:nvSpPr>
        <p:spPr/>
        <p:txBody>
          <a:bodyPr/>
          <a:lstStyle/>
          <a:p>
            <a:fld id="{2F18AD43-49F2-4585-85CB-381ABF55072C}" type="slidenum">
              <a:rPr lang="en-US" smtClean="0"/>
              <a:pPr/>
              <a:t>19</a:t>
            </a:fld>
            <a:endParaRPr lang="en-US" dirty="0"/>
          </a:p>
        </p:txBody>
      </p:sp>
      <p:sp>
        <p:nvSpPr>
          <p:cNvPr id="25" name="Content Placeholder 7">
            <a:extLst>
              <a:ext uri="{FF2B5EF4-FFF2-40B4-BE49-F238E27FC236}">
                <a16:creationId xmlns:a16="http://schemas.microsoft.com/office/drawing/2014/main" id="{D72ED0D7-2692-446A-A5B1-B9AABE0FEC4B}"/>
              </a:ext>
            </a:extLst>
          </p:cNvPr>
          <p:cNvSpPr>
            <a:spLocks noGrp="1"/>
          </p:cNvSpPr>
          <p:nvPr>
            <p:ph idx="1"/>
          </p:nvPr>
        </p:nvSpPr>
        <p:spPr>
          <a:xfrm>
            <a:off x="304800" y="5674306"/>
            <a:ext cx="8991600" cy="794992"/>
          </a:xfrm>
        </p:spPr>
        <p:txBody>
          <a:bodyPr>
            <a:noAutofit/>
          </a:bodyPr>
          <a:lstStyle/>
          <a:p>
            <a:pPr>
              <a:spcBef>
                <a:spcPts val="800"/>
              </a:spcBef>
            </a:pPr>
            <a:r>
              <a:rPr lang="en-US" sz="1500" dirty="0">
                <a:solidFill>
                  <a:srgbClr val="343D43"/>
                </a:solidFill>
              </a:rPr>
              <a:t>Repeat buyer rate was highest in 2018, with a very slight dip in 2019 to 81%</a:t>
            </a:r>
          </a:p>
          <a:p>
            <a:pPr>
              <a:spcBef>
                <a:spcPts val="800"/>
              </a:spcBef>
            </a:pPr>
            <a:r>
              <a:rPr lang="en-US" sz="1500" dirty="0">
                <a:solidFill>
                  <a:srgbClr val="343D43"/>
                </a:solidFill>
              </a:rPr>
              <a:t>Nearly 100% of Super and Heavy households purchase avocados more than once per year</a:t>
            </a:r>
          </a:p>
        </p:txBody>
      </p:sp>
      <p:sp>
        <p:nvSpPr>
          <p:cNvPr id="12" name="TextBox 12">
            <a:extLst>
              <a:ext uri="{FF2B5EF4-FFF2-40B4-BE49-F238E27FC236}">
                <a16:creationId xmlns:a16="http://schemas.microsoft.com/office/drawing/2014/main" id="{2874F2C4-0321-42CC-A84F-D5E908BEDEA5}"/>
              </a:ext>
            </a:extLst>
          </p:cNvPr>
          <p:cNvSpPr txBox="1"/>
          <p:nvPr/>
        </p:nvSpPr>
        <p:spPr>
          <a:xfrm>
            <a:off x="1746356" y="1318752"/>
            <a:ext cx="572124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Percent of Households Who</a:t>
            </a:r>
            <a:r>
              <a:rPr lang="en-US" sz="1400" baseline="0" dirty="0">
                <a:latin typeface="Source Sans Pro" panose="020B0503030403020204" pitchFamily="34" charset="0"/>
                <a:ea typeface="Source Sans Pro" panose="020B0503030403020204" pitchFamily="34" charset="0"/>
              </a:rPr>
              <a:t> Buy More Than Once Per Year (Repeat Buyers)</a:t>
            </a:r>
            <a:endParaRPr lang="en-US" sz="1400" dirty="0">
              <a:latin typeface="Source Sans Pro" panose="020B0503030403020204" pitchFamily="34" charset="0"/>
              <a:ea typeface="Source Sans Pro" panose="020B0503030403020204" pitchFamily="34" charset="0"/>
            </a:endParaRPr>
          </a:p>
        </p:txBody>
      </p:sp>
      <p:grpSp>
        <p:nvGrpSpPr>
          <p:cNvPr id="17" name="Group 16">
            <a:extLst>
              <a:ext uri="{FF2B5EF4-FFF2-40B4-BE49-F238E27FC236}">
                <a16:creationId xmlns:a16="http://schemas.microsoft.com/office/drawing/2014/main" id="{246FF101-91D7-4473-933D-1AB38B977E5C}"/>
              </a:ext>
            </a:extLst>
          </p:cNvPr>
          <p:cNvGrpSpPr/>
          <p:nvPr/>
        </p:nvGrpSpPr>
        <p:grpSpPr>
          <a:xfrm>
            <a:off x="6335487" y="5029200"/>
            <a:ext cx="2122713" cy="393954"/>
            <a:chOff x="0" y="0"/>
            <a:chExt cx="2307463" cy="374904"/>
          </a:xfrm>
        </p:grpSpPr>
        <p:sp>
          <p:nvSpPr>
            <p:cNvPr id="18" name="TextBox 7">
              <a:extLst>
                <a:ext uri="{FF2B5EF4-FFF2-40B4-BE49-F238E27FC236}">
                  <a16:creationId xmlns:a16="http://schemas.microsoft.com/office/drawing/2014/main" id="{72FE5747-2124-4978-AB50-98B0B9396FC2}"/>
                </a:ext>
              </a:extLst>
            </p:cNvPr>
            <p:cNvSpPr txBox="1"/>
            <p:nvPr/>
          </p:nvSpPr>
          <p:spPr>
            <a:xfrm>
              <a:off x="0" y="0"/>
              <a:ext cx="2307463"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Repeat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Buyer rate for each group</a:t>
              </a:r>
            </a:p>
          </p:txBody>
        </p:sp>
        <p:sp>
          <p:nvSpPr>
            <p:cNvPr id="19" name="TextBox 8">
              <a:extLst>
                <a:ext uri="{FF2B5EF4-FFF2-40B4-BE49-F238E27FC236}">
                  <a16:creationId xmlns:a16="http://schemas.microsoft.com/office/drawing/2014/main" id="{4F89BF03-2FE4-41F2-BC30-0C5651D6A065}"/>
                </a:ext>
              </a:extLst>
            </p:cNvPr>
            <p:cNvSpPr txBox="1"/>
            <p:nvPr/>
          </p:nvSpPr>
          <p:spPr>
            <a:xfrm>
              <a:off x="34518" y="77540"/>
              <a:ext cx="24849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7D976F5E-5F5B-499E-B81B-0AB1011693C2}"/>
              </a:ext>
            </a:extLst>
          </p:cNvPr>
          <p:cNvGrpSpPr/>
          <p:nvPr/>
        </p:nvGrpSpPr>
        <p:grpSpPr>
          <a:xfrm>
            <a:off x="6954224" y="2971652"/>
            <a:ext cx="1808776" cy="384048"/>
            <a:chOff x="0" y="0"/>
            <a:chExt cx="1858074" cy="365477"/>
          </a:xfrm>
        </p:grpSpPr>
        <p:sp>
          <p:nvSpPr>
            <p:cNvPr id="14" name="TextBox 17">
              <a:extLst>
                <a:ext uri="{FF2B5EF4-FFF2-40B4-BE49-F238E27FC236}">
                  <a16:creationId xmlns:a16="http://schemas.microsoft.com/office/drawing/2014/main" id="{2E0701BB-72D5-433A-A420-844F187F7E57}"/>
                </a:ext>
              </a:extLst>
            </p:cNvPr>
            <p:cNvSpPr txBox="1"/>
            <p:nvPr/>
          </p:nvSpPr>
          <p:spPr>
            <a:xfrm>
              <a:off x="0" y="0"/>
              <a:ext cx="1858074" cy="36547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Point change versus 2016</a:t>
              </a:r>
            </a:p>
          </p:txBody>
        </p:sp>
        <p:sp>
          <p:nvSpPr>
            <p:cNvPr id="16" name="TextBox 18">
              <a:extLst>
                <a:ext uri="{FF2B5EF4-FFF2-40B4-BE49-F238E27FC236}">
                  <a16:creationId xmlns:a16="http://schemas.microsoft.com/office/drawing/2014/main" id="{66D84753-5C30-45FB-99C8-B5B41BEA8713}"/>
                </a:ext>
              </a:extLst>
            </p:cNvPr>
            <p:cNvSpPr txBox="1"/>
            <p:nvPr/>
          </p:nvSpPr>
          <p:spPr>
            <a:xfrm>
              <a:off x="207614" y="119396"/>
              <a:ext cx="93932" cy="87018"/>
            </a:xfrm>
            <a:prstGeom prst="rect">
              <a:avLst/>
            </a:prstGeom>
            <a:solidFill>
              <a:srgbClr val="ED7D31">
                <a:lumMod val="20000"/>
                <a:lumOff val="8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9" name="Footer Placeholder 3">
            <a:extLst>
              <a:ext uri="{FF2B5EF4-FFF2-40B4-BE49-F238E27FC236}">
                <a16:creationId xmlns:a16="http://schemas.microsoft.com/office/drawing/2014/main" id="{7CEA85C5-AF23-439B-98DC-64146D3E62C5}"/>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9676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9F4-E951-434A-9735-A1347E6B21A3}"/>
              </a:ext>
            </a:extLst>
          </p:cNvPr>
          <p:cNvSpPr>
            <a:spLocks noGrp="1"/>
          </p:cNvSpPr>
          <p:nvPr>
            <p:ph type="title"/>
          </p:nvPr>
        </p:nvSpPr>
        <p:spPr/>
        <p:txBody>
          <a:bodyPr/>
          <a:lstStyle/>
          <a:p>
            <a:r>
              <a:rPr lang="en-US" dirty="0"/>
              <a:t>Table of Contents</a:t>
            </a:r>
          </a:p>
        </p:txBody>
      </p:sp>
      <p:sp>
        <p:nvSpPr>
          <p:cNvPr id="4" name="Slide Number Placeholder 3">
            <a:extLst>
              <a:ext uri="{FF2B5EF4-FFF2-40B4-BE49-F238E27FC236}">
                <a16:creationId xmlns:a16="http://schemas.microsoft.com/office/drawing/2014/main" id="{CFA82CE8-B61E-446E-A925-E1B29FA2583B}"/>
              </a:ext>
            </a:extLst>
          </p:cNvPr>
          <p:cNvSpPr>
            <a:spLocks noGrp="1"/>
          </p:cNvSpPr>
          <p:nvPr>
            <p:ph type="sldNum" sz="quarter" idx="4"/>
          </p:nvPr>
        </p:nvSpPr>
        <p:spPr/>
        <p:txBody>
          <a:bodyPr/>
          <a:lstStyle/>
          <a:p>
            <a:fld id="{2F18AD43-49F2-4585-85CB-381ABF55072C}" type="slidenum">
              <a:rPr lang="en-US" smtClean="0"/>
              <a:pPr/>
              <a:t>2</a:t>
            </a:fld>
            <a:endParaRPr lang="en-US" dirty="0"/>
          </a:p>
        </p:txBody>
      </p:sp>
      <p:graphicFrame>
        <p:nvGraphicFramePr>
          <p:cNvPr id="5" name="Table 5">
            <a:extLst>
              <a:ext uri="{FF2B5EF4-FFF2-40B4-BE49-F238E27FC236}">
                <a16:creationId xmlns:a16="http://schemas.microsoft.com/office/drawing/2014/main" id="{0706A2BC-0B81-4B13-85F1-DF069C2C0AD6}"/>
              </a:ext>
            </a:extLst>
          </p:cNvPr>
          <p:cNvGraphicFramePr>
            <a:graphicFrameLocks noGrp="1"/>
          </p:cNvGraphicFramePr>
          <p:nvPr>
            <p:extLst>
              <p:ext uri="{D42A27DB-BD31-4B8C-83A1-F6EECF244321}">
                <p14:modId xmlns:p14="http://schemas.microsoft.com/office/powerpoint/2010/main" val="2612194498"/>
              </p:ext>
            </p:extLst>
          </p:nvPr>
        </p:nvGraphicFramePr>
        <p:xfrm>
          <a:off x="1371600" y="1834333"/>
          <a:ext cx="6400800" cy="3784600"/>
        </p:xfrm>
        <a:graphic>
          <a:graphicData uri="http://schemas.openxmlformats.org/drawingml/2006/table">
            <a:tbl>
              <a:tblPr firstRow="1" bandRow="1">
                <a:tableStyleId>{2D5ABB26-0587-4C30-8999-92F81FD0307C}</a:tableStyleId>
              </a:tblPr>
              <a:tblGrid>
                <a:gridCol w="5882816">
                  <a:extLst>
                    <a:ext uri="{9D8B030D-6E8A-4147-A177-3AD203B41FA5}">
                      <a16:colId xmlns:a16="http://schemas.microsoft.com/office/drawing/2014/main" val="3371148867"/>
                    </a:ext>
                  </a:extLst>
                </a:gridCol>
                <a:gridCol w="517984">
                  <a:extLst>
                    <a:ext uri="{9D8B030D-6E8A-4147-A177-3AD203B41FA5}">
                      <a16:colId xmlns:a16="http://schemas.microsoft.com/office/drawing/2014/main" val="2951849459"/>
                    </a:ext>
                  </a:extLst>
                </a:gridCol>
              </a:tblGrid>
              <a:tr h="756920">
                <a:tc>
                  <a:txBody>
                    <a:bodyPr/>
                    <a:lstStyle/>
                    <a:p>
                      <a:r>
                        <a:rPr lang="en-US" sz="2000" dirty="0">
                          <a:latin typeface="Source Sans Pro" panose="020B0503030403020204" pitchFamily="34" charset="0"/>
                          <a:ea typeface="Source Sans Pro" panose="020B0503030403020204" pitchFamily="34" charset="0"/>
                        </a:rPr>
                        <a:t>Objective and Executive Summary</a:t>
                      </a:r>
                    </a:p>
                  </a:txBody>
                  <a:tcPr/>
                </a:tc>
                <a:tc>
                  <a:txBody>
                    <a:bodyPr/>
                    <a:lstStyle/>
                    <a:p>
                      <a:r>
                        <a:rPr lang="en-US" sz="2000" dirty="0">
                          <a:latin typeface="Source Sans Pro" panose="020B0503030403020204" pitchFamily="34" charset="0"/>
                          <a:ea typeface="Source Sans Pro" panose="020B0503030403020204" pitchFamily="34" charset="0"/>
                        </a:rPr>
                        <a:t>3</a:t>
                      </a:r>
                    </a:p>
                  </a:txBody>
                  <a:tcPr/>
                </a:tc>
                <a:extLst>
                  <a:ext uri="{0D108BD9-81ED-4DB2-BD59-A6C34878D82A}">
                    <a16:rowId xmlns:a16="http://schemas.microsoft.com/office/drawing/2014/main" val="3872830593"/>
                  </a:ext>
                </a:extLst>
              </a:tr>
              <a:tr h="756920">
                <a:tc>
                  <a:txBody>
                    <a:bodyPr/>
                    <a:lstStyle/>
                    <a:p>
                      <a:r>
                        <a:rPr lang="en-US" sz="2000" dirty="0">
                          <a:latin typeface="Source Sans Pro" panose="020B0503030403020204" pitchFamily="34" charset="0"/>
                          <a:ea typeface="Source Sans Pro" panose="020B0503030403020204" pitchFamily="34" charset="0"/>
                        </a:rPr>
                        <a:t>Key Insights and Opportunities</a:t>
                      </a:r>
                    </a:p>
                  </a:txBody>
                  <a:tcPr/>
                </a:tc>
                <a:tc>
                  <a:txBody>
                    <a:bodyPr/>
                    <a:lstStyle/>
                    <a:p>
                      <a:r>
                        <a:rPr lang="en-US" sz="2000" dirty="0">
                          <a:latin typeface="Source Sans Pro" panose="020B0503030403020204" pitchFamily="34" charset="0"/>
                          <a:ea typeface="Source Sans Pro" panose="020B0503030403020204" pitchFamily="34" charset="0"/>
                        </a:rPr>
                        <a:t>6</a:t>
                      </a:r>
                    </a:p>
                  </a:txBody>
                  <a:tcPr/>
                </a:tc>
                <a:extLst>
                  <a:ext uri="{0D108BD9-81ED-4DB2-BD59-A6C34878D82A}">
                    <a16:rowId xmlns:a16="http://schemas.microsoft.com/office/drawing/2014/main" val="260927370"/>
                  </a:ext>
                </a:extLst>
              </a:tr>
              <a:tr h="756920">
                <a:tc>
                  <a:txBody>
                    <a:bodyPr/>
                    <a:lstStyle/>
                    <a:p>
                      <a:r>
                        <a:rPr lang="en-US" sz="2000" dirty="0">
                          <a:latin typeface="Source Sans Pro" panose="020B0503030403020204" pitchFamily="34" charset="0"/>
                          <a:ea typeface="Source Sans Pro" panose="020B0503030403020204" pitchFamily="34" charset="0"/>
                        </a:rPr>
                        <a:t>Methodology: Avocado Segmentation</a:t>
                      </a:r>
                    </a:p>
                  </a:txBody>
                  <a:tcPr/>
                </a:tc>
                <a:tc>
                  <a:txBody>
                    <a:bodyPr/>
                    <a:lstStyle/>
                    <a:p>
                      <a:r>
                        <a:rPr lang="en-US" sz="2000" dirty="0">
                          <a:latin typeface="Source Sans Pro" panose="020B0503030403020204" pitchFamily="34" charset="0"/>
                          <a:ea typeface="Source Sans Pro" panose="020B0503030403020204" pitchFamily="34" charset="0"/>
                        </a:rPr>
                        <a:t>8</a:t>
                      </a:r>
                    </a:p>
                  </a:txBody>
                  <a:tcPr/>
                </a:tc>
                <a:extLst>
                  <a:ext uri="{0D108BD9-81ED-4DB2-BD59-A6C34878D82A}">
                    <a16:rowId xmlns:a16="http://schemas.microsoft.com/office/drawing/2014/main" val="3114804939"/>
                  </a:ext>
                </a:extLst>
              </a:tr>
              <a:tr h="756920">
                <a:tc>
                  <a:txBody>
                    <a:bodyPr/>
                    <a:lstStyle/>
                    <a:p>
                      <a:r>
                        <a:rPr lang="en-US" sz="2000" dirty="0">
                          <a:latin typeface="Source Sans Pro" panose="020B0503030403020204" pitchFamily="34" charset="0"/>
                          <a:ea typeface="Source Sans Pro" panose="020B0503030403020204" pitchFamily="34" charset="0"/>
                        </a:rPr>
                        <a:t>Avocado Purchase Trends: Total Households</a:t>
                      </a:r>
                    </a:p>
                  </a:txBody>
                  <a:tcPr/>
                </a:tc>
                <a:tc>
                  <a:txBody>
                    <a:bodyPr/>
                    <a:lstStyle/>
                    <a:p>
                      <a:r>
                        <a:rPr lang="en-US" sz="2000" dirty="0">
                          <a:latin typeface="Source Sans Pro" panose="020B0503030403020204" pitchFamily="34" charset="0"/>
                          <a:ea typeface="Source Sans Pro" panose="020B0503030403020204" pitchFamily="34" charset="0"/>
                        </a:rPr>
                        <a:t>11</a:t>
                      </a:r>
                    </a:p>
                  </a:txBody>
                  <a:tcPr/>
                </a:tc>
                <a:extLst>
                  <a:ext uri="{0D108BD9-81ED-4DB2-BD59-A6C34878D82A}">
                    <a16:rowId xmlns:a16="http://schemas.microsoft.com/office/drawing/2014/main" val="1662848761"/>
                  </a:ext>
                </a:extLst>
              </a:tr>
              <a:tr h="756920">
                <a:tc>
                  <a:txBody>
                    <a:bodyPr/>
                    <a:lstStyle/>
                    <a:p>
                      <a:r>
                        <a:rPr lang="en-US" sz="2000" dirty="0">
                          <a:latin typeface="Source Sans Pro" panose="020B0503030403020204" pitchFamily="34" charset="0"/>
                          <a:ea typeface="Source Sans Pro" panose="020B0503030403020204" pitchFamily="34" charset="0"/>
                        </a:rPr>
                        <a:t>Avocado Purchase Trends: Hispanic vs. Non-Hispanic</a:t>
                      </a:r>
                    </a:p>
                  </a:txBody>
                  <a:tcPr/>
                </a:tc>
                <a:tc>
                  <a:txBody>
                    <a:bodyPr/>
                    <a:lstStyle/>
                    <a:p>
                      <a:r>
                        <a:rPr lang="en-US" sz="2000" dirty="0">
                          <a:latin typeface="Source Sans Pro" panose="020B0503030403020204" pitchFamily="34" charset="0"/>
                          <a:ea typeface="Source Sans Pro" panose="020B0503030403020204" pitchFamily="34" charset="0"/>
                        </a:rPr>
                        <a:t>25</a:t>
                      </a:r>
                    </a:p>
                  </a:txBody>
                  <a:tcPr/>
                </a:tc>
                <a:extLst>
                  <a:ext uri="{0D108BD9-81ED-4DB2-BD59-A6C34878D82A}">
                    <a16:rowId xmlns:a16="http://schemas.microsoft.com/office/drawing/2014/main" val="1966239629"/>
                  </a:ext>
                </a:extLst>
              </a:tr>
            </a:tbl>
          </a:graphicData>
        </a:graphic>
      </p:graphicFrame>
    </p:spTree>
    <p:extLst>
      <p:ext uri="{BB962C8B-B14F-4D97-AF65-F5344CB8AC3E}">
        <p14:creationId xmlns:p14="http://schemas.microsoft.com/office/powerpoint/2010/main" val="412568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EFAF5-A6F4-4A2E-A87E-3B24F4F371C2}"/>
              </a:ext>
            </a:extLst>
          </p:cNvPr>
          <p:cNvPicPr>
            <a:picLocks noChangeAspect="1"/>
          </p:cNvPicPr>
          <p:nvPr/>
        </p:nvPicPr>
        <p:blipFill>
          <a:blip r:embed="rId2"/>
          <a:stretch>
            <a:fillRect/>
          </a:stretch>
        </p:blipFill>
        <p:spPr>
          <a:xfrm>
            <a:off x="1143000" y="3048000"/>
            <a:ext cx="7162800" cy="1752600"/>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p:txBody>
          <a:bodyPr>
            <a:normAutofit fontScale="90000"/>
          </a:bodyPr>
          <a:lstStyle/>
          <a:p>
            <a:r>
              <a:rPr lang="en-US" dirty="0"/>
              <a:t>The Super segment drove an increase in total annual avocado spend per household</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20</a:t>
            </a:fld>
            <a:endParaRPr lang="en-US" dirty="0"/>
          </a:p>
        </p:txBody>
      </p:sp>
      <p:sp>
        <p:nvSpPr>
          <p:cNvPr id="16" name="Content Placeholder 7">
            <a:extLst>
              <a:ext uri="{FF2B5EF4-FFF2-40B4-BE49-F238E27FC236}">
                <a16:creationId xmlns:a16="http://schemas.microsoft.com/office/drawing/2014/main" id="{6122D2E2-F73F-469D-B5D7-8324258C77A0}"/>
              </a:ext>
            </a:extLst>
          </p:cNvPr>
          <p:cNvSpPr txBox="1">
            <a:spLocks/>
          </p:cNvSpPr>
          <p:nvPr/>
        </p:nvSpPr>
        <p:spPr>
          <a:xfrm>
            <a:off x="304800" y="5327617"/>
            <a:ext cx="9067800" cy="1078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solidFill>
                  <a:srgbClr val="343D43"/>
                </a:solidFill>
                <a:latin typeface="Source Sans Pro" panose="020B0503030403020204" pitchFamily="34" charset="0"/>
              </a:rPr>
              <a:t>Average annual avocado spend per household grew to $22.88 in 2019, a +12.9% increase vs. 2016</a:t>
            </a:r>
          </a:p>
          <a:p>
            <a:r>
              <a:rPr lang="en-US" sz="1500" dirty="0">
                <a:solidFill>
                  <a:srgbClr val="343D43"/>
                </a:solidFill>
                <a:latin typeface="Source Sans Pro" panose="020B0503030403020204" pitchFamily="34" charset="0"/>
              </a:rPr>
              <a:t>This gain was driven by an increase in Super spend per household (+5.1% vs. 2016)</a:t>
            </a:r>
          </a:p>
          <a:p>
            <a:endParaRPr lang="en-US" sz="1500" dirty="0">
              <a:solidFill>
                <a:srgbClr val="343D43"/>
              </a:solidFill>
              <a:latin typeface="Source Sans Pro" panose="020B0503030403020204" pitchFamily="34" charset="0"/>
            </a:endParaRPr>
          </a:p>
        </p:txBody>
      </p:sp>
      <p:pic>
        <p:nvPicPr>
          <p:cNvPr id="14" name="Graphic 13" descr="Wallet">
            <a:extLst>
              <a:ext uri="{FF2B5EF4-FFF2-40B4-BE49-F238E27FC236}">
                <a16:creationId xmlns:a16="http://schemas.microsoft.com/office/drawing/2014/main" id="{13E895FD-B1A7-40F1-8244-BF8D9DEFD1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4863" y="1012371"/>
            <a:ext cx="520337" cy="520337"/>
          </a:xfrm>
          <a:prstGeom prst="rect">
            <a:avLst/>
          </a:prstGeom>
        </p:spPr>
      </p:pic>
      <p:sp>
        <p:nvSpPr>
          <p:cNvPr id="13" name="TextBox 12">
            <a:extLst>
              <a:ext uri="{FF2B5EF4-FFF2-40B4-BE49-F238E27FC236}">
                <a16:creationId xmlns:a16="http://schemas.microsoft.com/office/drawing/2014/main" id="{9700C4C1-79B7-4618-8D8D-D4837A9B5C98}"/>
              </a:ext>
            </a:extLst>
          </p:cNvPr>
          <p:cNvSpPr txBox="1"/>
          <p:nvPr/>
        </p:nvSpPr>
        <p:spPr>
          <a:xfrm>
            <a:off x="3023956" y="1103262"/>
            <a:ext cx="3629487"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Average Annual Household Spend</a:t>
            </a:r>
          </a:p>
        </p:txBody>
      </p:sp>
      <p:grpSp>
        <p:nvGrpSpPr>
          <p:cNvPr id="29" name="Group 28">
            <a:extLst>
              <a:ext uri="{FF2B5EF4-FFF2-40B4-BE49-F238E27FC236}">
                <a16:creationId xmlns:a16="http://schemas.microsoft.com/office/drawing/2014/main" id="{4AC15D87-CCF6-4BEC-BC1A-B2368210A644}"/>
              </a:ext>
            </a:extLst>
          </p:cNvPr>
          <p:cNvGrpSpPr/>
          <p:nvPr/>
        </p:nvGrpSpPr>
        <p:grpSpPr>
          <a:xfrm>
            <a:off x="6254081" y="4868651"/>
            <a:ext cx="2122713" cy="393954"/>
            <a:chOff x="0" y="0"/>
            <a:chExt cx="2307463" cy="374904"/>
          </a:xfrm>
        </p:grpSpPr>
        <p:sp>
          <p:nvSpPr>
            <p:cNvPr id="30" name="TextBox 7">
              <a:extLst>
                <a:ext uri="{FF2B5EF4-FFF2-40B4-BE49-F238E27FC236}">
                  <a16:creationId xmlns:a16="http://schemas.microsoft.com/office/drawing/2014/main" id="{5B925F3F-6669-4627-A7A1-362870CB5E74}"/>
                </a:ext>
              </a:extLst>
            </p:cNvPr>
            <p:cNvSpPr txBox="1"/>
            <p:nvPr/>
          </p:nvSpPr>
          <p:spPr>
            <a:xfrm>
              <a:off x="0" y="0"/>
              <a:ext cx="2307463"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Repeat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Buyer rate for each group</a:t>
              </a:r>
            </a:p>
          </p:txBody>
        </p:sp>
        <p:sp>
          <p:nvSpPr>
            <p:cNvPr id="31" name="TextBox 8">
              <a:extLst>
                <a:ext uri="{FF2B5EF4-FFF2-40B4-BE49-F238E27FC236}">
                  <a16:creationId xmlns:a16="http://schemas.microsoft.com/office/drawing/2014/main" id="{8122F1CC-F86D-4415-89DA-CCE32D3642FF}"/>
                </a:ext>
              </a:extLst>
            </p:cNvPr>
            <p:cNvSpPr txBox="1"/>
            <p:nvPr/>
          </p:nvSpPr>
          <p:spPr>
            <a:xfrm>
              <a:off x="34518" y="77540"/>
              <a:ext cx="24849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pic>
        <p:nvPicPr>
          <p:cNvPr id="32" name="Picture 31">
            <a:extLst>
              <a:ext uri="{FF2B5EF4-FFF2-40B4-BE49-F238E27FC236}">
                <a16:creationId xmlns:a16="http://schemas.microsoft.com/office/drawing/2014/main" id="{76040BC1-9791-4226-8996-DCD1C56D4FC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07265" y="1219200"/>
            <a:ext cx="5486876" cy="2286198"/>
          </a:xfrm>
          <a:prstGeom prst="rect">
            <a:avLst/>
          </a:prstGeom>
        </p:spPr>
      </p:pic>
      <p:sp>
        <p:nvSpPr>
          <p:cNvPr id="6" name="TextBox 17">
            <a:extLst>
              <a:ext uri="{FF2B5EF4-FFF2-40B4-BE49-F238E27FC236}">
                <a16:creationId xmlns:a16="http://schemas.microsoft.com/office/drawing/2014/main" id="{ACF51AE1-0877-4D83-8221-62C42EF8FB3A}"/>
              </a:ext>
            </a:extLst>
          </p:cNvPr>
          <p:cNvSpPr txBox="1"/>
          <p:nvPr/>
        </p:nvSpPr>
        <p:spPr>
          <a:xfrm>
            <a:off x="6954224" y="2743200"/>
            <a:ext cx="1808776" cy="38404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a:t>
            </a:r>
            <a:r>
              <a:rPr lang="en-US" sz="900" kern="0" dirty="0">
                <a:solidFill>
                  <a:srgbClr val="343D43"/>
                </a:solidFill>
                <a:latin typeface="Source Sans Pro" panose="020B0703030403020204" pitchFamily="34" charset="0"/>
              </a:rPr>
              <a:t>Percent</a:t>
            </a: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change versus 2016</a:t>
            </a:r>
          </a:p>
        </p:txBody>
      </p:sp>
      <p:sp>
        <p:nvSpPr>
          <p:cNvPr id="7" name="TextBox 18">
            <a:extLst>
              <a:ext uri="{FF2B5EF4-FFF2-40B4-BE49-F238E27FC236}">
                <a16:creationId xmlns:a16="http://schemas.microsoft.com/office/drawing/2014/main" id="{F72E068C-3E1D-4C92-A0AA-C2719D2E6E51}"/>
              </a:ext>
            </a:extLst>
          </p:cNvPr>
          <p:cNvSpPr txBox="1"/>
          <p:nvPr/>
        </p:nvSpPr>
        <p:spPr>
          <a:xfrm>
            <a:off x="7156330" y="2871711"/>
            <a:ext cx="91440" cy="91440"/>
          </a:xfrm>
          <a:prstGeom prst="rect">
            <a:avLst/>
          </a:prstGeom>
          <a:solidFill>
            <a:srgbClr val="ED7D31">
              <a:lumMod val="20000"/>
              <a:lumOff val="8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8" name="Footer Placeholder 3">
            <a:extLst>
              <a:ext uri="{FF2B5EF4-FFF2-40B4-BE49-F238E27FC236}">
                <a16:creationId xmlns:a16="http://schemas.microsoft.com/office/drawing/2014/main" id="{70D5F3D8-F2AA-4276-85CA-2F67D171FB83}"/>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56781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E66AD-B198-4B9E-BF0B-CEF5C9C1A6D5}"/>
              </a:ext>
            </a:extLst>
          </p:cNvPr>
          <p:cNvPicPr>
            <a:picLocks noChangeAspect="1"/>
          </p:cNvPicPr>
          <p:nvPr/>
        </p:nvPicPr>
        <p:blipFill>
          <a:blip r:embed="rId2"/>
          <a:stretch>
            <a:fillRect/>
          </a:stretch>
        </p:blipFill>
        <p:spPr>
          <a:xfrm>
            <a:off x="152400" y="2971800"/>
            <a:ext cx="4705350" cy="1752600"/>
          </a:xfrm>
          <a:prstGeom prst="rect">
            <a:avLst/>
          </a:prstGeom>
        </p:spPr>
      </p:pic>
      <p:pic>
        <p:nvPicPr>
          <p:cNvPr id="3" name="Picture 2">
            <a:extLst>
              <a:ext uri="{FF2B5EF4-FFF2-40B4-BE49-F238E27FC236}">
                <a16:creationId xmlns:a16="http://schemas.microsoft.com/office/drawing/2014/main" id="{B29A3C63-3268-497D-A468-28CC1371E97E}"/>
              </a:ext>
            </a:extLst>
          </p:cNvPr>
          <p:cNvPicPr>
            <a:picLocks noChangeAspect="1"/>
          </p:cNvPicPr>
          <p:nvPr/>
        </p:nvPicPr>
        <p:blipFill>
          <a:blip r:embed="rId3"/>
          <a:stretch>
            <a:fillRect/>
          </a:stretch>
        </p:blipFill>
        <p:spPr>
          <a:xfrm>
            <a:off x="4895850" y="2971800"/>
            <a:ext cx="3943350" cy="1752600"/>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p:txBody>
          <a:bodyPr>
            <a:normAutofit fontScale="90000"/>
          </a:bodyPr>
          <a:lstStyle/>
          <a:p>
            <a:r>
              <a:rPr lang="en-US" dirty="0"/>
              <a:t>Avocado shoppers are making more purchase trips per year</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21</a:t>
            </a:fld>
            <a:endParaRPr lang="en-US" dirty="0"/>
          </a:p>
        </p:txBody>
      </p:sp>
      <p:sp>
        <p:nvSpPr>
          <p:cNvPr id="16" name="Content Placeholder 7">
            <a:extLst>
              <a:ext uri="{FF2B5EF4-FFF2-40B4-BE49-F238E27FC236}">
                <a16:creationId xmlns:a16="http://schemas.microsoft.com/office/drawing/2014/main" id="{6122D2E2-F73F-469D-B5D7-8324258C77A0}"/>
              </a:ext>
            </a:extLst>
          </p:cNvPr>
          <p:cNvSpPr txBox="1">
            <a:spLocks/>
          </p:cNvSpPr>
          <p:nvPr/>
        </p:nvSpPr>
        <p:spPr>
          <a:xfrm>
            <a:off x="304800" y="5345899"/>
            <a:ext cx="8534400" cy="1078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solidFill>
                  <a:srgbClr val="343D43"/>
                </a:solidFill>
                <a:latin typeface="Source Sans Pro" panose="020B0503030403020204" pitchFamily="34" charset="0"/>
              </a:rPr>
              <a:t>The increase of +12.9% in total average annual spend per household was primarily driven by an increase in annual purchase trips (+9.3%) </a:t>
            </a:r>
          </a:p>
          <a:p>
            <a:r>
              <a:rPr lang="en-US" sz="1500" dirty="0">
                <a:solidFill>
                  <a:srgbClr val="343D43"/>
                </a:solidFill>
                <a:latin typeface="Source Sans Pro" panose="020B0503030403020204" pitchFamily="34" charset="0"/>
              </a:rPr>
              <a:t>2019 spend per trip also increased vs. 2016 (+3.2%), however the year-to-year fluctuations in spend per trip are relatively flat and may be impacted by retail price trends</a:t>
            </a:r>
          </a:p>
          <a:p>
            <a:endParaRPr lang="en-US" sz="1500" dirty="0">
              <a:solidFill>
                <a:srgbClr val="343D43"/>
              </a:solidFill>
              <a:latin typeface="Source Sans Pro" panose="020B0503030403020204" pitchFamily="34" charset="0"/>
            </a:endParaRPr>
          </a:p>
        </p:txBody>
      </p:sp>
      <p:pic>
        <p:nvPicPr>
          <p:cNvPr id="19" name="Graphic 18" descr="Taxi">
            <a:extLst>
              <a:ext uri="{FF2B5EF4-FFF2-40B4-BE49-F238E27FC236}">
                <a16:creationId xmlns:a16="http://schemas.microsoft.com/office/drawing/2014/main" id="{DF79B7A9-2189-4131-A227-245CDBBEA1FB}"/>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3846"/>
          <a:stretch/>
        </p:blipFill>
        <p:spPr>
          <a:xfrm>
            <a:off x="4469886" y="1105464"/>
            <a:ext cx="457200" cy="348176"/>
          </a:xfrm>
          <a:prstGeom prst="rect">
            <a:avLst/>
          </a:prstGeom>
        </p:spPr>
      </p:pic>
      <p:pic>
        <p:nvPicPr>
          <p:cNvPr id="22" name="Graphic 21" descr="Register">
            <a:extLst>
              <a:ext uri="{FF2B5EF4-FFF2-40B4-BE49-F238E27FC236}">
                <a16:creationId xmlns:a16="http://schemas.microsoft.com/office/drawing/2014/main" id="{6F267576-FBE6-484D-B609-8E39702321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157" y="990600"/>
            <a:ext cx="457200" cy="457200"/>
          </a:xfrm>
          <a:prstGeom prst="rect">
            <a:avLst/>
          </a:prstGeom>
        </p:spPr>
      </p:pic>
      <p:grpSp>
        <p:nvGrpSpPr>
          <p:cNvPr id="23" name="Group 22">
            <a:extLst>
              <a:ext uri="{FF2B5EF4-FFF2-40B4-BE49-F238E27FC236}">
                <a16:creationId xmlns:a16="http://schemas.microsoft.com/office/drawing/2014/main" id="{465D2C63-0249-4542-83B4-FFEF0B7C3C24}"/>
              </a:ext>
            </a:extLst>
          </p:cNvPr>
          <p:cNvGrpSpPr/>
          <p:nvPr/>
        </p:nvGrpSpPr>
        <p:grpSpPr>
          <a:xfrm>
            <a:off x="7771779" y="2514600"/>
            <a:ext cx="1002027" cy="384048"/>
            <a:chOff x="0" y="0"/>
            <a:chExt cx="1726761" cy="365477"/>
          </a:xfrm>
        </p:grpSpPr>
        <p:sp>
          <p:nvSpPr>
            <p:cNvPr id="24" name="TextBox 17">
              <a:extLst>
                <a:ext uri="{FF2B5EF4-FFF2-40B4-BE49-F238E27FC236}">
                  <a16:creationId xmlns:a16="http://schemas.microsoft.com/office/drawing/2014/main" id="{E44C6CB8-7975-45E9-AB50-CD7201DEEF12}"/>
                </a:ext>
              </a:extLst>
            </p:cNvPr>
            <p:cNvSpPr txBox="1"/>
            <p:nvPr/>
          </p:nvSpPr>
          <p:spPr>
            <a:xfrm>
              <a:off x="0" y="0"/>
              <a:ext cx="1726761" cy="365477"/>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 change </a:t>
              </a:r>
              <a:endParaRPr lang="en-US" sz="900" kern="0" dirty="0">
                <a:solidFill>
                  <a:srgbClr val="343D43"/>
                </a:solidFill>
                <a:latin typeface="Source Sans Pro" panose="020B0703030403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versus 2016</a:t>
              </a:r>
            </a:p>
          </p:txBody>
        </p:sp>
        <p:sp>
          <p:nvSpPr>
            <p:cNvPr id="25" name="TextBox 18">
              <a:extLst>
                <a:ext uri="{FF2B5EF4-FFF2-40B4-BE49-F238E27FC236}">
                  <a16:creationId xmlns:a16="http://schemas.microsoft.com/office/drawing/2014/main" id="{DB826892-A116-4B87-9CE7-AB48A1C80CD5}"/>
                </a:ext>
              </a:extLst>
            </p:cNvPr>
            <p:cNvSpPr txBox="1"/>
            <p:nvPr/>
          </p:nvSpPr>
          <p:spPr>
            <a:xfrm>
              <a:off x="237434" y="130527"/>
              <a:ext cx="157576" cy="87018"/>
            </a:xfrm>
            <a:prstGeom prst="rect">
              <a:avLst/>
            </a:prstGeom>
            <a:solidFill>
              <a:srgbClr val="ED7D31">
                <a:lumMod val="20000"/>
                <a:lumOff val="8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0279903D-D6C3-48AE-981C-590078CC90D5}"/>
              </a:ext>
            </a:extLst>
          </p:cNvPr>
          <p:cNvGrpSpPr/>
          <p:nvPr/>
        </p:nvGrpSpPr>
        <p:grpSpPr>
          <a:xfrm>
            <a:off x="6446507" y="4806542"/>
            <a:ext cx="2130886" cy="393954"/>
            <a:chOff x="0" y="0"/>
            <a:chExt cx="2316348" cy="374904"/>
          </a:xfrm>
        </p:grpSpPr>
        <p:sp>
          <p:nvSpPr>
            <p:cNvPr id="30" name="TextBox 14">
              <a:extLst>
                <a:ext uri="{FF2B5EF4-FFF2-40B4-BE49-F238E27FC236}">
                  <a16:creationId xmlns:a16="http://schemas.microsoft.com/office/drawing/2014/main" id="{3AA73BC2-4B91-45C7-A907-64F4BF56D063}"/>
                </a:ext>
              </a:extLst>
            </p:cNvPr>
            <p:cNvSpPr txBox="1"/>
            <p:nvPr/>
          </p:nvSpPr>
          <p:spPr>
            <a:xfrm>
              <a:off x="0" y="0"/>
              <a:ext cx="2316348"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Household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Spend or Trips for each group</a:t>
              </a:r>
            </a:p>
          </p:txBody>
        </p:sp>
        <p:sp>
          <p:nvSpPr>
            <p:cNvPr id="31" name="TextBox 15">
              <a:extLst>
                <a:ext uri="{FF2B5EF4-FFF2-40B4-BE49-F238E27FC236}">
                  <a16:creationId xmlns:a16="http://schemas.microsoft.com/office/drawing/2014/main" id="{FE9C1D3B-8AD9-4C75-A486-8461A71B9C03}"/>
                </a:ext>
              </a:extLst>
            </p:cNvPr>
            <p:cNvSpPr txBox="1"/>
            <p:nvPr/>
          </p:nvSpPr>
          <p:spPr>
            <a:xfrm>
              <a:off x="34518" y="77540"/>
              <a:ext cx="24849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32" name="TextBox 31">
            <a:extLst>
              <a:ext uri="{FF2B5EF4-FFF2-40B4-BE49-F238E27FC236}">
                <a16:creationId xmlns:a16="http://schemas.microsoft.com/office/drawing/2014/main" id="{925E93AA-EE02-4865-9553-A61B5A881C40}"/>
              </a:ext>
            </a:extLst>
          </p:cNvPr>
          <p:cNvSpPr txBox="1"/>
          <p:nvPr/>
        </p:nvSpPr>
        <p:spPr>
          <a:xfrm>
            <a:off x="4767514" y="1075722"/>
            <a:ext cx="3399478"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Average Annual Household Purchase Trips</a:t>
            </a:r>
          </a:p>
        </p:txBody>
      </p:sp>
      <p:sp>
        <p:nvSpPr>
          <p:cNvPr id="33" name="TextBox 32">
            <a:extLst>
              <a:ext uri="{FF2B5EF4-FFF2-40B4-BE49-F238E27FC236}">
                <a16:creationId xmlns:a16="http://schemas.microsoft.com/office/drawing/2014/main" id="{86CF0EAD-A30E-4D5A-B37B-C5934DCC8D88}"/>
              </a:ext>
            </a:extLst>
          </p:cNvPr>
          <p:cNvSpPr txBox="1"/>
          <p:nvPr/>
        </p:nvSpPr>
        <p:spPr>
          <a:xfrm>
            <a:off x="772357" y="1080076"/>
            <a:ext cx="335309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Average Annual Household Spend Per Trip</a:t>
            </a:r>
          </a:p>
        </p:txBody>
      </p:sp>
      <p:pic>
        <p:nvPicPr>
          <p:cNvPr id="18" name="Picture 17">
            <a:extLst>
              <a:ext uri="{FF2B5EF4-FFF2-40B4-BE49-F238E27FC236}">
                <a16:creationId xmlns:a16="http://schemas.microsoft.com/office/drawing/2014/main" id="{AC0AE0F2-3D33-4EE9-A4A7-0553CD1E5507}"/>
              </a:ext>
            </a:extLst>
          </p:cNvPr>
          <p:cNvPicPr>
            <a:picLocks noChangeAspect="1"/>
          </p:cNvPicPr>
          <p:nvPr/>
        </p:nvPicPr>
        <p:blipFill>
          <a:blip r:embed="rId8"/>
          <a:stretch>
            <a:fillRect/>
          </a:stretch>
        </p:blipFill>
        <p:spPr>
          <a:xfrm>
            <a:off x="848563" y="1219200"/>
            <a:ext cx="3200677" cy="2130750"/>
          </a:xfrm>
          <a:prstGeom prst="rect">
            <a:avLst/>
          </a:prstGeom>
        </p:spPr>
      </p:pic>
      <p:pic>
        <p:nvPicPr>
          <p:cNvPr id="20" name="Picture 19">
            <a:extLst>
              <a:ext uri="{FF2B5EF4-FFF2-40B4-BE49-F238E27FC236}">
                <a16:creationId xmlns:a16="http://schemas.microsoft.com/office/drawing/2014/main" id="{5472ACB8-B0CE-4B1C-A509-4F673BEDB5F3}"/>
              </a:ext>
            </a:extLst>
          </p:cNvPr>
          <p:cNvPicPr>
            <a:picLocks noChangeAspect="1"/>
          </p:cNvPicPr>
          <p:nvPr/>
        </p:nvPicPr>
        <p:blipFill>
          <a:blip r:embed="rId9"/>
          <a:stretch>
            <a:fillRect/>
          </a:stretch>
        </p:blipFill>
        <p:spPr>
          <a:xfrm>
            <a:off x="4767514" y="1216550"/>
            <a:ext cx="3200677" cy="2136447"/>
          </a:xfrm>
          <a:prstGeom prst="rect">
            <a:avLst/>
          </a:prstGeom>
        </p:spPr>
      </p:pic>
      <p:sp>
        <p:nvSpPr>
          <p:cNvPr id="7" name="Footer Placeholder 3">
            <a:extLst>
              <a:ext uri="{FF2B5EF4-FFF2-40B4-BE49-F238E27FC236}">
                <a16:creationId xmlns:a16="http://schemas.microsoft.com/office/drawing/2014/main" id="{75E8D2A3-A40A-4D7C-85FF-6695D02B7C57}"/>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175330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4B9E1-A4B1-4B86-B6BB-F143F92301EF}"/>
              </a:ext>
            </a:extLst>
          </p:cNvPr>
          <p:cNvPicPr>
            <a:picLocks noChangeAspect="1"/>
          </p:cNvPicPr>
          <p:nvPr/>
        </p:nvPicPr>
        <p:blipFill>
          <a:blip r:embed="rId2"/>
          <a:stretch>
            <a:fillRect/>
          </a:stretch>
        </p:blipFill>
        <p:spPr>
          <a:xfrm>
            <a:off x="152400" y="4029075"/>
            <a:ext cx="5915025" cy="1609725"/>
          </a:xfrm>
          <a:prstGeom prst="rect">
            <a:avLst/>
          </a:prstGeom>
        </p:spPr>
      </p:pic>
      <p:sp>
        <p:nvSpPr>
          <p:cNvPr id="13" name="TextBox 12">
            <a:extLst>
              <a:ext uri="{FF2B5EF4-FFF2-40B4-BE49-F238E27FC236}">
                <a16:creationId xmlns:a16="http://schemas.microsoft.com/office/drawing/2014/main" id="{E8C33C2C-963C-4F09-90BB-E246F7E42118}"/>
              </a:ext>
            </a:extLst>
          </p:cNvPr>
          <p:cNvSpPr txBox="1"/>
          <p:nvPr/>
        </p:nvSpPr>
        <p:spPr>
          <a:xfrm>
            <a:off x="1383337" y="1193904"/>
            <a:ext cx="3629487"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Market Basket Value</a:t>
            </a:r>
          </a:p>
          <a:p>
            <a:pPr algn="ctr"/>
            <a:r>
              <a:rPr lang="en-US" dirty="0">
                <a:latin typeface="Source Sans Pro" panose="020B0503030403020204" pitchFamily="34" charset="0"/>
                <a:ea typeface="Source Sans Pro" panose="020B0503030403020204" pitchFamily="34" charset="0"/>
              </a:rPr>
              <a:t>Without Avocados vs. With Avocados</a:t>
            </a:r>
            <a:endParaRPr lang="en-US" sz="1200" dirty="0">
              <a:latin typeface="Source Sans Pro" panose="020B0503030403020204" pitchFamily="34" charset="0"/>
              <a:ea typeface="Source Sans Pro" panose="020B0503030403020204" pitchFamily="34" charset="0"/>
            </a:endParaRPr>
          </a:p>
        </p:txBody>
      </p:sp>
      <p:pic>
        <p:nvPicPr>
          <p:cNvPr id="53" name="Picture 52">
            <a:extLst>
              <a:ext uri="{FF2B5EF4-FFF2-40B4-BE49-F238E27FC236}">
                <a16:creationId xmlns:a16="http://schemas.microsoft.com/office/drawing/2014/main" id="{5CA19F23-CF18-419F-A3DC-448E628F3D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2000" y="1546231"/>
            <a:ext cx="4648200" cy="3067687"/>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p:txBody>
          <a:bodyPr>
            <a:normAutofit fontScale="90000"/>
          </a:bodyPr>
          <a:lstStyle/>
          <a:p>
            <a:r>
              <a:rPr lang="en-US" dirty="0"/>
              <a:t>Avocados increased market basket value by +72% in 2019</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22</a:t>
            </a:fld>
            <a:endParaRPr lang="en-US" dirty="0"/>
          </a:p>
        </p:txBody>
      </p:sp>
      <p:pic>
        <p:nvPicPr>
          <p:cNvPr id="11" name="Picture 10">
            <a:extLst>
              <a:ext uri="{FF2B5EF4-FFF2-40B4-BE49-F238E27FC236}">
                <a16:creationId xmlns:a16="http://schemas.microsoft.com/office/drawing/2014/main" id="{7EE30C3D-CAE9-479C-916B-2791FB5E5D2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00200" y="1173755"/>
            <a:ext cx="390869" cy="409987"/>
          </a:xfrm>
          <a:prstGeom prst="rect">
            <a:avLst/>
          </a:prstGeom>
        </p:spPr>
      </p:pic>
      <p:sp>
        <p:nvSpPr>
          <p:cNvPr id="10" name="Content Placeholder 7">
            <a:extLst>
              <a:ext uri="{FF2B5EF4-FFF2-40B4-BE49-F238E27FC236}">
                <a16:creationId xmlns:a16="http://schemas.microsoft.com/office/drawing/2014/main" id="{E13A03A7-0B67-4443-9E62-ADC2036C40BF}"/>
              </a:ext>
            </a:extLst>
          </p:cNvPr>
          <p:cNvSpPr txBox="1">
            <a:spLocks/>
          </p:cNvSpPr>
          <p:nvPr/>
        </p:nvSpPr>
        <p:spPr>
          <a:xfrm>
            <a:off x="5791200" y="1524000"/>
            <a:ext cx="3096087" cy="260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Aft>
                <a:spcPts val="300"/>
              </a:spcAft>
            </a:pPr>
            <a:r>
              <a:rPr lang="en-US" sz="1500" dirty="0">
                <a:solidFill>
                  <a:srgbClr val="343D43"/>
                </a:solidFill>
                <a:latin typeface="Source Sans Pro" panose="020B0503030403020204" pitchFamily="34" charset="0"/>
              </a:rPr>
              <a:t>In 2019, the premium was +72.1%. The premium has remained relatively unchanged for total avocado-purchasing households</a:t>
            </a:r>
          </a:p>
          <a:p>
            <a:pPr marL="171450" indent="-171450">
              <a:spcAft>
                <a:spcPts val="300"/>
              </a:spcAft>
            </a:pPr>
            <a:r>
              <a:rPr lang="en-US" sz="1500" dirty="0">
                <a:solidFill>
                  <a:srgbClr val="343D43"/>
                </a:solidFill>
                <a:latin typeface="Source Sans Pro" panose="020B0503030403020204" pitchFamily="34" charset="0"/>
              </a:rPr>
              <a:t>Market basket premium has declined for Super, Medium and Light households, but has increased for Heavy households</a:t>
            </a:r>
          </a:p>
          <a:p>
            <a:endParaRPr lang="en-US" sz="1500" dirty="0">
              <a:solidFill>
                <a:srgbClr val="343D43"/>
              </a:solidFill>
              <a:latin typeface="Source Sans Pro" panose="020B0503030403020204" pitchFamily="34" charset="0"/>
            </a:endParaRPr>
          </a:p>
        </p:txBody>
      </p:sp>
      <p:grpSp>
        <p:nvGrpSpPr>
          <p:cNvPr id="15" name="Group 14">
            <a:extLst>
              <a:ext uri="{FF2B5EF4-FFF2-40B4-BE49-F238E27FC236}">
                <a16:creationId xmlns:a16="http://schemas.microsoft.com/office/drawing/2014/main" id="{2C5D915B-5F78-4D3B-A384-101BCE924AEF}"/>
              </a:ext>
            </a:extLst>
          </p:cNvPr>
          <p:cNvGrpSpPr/>
          <p:nvPr/>
        </p:nvGrpSpPr>
        <p:grpSpPr>
          <a:xfrm>
            <a:off x="4254321" y="5712772"/>
            <a:ext cx="1945822" cy="393954"/>
            <a:chOff x="0" y="0"/>
            <a:chExt cx="1995835" cy="374904"/>
          </a:xfrm>
        </p:grpSpPr>
        <p:sp>
          <p:nvSpPr>
            <p:cNvPr id="16" name="TextBox 28">
              <a:extLst>
                <a:ext uri="{FF2B5EF4-FFF2-40B4-BE49-F238E27FC236}">
                  <a16:creationId xmlns:a16="http://schemas.microsoft.com/office/drawing/2014/main" id="{6D64DF88-DC96-4B99-BF26-14A6B558DFD0}"/>
                </a:ext>
              </a:extLst>
            </p:cNvPr>
            <p:cNvSpPr txBox="1"/>
            <p:nvPr/>
          </p:nvSpPr>
          <p:spPr>
            <a:xfrm>
              <a:off x="0" y="0"/>
              <a:ext cx="1995835"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Market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Basket Increase for each group</a:t>
              </a:r>
            </a:p>
          </p:txBody>
        </p:sp>
        <p:sp>
          <p:nvSpPr>
            <p:cNvPr id="18" name="TextBox 29">
              <a:extLst>
                <a:ext uri="{FF2B5EF4-FFF2-40B4-BE49-F238E27FC236}">
                  <a16:creationId xmlns:a16="http://schemas.microsoft.com/office/drawing/2014/main" id="{C7120112-7B02-428B-A384-1E700F943A3C}"/>
                </a:ext>
              </a:extLst>
            </p:cNvPr>
            <p:cNvSpPr txBox="1"/>
            <p:nvPr/>
          </p:nvSpPr>
          <p:spPr>
            <a:xfrm>
              <a:off x="34518" y="77540"/>
              <a:ext cx="23447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97636C00-3399-49CB-99CB-271D77EC0401}"/>
              </a:ext>
            </a:extLst>
          </p:cNvPr>
          <p:cNvPicPr>
            <a:picLocks noChangeAspect="1"/>
          </p:cNvPicPr>
          <p:nvPr/>
        </p:nvPicPr>
        <p:blipFill>
          <a:blip r:embed="rId5"/>
          <a:stretch>
            <a:fillRect/>
          </a:stretch>
        </p:blipFill>
        <p:spPr>
          <a:xfrm>
            <a:off x="4534681" y="3271159"/>
            <a:ext cx="762066" cy="707197"/>
          </a:xfrm>
          <a:prstGeom prst="rect">
            <a:avLst/>
          </a:prstGeom>
        </p:spPr>
      </p:pic>
      <p:pic>
        <p:nvPicPr>
          <p:cNvPr id="3" name="Picture 2">
            <a:extLst>
              <a:ext uri="{FF2B5EF4-FFF2-40B4-BE49-F238E27FC236}">
                <a16:creationId xmlns:a16="http://schemas.microsoft.com/office/drawing/2014/main" id="{3647DCEA-4617-47DD-8038-976F30534115}"/>
              </a:ext>
            </a:extLst>
          </p:cNvPr>
          <p:cNvPicPr>
            <a:picLocks noChangeAspect="1"/>
          </p:cNvPicPr>
          <p:nvPr/>
        </p:nvPicPr>
        <p:blipFill>
          <a:blip r:embed="rId6"/>
          <a:stretch>
            <a:fillRect/>
          </a:stretch>
        </p:blipFill>
        <p:spPr>
          <a:xfrm>
            <a:off x="764181" y="5736452"/>
            <a:ext cx="3523793" cy="347502"/>
          </a:xfrm>
          <a:prstGeom prst="rect">
            <a:avLst/>
          </a:prstGeom>
        </p:spPr>
      </p:pic>
      <p:sp>
        <p:nvSpPr>
          <p:cNvPr id="7" name="Footer Placeholder 3">
            <a:extLst>
              <a:ext uri="{FF2B5EF4-FFF2-40B4-BE49-F238E27FC236}">
                <a16:creationId xmlns:a16="http://schemas.microsoft.com/office/drawing/2014/main" id="{8A8303A7-909F-4B64-822D-78ADAE6049E4}"/>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115756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CE8AF-C83F-416B-8305-73B1E687B190}"/>
              </a:ext>
            </a:extLst>
          </p:cNvPr>
          <p:cNvPicPr>
            <a:picLocks noChangeAspect="1"/>
          </p:cNvPicPr>
          <p:nvPr/>
        </p:nvPicPr>
        <p:blipFill>
          <a:blip r:embed="rId2"/>
          <a:stretch>
            <a:fillRect/>
          </a:stretch>
        </p:blipFill>
        <p:spPr>
          <a:xfrm>
            <a:off x="152400" y="4029075"/>
            <a:ext cx="5915025" cy="1609725"/>
          </a:xfrm>
          <a:prstGeom prst="rect">
            <a:avLst/>
          </a:prstGeom>
        </p:spPr>
      </p:pic>
      <p:pic>
        <p:nvPicPr>
          <p:cNvPr id="15" name="Picture 14">
            <a:extLst>
              <a:ext uri="{FF2B5EF4-FFF2-40B4-BE49-F238E27FC236}">
                <a16:creationId xmlns:a16="http://schemas.microsoft.com/office/drawing/2014/main" id="{D38D46AA-1502-4C1E-A23B-E4E68F619D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9937" y="1520694"/>
            <a:ext cx="4596782" cy="2975106"/>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p:txBody>
          <a:bodyPr>
            <a:normAutofit fontScale="90000"/>
          </a:bodyPr>
          <a:lstStyle/>
          <a:p>
            <a:r>
              <a:rPr lang="en-US" dirty="0"/>
              <a:t>Rest-of-basket value* also increases when avocados are included</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23</a:t>
            </a:fld>
            <a:endParaRPr lang="en-US" dirty="0"/>
          </a:p>
        </p:txBody>
      </p:sp>
      <p:sp>
        <p:nvSpPr>
          <p:cNvPr id="17" name="Footer Placeholder 3">
            <a:extLst>
              <a:ext uri="{FF2B5EF4-FFF2-40B4-BE49-F238E27FC236}">
                <a16:creationId xmlns:a16="http://schemas.microsoft.com/office/drawing/2014/main" id="{9A14B63B-7277-4140-BDB4-7A832E78E166}"/>
              </a:ext>
            </a:extLst>
          </p:cNvPr>
          <p:cNvSpPr txBox="1">
            <a:spLocks/>
          </p:cNvSpPr>
          <p:nvPr/>
        </p:nvSpPr>
        <p:spPr>
          <a:xfrm>
            <a:off x="-1" y="6439680"/>
            <a:ext cx="8077201"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            *Rest-of-basket value = the value of all other non-avocado items in the basket</a:t>
            </a:r>
          </a:p>
        </p:txBody>
      </p:sp>
      <p:sp>
        <p:nvSpPr>
          <p:cNvPr id="18" name="TextBox 17">
            <a:extLst>
              <a:ext uri="{FF2B5EF4-FFF2-40B4-BE49-F238E27FC236}">
                <a16:creationId xmlns:a16="http://schemas.microsoft.com/office/drawing/2014/main" id="{8738E4B4-B880-4BE6-A09E-B46410003E2D}"/>
              </a:ext>
            </a:extLst>
          </p:cNvPr>
          <p:cNvSpPr txBox="1"/>
          <p:nvPr/>
        </p:nvSpPr>
        <p:spPr>
          <a:xfrm>
            <a:off x="1333584" y="1224827"/>
            <a:ext cx="3629487"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Rest of Market Basket Value</a:t>
            </a:r>
          </a:p>
          <a:p>
            <a:pPr algn="ctr"/>
            <a:r>
              <a:rPr lang="en-US" dirty="0">
                <a:latin typeface="Source Sans Pro" panose="020B0503030403020204" pitchFamily="34" charset="0"/>
                <a:ea typeface="Source Sans Pro" panose="020B0503030403020204" pitchFamily="34" charset="0"/>
              </a:rPr>
              <a:t>Without Avocados vs. With Avocados</a:t>
            </a:r>
            <a:endParaRPr lang="en-US" sz="1200" dirty="0">
              <a:latin typeface="Source Sans Pro" panose="020B0503030403020204" pitchFamily="34" charset="0"/>
              <a:ea typeface="Source Sans Pro" panose="020B0503030403020204" pitchFamily="34" charset="0"/>
            </a:endParaRPr>
          </a:p>
        </p:txBody>
      </p:sp>
      <p:grpSp>
        <p:nvGrpSpPr>
          <p:cNvPr id="21" name="Group 20">
            <a:extLst>
              <a:ext uri="{FF2B5EF4-FFF2-40B4-BE49-F238E27FC236}">
                <a16:creationId xmlns:a16="http://schemas.microsoft.com/office/drawing/2014/main" id="{9B2C8D9C-0917-4EDE-AD34-F1ED7CA7CC09}"/>
              </a:ext>
            </a:extLst>
          </p:cNvPr>
          <p:cNvGrpSpPr/>
          <p:nvPr/>
        </p:nvGrpSpPr>
        <p:grpSpPr>
          <a:xfrm>
            <a:off x="4419600" y="3339837"/>
            <a:ext cx="762000" cy="685800"/>
            <a:chOff x="0" y="0"/>
            <a:chExt cx="762000" cy="685800"/>
          </a:xfrm>
        </p:grpSpPr>
        <p:sp>
          <p:nvSpPr>
            <p:cNvPr id="22" name="Oval 21">
              <a:extLst>
                <a:ext uri="{FF2B5EF4-FFF2-40B4-BE49-F238E27FC236}">
                  <a16:creationId xmlns:a16="http://schemas.microsoft.com/office/drawing/2014/main" id="{6325BBC7-2448-47CC-8607-744A0EC78ABF}"/>
                </a:ext>
              </a:extLst>
            </p:cNvPr>
            <p:cNvSpPr/>
            <p:nvPr/>
          </p:nvSpPr>
          <p:spPr>
            <a:xfrm>
              <a:off x="38099" y="0"/>
              <a:ext cx="685800" cy="685800"/>
            </a:xfrm>
            <a:prstGeom prst="ellipse">
              <a:avLst/>
            </a:prstGeom>
            <a:solidFill>
              <a:srgbClr val="FCDED4"/>
            </a:solidFill>
            <a:ln w="19050">
              <a:solidFill>
                <a:srgbClr val="F27B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3" name="TextBox 39">
              <a:extLst>
                <a:ext uri="{FF2B5EF4-FFF2-40B4-BE49-F238E27FC236}">
                  <a16:creationId xmlns:a16="http://schemas.microsoft.com/office/drawing/2014/main" id="{1A7F24BC-FBED-4D84-8026-647CFB141413}"/>
                </a:ext>
              </a:extLst>
            </p:cNvPr>
            <p:cNvSpPr txBox="1"/>
            <p:nvPr/>
          </p:nvSpPr>
          <p:spPr>
            <a:xfrm>
              <a:off x="0" y="133351"/>
              <a:ext cx="762000" cy="4095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b="1" spc="-40" dirty="0">
                  <a:solidFill>
                    <a:srgbClr val="343D43"/>
                  </a:solidFill>
                  <a:latin typeface="Source Sans Pro" panose="020B0503030403020204" pitchFamily="34" charset="0"/>
                  <a:ea typeface="Source Sans Pro" panose="020B0503030403020204" pitchFamily="34" charset="0"/>
                </a:rPr>
                <a:t>+65.0%</a:t>
              </a:r>
            </a:p>
            <a:p>
              <a:pPr algn="ctr"/>
              <a:r>
                <a:rPr lang="en-US" sz="1100" b="1" spc="-40" dirty="0">
                  <a:solidFill>
                    <a:srgbClr val="343D43"/>
                  </a:solidFill>
                  <a:latin typeface="Source Sans Pro" panose="020B0503030403020204" pitchFamily="34" charset="0"/>
                  <a:ea typeface="Source Sans Pro" panose="020B0503030403020204" pitchFamily="34" charset="0"/>
                </a:rPr>
                <a:t>premium!</a:t>
              </a:r>
            </a:p>
          </p:txBody>
        </p:sp>
      </p:grpSp>
      <p:sp>
        <p:nvSpPr>
          <p:cNvPr id="29" name="Content Placeholder 7">
            <a:extLst>
              <a:ext uri="{FF2B5EF4-FFF2-40B4-BE49-F238E27FC236}">
                <a16:creationId xmlns:a16="http://schemas.microsoft.com/office/drawing/2014/main" id="{815EA146-BCCE-40D3-BD4F-CA001C16E65F}"/>
              </a:ext>
            </a:extLst>
          </p:cNvPr>
          <p:cNvSpPr txBox="1">
            <a:spLocks/>
          </p:cNvSpPr>
          <p:nvPr/>
        </p:nvSpPr>
        <p:spPr>
          <a:xfrm>
            <a:off x="5791200" y="1524000"/>
            <a:ext cx="3096087" cy="260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Aft>
                <a:spcPts val="300"/>
              </a:spcAft>
            </a:pPr>
            <a:r>
              <a:rPr lang="en-US" sz="1500" dirty="0">
                <a:solidFill>
                  <a:srgbClr val="343D43"/>
                </a:solidFill>
                <a:latin typeface="Source Sans Pro" panose="020B0503030403020204" pitchFamily="34" charset="0"/>
              </a:rPr>
              <a:t>In 2019, the rest-of-basket premium was +65.0% when avocados were included. This premium has remained relatively unchanged for total avocado-purchasing households</a:t>
            </a:r>
          </a:p>
          <a:p>
            <a:pPr marL="171450" indent="-171450">
              <a:spcAft>
                <a:spcPts val="300"/>
              </a:spcAft>
            </a:pPr>
            <a:r>
              <a:rPr lang="en-US" sz="1500" dirty="0">
                <a:solidFill>
                  <a:srgbClr val="343D43"/>
                </a:solidFill>
                <a:latin typeface="Source Sans Pro" panose="020B0503030403020204" pitchFamily="34" charset="0"/>
              </a:rPr>
              <a:t>Rest-of-basket premium has declined for Super, Medium and Light households, but has increased for Heavy households</a:t>
            </a:r>
          </a:p>
        </p:txBody>
      </p:sp>
      <p:grpSp>
        <p:nvGrpSpPr>
          <p:cNvPr id="20" name="Group 19">
            <a:extLst>
              <a:ext uri="{FF2B5EF4-FFF2-40B4-BE49-F238E27FC236}">
                <a16:creationId xmlns:a16="http://schemas.microsoft.com/office/drawing/2014/main" id="{A95ECCA1-8C6C-441D-965F-DDC0694DC9A5}"/>
              </a:ext>
            </a:extLst>
          </p:cNvPr>
          <p:cNvGrpSpPr/>
          <p:nvPr/>
        </p:nvGrpSpPr>
        <p:grpSpPr>
          <a:xfrm>
            <a:off x="4254321" y="5712772"/>
            <a:ext cx="2308110" cy="393954"/>
            <a:chOff x="0" y="0"/>
            <a:chExt cx="1995835" cy="374904"/>
          </a:xfrm>
        </p:grpSpPr>
        <p:sp>
          <p:nvSpPr>
            <p:cNvPr id="24" name="TextBox 28">
              <a:extLst>
                <a:ext uri="{FF2B5EF4-FFF2-40B4-BE49-F238E27FC236}">
                  <a16:creationId xmlns:a16="http://schemas.microsoft.com/office/drawing/2014/main" id="{C67B92D1-E181-409C-A97C-F8213D94BDE0}"/>
                </a:ext>
              </a:extLst>
            </p:cNvPr>
            <p:cNvSpPr txBox="1"/>
            <p:nvPr/>
          </p:nvSpPr>
          <p:spPr>
            <a:xfrm>
              <a:off x="0" y="0"/>
              <a:ext cx="1995835"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a:t>
              </a:r>
              <a:r>
                <a:rPr lang="en-US" sz="900" kern="0" dirty="0">
                  <a:solidFill>
                    <a:sysClr val="windowText" lastClr="000000"/>
                  </a:solidFill>
                  <a:latin typeface="Source Sans Pro" panose="020B0503030403020204" pitchFamily="34" charset="0"/>
                </a:rPr>
                <a:t>  Indicates highest annual Rest of</a:t>
              </a:r>
            </a:p>
            <a:p>
              <a:pPr lvl="0">
                <a:defRPr/>
              </a:pPr>
              <a:r>
                <a:rPr lang="en-US" sz="900" kern="0" dirty="0">
                  <a:solidFill>
                    <a:sysClr val="windowText" lastClr="000000"/>
                  </a:solidFill>
                  <a:latin typeface="Source Sans Pro" panose="020B0503030403020204" pitchFamily="34" charset="0"/>
                </a:rPr>
                <a:t>           Market Basket Increase for each group</a:t>
              </a:r>
            </a:p>
          </p:txBody>
        </p:sp>
        <p:sp>
          <p:nvSpPr>
            <p:cNvPr id="26" name="TextBox 29">
              <a:extLst>
                <a:ext uri="{FF2B5EF4-FFF2-40B4-BE49-F238E27FC236}">
                  <a16:creationId xmlns:a16="http://schemas.microsoft.com/office/drawing/2014/main" id="{0907BBAB-AA79-4AB7-B256-1ED7530046AA}"/>
                </a:ext>
              </a:extLst>
            </p:cNvPr>
            <p:cNvSpPr txBox="1"/>
            <p:nvPr/>
          </p:nvSpPr>
          <p:spPr>
            <a:xfrm>
              <a:off x="34517" y="77540"/>
              <a:ext cx="197672"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pic>
        <p:nvPicPr>
          <p:cNvPr id="34" name="Picture 33">
            <a:extLst>
              <a:ext uri="{FF2B5EF4-FFF2-40B4-BE49-F238E27FC236}">
                <a16:creationId xmlns:a16="http://schemas.microsoft.com/office/drawing/2014/main" id="{014EBDB4-0836-40CD-B3D2-097B8CD0DEF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1242179"/>
            <a:ext cx="390869" cy="409987"/>
          </a:xfrm>
          <a:prstGeom prst="rect">
            <a:avLst/>
          </a:prstGeom>
        </p:spPr>
      </p:pic>
      <p:pic>
        <p:nvPicPr>
          <p:cNvPr id="3" name="Picture 2">
            <a:extLst>
              <a:ext uri="{FF2B5EF4-FFF2-40B4-BE49-F238E27FC236}">
                <a16:creationId xmlns:a16="http://schemas.microsoft.com/office/drawing/2014/main" id="{3FB55648-C963-4A7D-BBE9-90FB0B1255B1}"/>
              </a:ext>
            </a:extLst>
          </p:cNvPr>
          <p:cNvPicPr>
            <a:picLocks noChangeAspect="1"/>
          </p:cNvPicPr>
          <p:nvPr/>
        </p:nvPicPr>
        <p:blipFill>
          <a:blip r:embed="rId5"/>
          <a:stretch>
            <a:fillRect/>
          </a:stretch>
        </p:blipFill>
        <p:spPr>
          <a:xfrm>
            <a:off x="764181" y="5736452"/>
            <a:ext cx="3523793" cy="347502"/>
          </a:xfrm>
          <a:prstGeom prst="rect">
            <a:avLst/>
          </a:prstGeom>
        </p:spPr>
      </p:pic>
    </p:spTree>
    <p:extLst>
      <p:ext uri="{BB962C8B-B14F-4D97-AF65-F5344CB8AC3E}">
        <p14:creationId xmlns:p14="http://schemas.microsoft.com/office/powerpoint/2010/main" val="300312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9A79B71-C291-4A59-BBE8-8705346373E0}"/>
              </a:ext>
            </a:extLst>
          </p:cNvPr>
          <p:cNvPicPr>
            <a:picLocks noChangeAspect="1"/>
          </p:cNvPicPr>
          <p:nvPr/>
        </p:nvPicPr>
        <p:blipFill>
          <a:blip r:embed="rId2"/>
          <a:stretch>
            <a:fillRect/>
          </a:stretch>
        </p:blipFill>
        <p:spPr>
          <a:xfrm>
            <a:off x="990600" y="1295401"/>
            <a:ext cx="4572000" cy="2666999"/>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a:xfrm>
            <a:off x="2286000" y="274638"/>
            <a:ext cx="6705600" cy="715962"/>
          </a:xfrm>
        </p:spPr>
        <p:txBody>
          <a:bodyPr>
            <a:normAutofit fontScale="90000"/>
          </a:bodyPr>
          <a:lstStyle/>
          <a:p>
            <a:r>
              <a:rPr lang="en-US" dirty="0"/>
              <a:t>Super households yield a higher market basket spend; this makes them valuable to the retailer</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24</a:t>
            </a:fld>
            <a:endParaRPr lang="en-US" dirty="0"/>
          </a:p>
        </p:txBody>
      </p:sp>
      <p:sp>
        <p:nvSpPr>
          <p:cNvPr id="18" name="TextBox 17">
            <a:extLst>
              <a:ext uri="{FF2B5EF4-FFF2-40B4-BE49-F238E27FC236}">
                <a16:creationId xmlns:a16="http://schemas.microsoft.com/office/drawing/2014/main" id="{8738E4B4-B880-4BE6-A09E-B46410003E2D}"/>
              </a:ext>
            </a:extLst>
          </p:cNvPr>
          <p:cNvSpPr txBox="1"/>
          <p:nvPr/>
        </p:nvSpPr>
        <p:spPr>
          <a:xfrm>
            <a:off x="1482865" y="1223002"/>
            <a:ext cx="362948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Market Basket Value By Segment (2019)</a:t>
            </a:r>
          </a:p>
        </p:txBody>
      </p:sp>
      <p:grpSp>
        <p:nvGrpSpPr>
          <p:cNvPr id="30" name="Group 29">
            <a:extLst>
              <a:ext uri="{FF2B5EF4-FFF2-40B4-BE49-F238E27FC236}">
                <a16:creationId xmlns:a16="http://schemas.microsoft.com/office/drawing/2014/main" id="{FEDA14A8-0A2D-4B9F-9F16-54B59FADD700}"/>
              </a:ext>
            </a:extLst>
          </p:cNvPr>
          <p:cNvGrpSpPr/>
          <p:nvPr/>
        </p:nvGrpSpPr>
        <p:grpSpPr>
          <a:xfrm>
            <a:off x="3035355" y="5298211"/>
            <a:ext cx="2374845" cy="393954"/>
            <a:chOff x="-1" y="0"/>
            <a:chExt cx="2263936" cy="374904"/>
          </a:xfrm>
        </p:grpSpPr>
        <p:sp>
          <p:nvSpPr>
            <p:cNvPr id="32" name="TextBox 28">
              <a:extLst>
                <a:ext uri="{FF2B5EF4-FFF2-40B4-BE49-F238E27FC236}">
                  <a16:creationId xmlns:a16="http://schemas.microsoft.com/office/drawing/2014/main" id="{B93D1312-38F7-4CA6-83D8-2A8993200F0F}"/>
                </a:ext>
              </a:extLst>
            </p:cNvPr>
            <p:cNvSpPr txBox="1"/>
            <p:nvPr/>
          </p:nvSpPr>
          <p:spPr>
            <a:xfrm>
              <a:off x="-1" y="0"/>
              <a:ext cx="2263936"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Market Basket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avocado share for each group</a:t>
              </a:r>
            </a:p>
          </p:txBody>
        </p:sp>
        <p:sp>
          <p:nvSpPr>
            <p:cNvPr id="33" name="TextBox 29">
              <a:extLst>
                <a:ext uri="{FF2B5EF4-FFF2-40B4-BE49-F238E27FC236}">
                  <a16:creationId xmlns:a16="http://schemas.microsoft.com/office/drawing/2014/main" id="{A7FD9DEE-8AB7-4836-80E5-4498D052C347}"/>
                </a:ext>
              </a:extLst>
            </p:cNvPr>
            <p:cNvSpPr txBox="1"/>
            <p:nvPr/>
          </p:nvSpPr>
          <p:spPr>
            <a:xfrm>
              <a:off x="34518" y="77540"/>
              <a:ext cx="23447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37" name="Content Placeholder 7">
            <a:extLst>
              <a:ext uri="{FF2B5EF4-FFF2-40B4-BE49-F238E27FC236}">
                <a16:creationId xmlns:a16="http://schemas.microsoft.com/office/drawing/2014/main" id="{E28D1A9D-E8CA-4AB4-BE6F-BFB2E7DFD9D4}"/>
              </a:ext>
            </a:extLst>
          </p:cNvPr>
          <p:cNvSpPr txBox="1">
            <a:spLocks/>
          </p:cNvSpPr>
          <p:nvPr/>
        </p:nvSpPr>
        <p:spPr>
          <a:xfrm>
            <a:off x="5529435" y="1543006"/>
            <a:ext cx="3449292" cy="260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r>
              <a:rPr lang="en-US" sz="1500" dirty="0">
                <a:solidFill>
                  <a:srgbClr val="343D43"/>
                </a:solidFill>
                <a:latin typeface="Source Sans Pro" panose="020B0503030403020204" pitchFamily="34" charset="0"/>
              </a:rPr>
              <a:t>Super avocado-purchasing households spend more on total market basket vs. other segments. </a:t>
            </a:r>
          </a:p>
          <a:p>
            <a:pPr marL="571500" lvl="1" indent="-171450">
              <a:spcAft>
                <a:spcPts val="300"/>
              </a:spcAft>
            </a:pPr>
            <a:r>
              <a:rPr lang="en-US" sz="1100" dirty="0">
                <a:solidFill>
                  <a:srgbClr val="343D43"/>
                </a:solidFill>
                <a:latin typeface="Source Sans Pro" panose="020B0503030403020204" pitchFamily="34" charset="0"/>
              </a:rPr>
              <a:t>Supers spend $74.43 on total basket, +13.4% more than Light households ($65.65)</a:t>
            </a:r>
          </a:p>
          <a:p>
            <a:pPr marL="171450" indent="-171450">
              <a:spcAft>
                <a:spcPts val="300"/>
              </a:spcAft>
            </a:pPr>
            <a:r>
              <a:rPr lang="en-US" sz="1500" dirty="0">
                <a:solidFill>
                  <a:srgbClr val="343D43"/>
                </a:solidFill>
                <a:latin typeface="Source Sans Pro" panose="020B0503030403020204" pitchFamily="34" charset="0"/>
              </a:rPr>
              <a:t>Despite this higher total spend, avocados make up a larger proportion of Super baskets then all other segments</a:t>
            </a:r>
          </a:p>
          <a:p>
            <a:pPr marL="227013" lvl="1" indent="0">
              <a:spcAft>
                <a:spcPts val="300"/>
              </a:spcAft>
              <a:buNone/>
            </a:pPr>
            <a:endParaRPr lang="en-US" sz="100" dirty="0">
              <a:solidFill>
                <a:srgbClr val="343D43"/>
              </a:solidFill>
              <a:latin typeface="Source Sans Pro" panose="020B0503030403020204" pitchFamily="34" charset="0"/>
            </a:endParaRPr>
          </a:p>
          <a:p>
            <a:pPr marL="227013" lvl="1" indent="0">
              <a:spcAft>
                <a:spcPts val="300"/>
              </a:spcAft>
              <a:buNone/>
            </a:pPr>
            <a:r>
              <a:rPr lang="en-US" sz="1500" dirty="0">
                <a:solidFill>
                  <a:srgbClr val="343D43"/>
                </a:solidFill>
                <a:latin typeface="Source Sans Pro" panose="020B0503030403020204" pitchFamily="34" charset="0"/>
              </a:rPr>
              <a:t>2019 Avocado Share of Basket</a:t>
            </a:r>
          </a:p>
          <a:p>
            <a:pPr marL="512763" lvl="1">
              <a:spcAft>
                <a:spcPts val="300"/>
              </a:spcAft>
            </a:pPr>
            <a:r>
              <a:rPr lang="en-US" sz="1300" dirty="0">
                <a:solidFill>
                  <a:srgbClr val="343D43"/>
                </a:solidFill>
                <a:latin typeface="Source Sans Pro" panose="020B0503030403020204" pitchFamily="34" charset="0"/>
              </a:rPr>
              <a:t>Super: 4.6%</a:t>
            </a:r>
          </a:p>
          <a:p>
            <a:pPr marL="512763" lvl="1">
              <a:spcAft>
                <a:spcPts val="300"/>
              </a:spcAft>
            </a:pPr>
            <a:r>
              <a:rPr lang="en-US" sz="1300" dirty="0">
                <a:solidFill>
                  <a:srgbClr val="343D43"/>
                </a:solidFill>
                <a:latin typeface="Source Sans Pro" panose="020B0503030403020204" pitchFamily="34" charset="0"/>
              </a:rPr>
              <a:t>Heavy: 3.6%</a:t>
            </a:r>
          </a:p>
          <a:p>
            <a:pPr marL="512763" lvl="1">
              <a:spcAft>
                <a:spcPts val="300"/>
              </a:spcAft>
            </a:pPr>
            <a:r>
              <a:rPr lang="en-US" sz="1300" dirty="0">
                <a:solidFill>
                  <a:srgbClr val="343D43"/>
                </a:solidFill>
                <a:latin typeface="Source Sans Pro" panose="020B0503030403020204" pitchFamily="34" charset="0"/>
              </a:rPr>
              <a:t>Medium: 3.2%</a:t>
            </a:r>
          </a:p>
          <a:p>
            <a:pPr marL="512763" lvl="1">
              <a:spcAft>
                <a:spcPts val="300"/>
              </a:spcAft>
            </a:pPr>
            <a:r>
              <a:rPr lang="en-US" sz="1300" dirty="0">
                <a:solidFill>
                  <a:srgbClr val="343D43"/>
                </a:solidFill>
                <a:latin typeface="Source Sans Pro" panose="020B0503030403020204" pitchFamily="34" charset="0"/>
              </a:rPr>
              <a:t>Light: 2.4%</a:t>
            </a:r>
          </a:p>
          <a:p>
            <a:pPr marL="512763" lvl="1">
              <a:spcAft>
                <a:spcPts val="300"/>
              </a:spcAft>
            </a:pPr>
            <a:endParaRPr lang="en-US" sz="1300" dirty="0">
              <a:solidFill>
                <a:srgbClr val="343D43"/>
              </a:solidFill>
              <a:latin typeface="Source Sans Pro" panose="020B0503030403020204" pitchFamily="34" charset="0"/>
            </a:endParaRPr>
          </a:p>
        </p:txBody>
      </p:sp>
      <p:pic>
        <p:nvPicPr>
          <p:cNvPr id="15" name="Picture 14">
            <a:extLst>
              <a:ext uri="{FF2B5EF4-FFF2-40B4-BE49-F238E27FC236}">
                <a16:creationId xmlns:a16="http://schemas.microsoft.com/office/drawing/2014/main" id="{EC8C3E97-61A6-4962-AE44-342778BF522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87430" y="1143000"/>
            <a:ext cx="390869" cy="409987"/>
          </a:xfrm>
          <a:prstGeom prst="rect">
            <a:avLst/>
          </a:prstGeom>
        </p:spPr>
      </p:pic>
      <p:sp>
        <p:nvSpPr>
          <p:cNvPr id="7" name="Oval 6">
            <a:extLst>
              <a:ext uri="{FF2B5EF4-FFF2-40B4-BE49-F238E27FC236}">
                <a16:creationId xmlns:a16="http://schemas.microsoft.com/office/drawing/2014/main" id="{85B4DB36-C93A-43B2-BDC5-EA95C67F2A8D}"/>
              </a:ext>
            </a:extLst>
          </p:cNvPr>
          <p:cNvSpPr/>
          <p:nvPr/>
        </p:nvSpPr>
        <p:spPr>
          <a:xfrm>
            <a:off x="4572000" y="2484188"/>
            <a:ext cx="914400" cy="586792"/>
          </a:xfrm>
          <a:prstGeom prst="ellipse">
            <a:avLst/>
          </a:prstGeom>
          <a:solidFill>
            <a:schemeClr val="accent6">
              <a:lumMod val="20000"/>
              <a:lumOff val="80000"/>
            </a:schemeClr>
          </a:solidFill>
          <a:ln w="19050">
            <a:solidFill>
              <a:srgbClr val="F27B5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latin typeface="Source Sans Pro" panose="020B0503030403020204" pitchFamily="34" charset="0"/>
                <a:ea typeface="Source Sans Pro" panose="020B0503030403020204" pitchFamily="34" charset="0"/>
              </a:rPr>
              <a:t>Avocado Share</a:t>
            </a:r>
          </a:p>
          <a:p>
            <a:pPr algn="ctr"/>
            <a:r>
              <a:rPr lang="en-US" sz="1000" dirty="0">
                <a:latin typeface="Source Sans Pro" panose="020B0503030403020204" pitchFamily="34" charset="0"/>
                <a:ea typeface="Source Sans Pro" panose="020B0503030403020204" pitchFamily="34" charset="0"/>
              </a:rPr>
              <a:t>4.1%! </a:t>
            </a:r>
          </a:p>
        </p:txBody>
      </p:sp>
      <p:sp>
        <p:nvSpPr>
          <p:cNvPr id="8" name="TextBox 7">
            <a:extLst>
              <a:ext uri="{FF2B5EF4-FFF2-40B4-BE49-F238E27FC236}">
                <a16:creationId xmlns:a16="http://schemas.microsoft.com/office/drawing/2014/main" id="{C0EFDA70-5BB1-493B-88E4-B7E4CC549FA2}"/>
              </a:ext>
            </a:extLst>
          </p:cNvPr>
          <p:cNvSpPr txBox="1"/>
          <p:nvPr/>
        </p:nvSpPr>
        <p:spPr>
          <a:xfrm>
            <a:off x="1154115" y="2459191"/>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$65.65</a:t>
            </a:r>
          </a:p>
        </p:txBody>
      </p:sp>
      <p:sp>
        <p:nvSpPr>
          <p:cNvPr id="9" name="TextBox 8">
            <a:extLst>
              <a:ext uri="{FF2B5EF4-FFF2-40B4-BE49-F238E27FC236}">
                <a16:creationId xmlns:a16="http://schemas.microsoft.com/office/drawing/2014/main" id="{D62A3401-30C0-4B66-A515-0FE7CC266AD7}"/>
              </a:ext>
            </a:extLst>
          </p:cNvPr>
          <p:cNvSpPr txBox="1"/>
          <p:nvPr/>
        </p:nvSpPr>
        <p:spPr>
          <a:xfrm>
            <a:off x="2094156" y="1682683"/>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$72.02</a:t>
            </a:r>
          </a:p>
        </p:txBody>
      </p:sp>
      <p:sp>
        <p:nvSpPr>
          <p:cNvPr id="10" name="TextBox 9">
            <a:extLst>
              <a:ext uri="{FF2B5EF4-FFF2-40B4-BE49-F238E27FC236}">
                <a16:creationId xmlns:a16="http://schemas.microsoft.com/office/drawing/2014/main" id="{8B997F2C-4BB3-4D89-A562-7A9EF32C80AF}"/>
              </a:ext>
            </a:extLst>
          </p:cNvPr>
          <p:cNvSpPr txBox="1"/>
          <p:nvPr/>
        </p:nvSpPr>
        <p:spPr>
          <a:xfrm>
            <a:off x="2917118" y="1660390"/>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$72.10</a:t>
            </a:r>
          </a:p>
        </p:txBody>
      </p:sp>
      <p:sp>
        <p:nvSpPr>
          <p:cNvPr id="11" name="TextBox 10">
            <a:extLst>
              <a:ext uri="{FF2B5EF4-FFF2-40B4-BE49-F238E27FC236}">
                <a16:creationId xmlns:a16="http://schemas.microsoft.com/office/drawing/2014/main" id="{D33BBC02-785A-4FC4-997E-3BB1799398F1}"/>
              </a:ext>
            </a:extLst>
          </p:cNvPr>
          <p:cNvSpPr txBox="1"/>
          <p:nvPr/>
        </p:nvSpPr>
        <p:spPr>
          <a:xfrm>
            <a:off x="3799635" y="1390605"/>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$74.43</a:t>
            </a:r>
          </a:p>
        </p:txBody>
      </p:sp>
      <p:sp>
        <p:nvSpPr>
          <p:cNvPr id="12" name="TextBox 11">
            <a:extLst>
              <a:ext uri="{FF2B5EF4-FFF2-40B4-BE49-F238E27FC236}">
                <a16:creationId xmlns:a16="http://schemas.microsoft.com/office/drawing/2014/main" id="{E6FC7FF0-E439-499A-9B08-5538DDDFE5DE}"/>
              </a:ext>
            </a:extLst>
          </p:cNvPr>
          <p:cNvSpPr txBox="1"/>
          <p:nvPr/>
        </p:nvSpPr>
        <p:spPr>
          <a:xfrm>
            <a:off x="4680179" y="1535340"/>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$73.24</a:t>
            </a:r>
          </a:p>
        </p:txBody>
      </p:sp>
      <p:pic>
        <p:nvPicPr>
          <p:cNvPr id="26" name="Picture 25">
            <a:extLst>
              <a:ext uri="{FF2B5EF4-FFF2-40B4-BE49-F238E27FC236}">
                <a16:creationId xmlns:a16="http://schemas.microsoft.com/office/drawing/2014/main" id="{F66F90ED-82CB-4F4F-BDA3-97F4A256AD4C}"/>
              </a:ext>
            </a:extLst>
          </p:cNvPr>
          <p:cNvPicPr>
            <a:picLocks noChangeAspect="1"/>
          </p:cNvPicPr>
          <p:nvPr/>
        </p:nvPicPr>
        <p:blipFill>
          <a:blip r:embed="rId4"/>
          <a:stretch>
            <a:fillRect/>
          </a:stretch>
        </p:blipFill>
        <p:spPr>
          <a:xfrm>
            <a:off x="292980" y="3909046"/>
            <a:ext cx="5248275" cy="1371600"/>
          </a:xfrm>
          <a:prstGeom prst="rect">
            <a:avLst/>
          </a:prstGeom>
        </p:spPr>
      </p:pic>
      <p:pic>
        <p:nvPicPr>
          <p:cNvPr id="28" name="Picture 27">
            <a:extLst>
              <a:ext uri="{FF2B5EF4-FFF2-40B4-BE49-F238E27FC236}">
                <a16:creationId xmlns:a16="http://schemas.microsoft.com/office/drawing/2014/main" id="{AA36B39F-DE37-4325-98A7-041635355F7D}"/>
              </a:ext>
            </a:extLst>
          </p:cNvPr>
          <p:cNvPicPr>
            <a:picLocks noChangeAspect="1"/>
          </p:cNvPicPr>
          <p:nvPr/>
        </p:nvPicPr>
        <p:blipFill>
          <a:blip r:embed="rId5"/>
          <a:stretch>
            <a:fillRect/>
          </a:stretch>
        </p:blipFill>
        <p:spPr>
          <a:xfrm>
            <a:off x="1453738" y="5319057"/>
            <a:ext cx="1822862" cy="347502"/>
          </a:xfrm>
          <a:prstGeom prst="rect">
            <a:avLst/>
          </a:prstGeom>
        </p:spPr>
      </p:pic>
      <p:sp>
        <p:nvSpPr>
          <p:cNvPr id="3" name="Footer Placeholder 3">
            <a:extLst>
              <a:ext uri="{FF2B5EF4-FFF2-40B4-BE49-F238E27FC236}">
                <a16:creationId xmlns:a16="http://schemas.microsoft.com/office/drawing/2014/main" id="{2A68EDFE-FFEB-4BAF-8CD0-CF2F6A6EF3C5}"/>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341613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3DFA-3B62-4276-AC3E-7695D395D9B1}"/>
              </a:ext>
            </a:extLst>
          </p:cNvPr>
          <p:cNvSpPr>
            <a:spLocks noGrp="1"/>
          </p:cNvSpPr>
          <p:nvPr>
            <p:ph type="title"/>
          </p:nvPr>
        </p:nvSpPr>
        <p:spPr/>
        <p:txBody>
          <a:bodyPr/>
          <a:lstStyle/>
          <a:p>
            <a:r>
              <a:rPr lang="en-US" dirty="0"/>
              <a:t>Hispanic vs. non-Hispanic</a:t>
            </a:r>
          </a:p>
        </p:txBody>
      </p:sp>
      <p:sp>
        <p:nvSpPr>
          <p:cNvPr id="3" name="Text Placeholder 2">
            <a:extLst>
              <a:ext uri="{FF2B5EF4-FFF2-40B4-BE49-F238E27FC236}">
                <a16:creationId xmlns:a16="http://schemas.microsoft.com/office/drawing/2014/main" id="{0483A7DB-2C7E-4CCB-96D0-9A027D289228}"/>
              </a:ext>
            </a:extLst>
          </p:cNvPr>
          <p:cNvSpPr>
            <a:spLocks noGrp="1"/>
          </p:cNvSpPr>
          <p:nvPr>
            <p:ph type="body" idx="1"/>
          </p:nvPr>
        </p:nvSpPr>
        <p:spPr/>
        <p:txBody>
          <a:bodyPr/>
          <a:lstStyle/>
          <a:p>
            <a:r>
              <a:rPr lang="en-US" dirty="0"/>
              <a:t>Avocado Purchase Trends</a:t>
            </a:r>
          </a:p>
        </p:txBody>
      </p:sp>
      <p:sp>
        <p:nvSpPr>
          <p:cNvPr id="4" name="Slide Number Placeholder 3">
            <a:extLst>
              <a:ext uri="{FF2B5EF4-FFF2-40B4-BE49-F238E27FC236}">
                <a16:creationId xmlns:a16="http://schemas.microsoft.com/office/drawing/2014/main" id="{5E4C50AB-266E-4B4D-813F-F50B8E37B918}"/>
              </a:ext>
            </a:extLst>
          </p:cNvPr>
          <p:cNvSpPr>
            <a:spLocks noGrp="1"/>
          </p:cNvSpPr>
          <p:nvPr>
            <p:ph type="sldNum" sz="quarter" idx="4"/>
          </p:nvPr>
        </p:nvSpPr>
        <p:spPr/>
        <p:txBody>
          <a:bodyPr/>
          <a:lstStyle/>
          <a:p>
            <a:fld id="{2F18AD43-49F2-4585-85CB-381ABF55072C}" type="slidenum">
              <a:rPr lang="en-US" smtClean="0"/>
              <a:pPr/>
              <a:t>25</a:t>
            </a:fld>
            <a:endParaRPr lang="en-US" dirty="0"/>
          </a:p>
        </p:txBody>
      </p:sp>
    </p:spTree>
    <p:extLst>
      <p:ext uri="{BB962C8B-B14F-4D97-AF65-F5344CB8AC3E}">
        <p14:creationId xmlns:p14="http://schemas.microsoft.com/office/powerpoint/2010/main" val="336493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0B1A32-3610-4992-A209-FB3394FD90E4}"/>
              </a:ext>
            </a:extLst>
          </p:cNvPr>
          <p:cNvPicPr>
            <a:picLocks noChangeAspect="1"/>
          </p:cNvPicPr>
          <p:nvPr/>
        </p:nvPicPr>
        <p:blipFill>
          <a:blip r:embed="rId2"/>
          <a:stretch>
            <a:fillRect/>
          </a:stretch>
        </p:blipFill>
        <p:spPr>
          <a:xfrm>
            <a:off x="1520833" y="1427472"/>
            <a:ext cx="6102333" cy="3551801"/>
          </a:xfrm>
          <a:prstGeom prst="rect">
            <a:avLst/>
          </a:prstGeom>
        </p:spPr>
      </p:pic>
      <p:sp>
        <p:nvSpPr>
          <p:cNvPr id="2" name="Title 1"/>
          <p:cNvSpPr>
            <a:spLocks noGrp="1"/>
          </p:cNvSpPr>
          <p:nvPr>
            <p:ph type="title"/>
          </p:nvPr>
        </p:nvSpPr>
        <p:spPr>
          <a:xfrm>
            <a:off x="2285999" y="274638"/>
            <a:ext cx="6693031" cy="715962"/>
          </a:xfrm>
        </p:spPr>
        <p:txBody>
          <a:bodyPr>
            <a:normAutofit fontScale="90000"/>
          </a:bodyPr>
          <a:lstStyle/>
          <a:p>
            <a:r>
              <a:rPr lang="en-US" dirty="0"/>
              <a:t>2019 Avocado purchases grew +$250M since 2016</a:t>
            </a:r>
          </a:p>
        </p:txBody>
      </p:sp>
      <p:sp>
        <p:nvSpPr>
          <p:cNvPr id="4" name="Slide Number Placeholder 3"/>
          <p:cNvSpPr>
            <a:spLocks noGrp="1"/>
          </p:cNvSpPr>
          <p:nvPr>
            <p:ph type="sldNum" sz="quarter" idx="4"/>
          </p:nvPr>
        </p:nvSpPr>
        <p:spPr/>
        <p:txBody>
          <a:bodyPr/>
          <a:lstStyle/>
          <a:p>
            <a:fld id="{2F18AD43-49F2-4585-85CB-381ABF55072C}" type="slidenum">
              <a:rPr lang="en-US" smtClean="0"/>
              <a:pPr/>
              <a:t>26</a:t>
            </a:fld>
            <a:endParaRPr lang="en-US" dirty="0"/>
          </a:p>
        </p:txBody>
      </p:sp>
      <p:sp>
        <p:nvSpPr>
          <p:cNvPr id="10" name="Content Placeholder 7">
            <a:extLst>
              <a:ext uri="{FF2B5EF4-FFF2-40B4-BE49-F238E27FC236}">
                <a16:creationId xmlns:a16="http://schemas.microsoft.com/office/drawing/2014/main" id="{8CE74C01-B39E-4F52-95EA-2355D3EC4F27}"/>
              </a:ext>
            </a:extLst>
          </p:cNvPr>
          <p:cNvSpPr>
            <a:spLocks noGrp="1"/>
          </p:cNvSpPr>
          <p:nvPr>
            <p:ph idx="1"/>
          </p:nvPr>
        </p:nvSpPr>
        <p:spPr>
          <a:xfrm>
            <a:off x="152400" y="5130978"/>
            <a:ext cx="8839200" cy="1419091"/>
          </a:xfrm>
        </p:spPr>
        <p:txBody>
          <a:bodyPr>
            <a:noAutofit/>
          </a:bodyPr>
          <a:lstStyle/>
          <a:p>
            <a:r>
              <a:rPr lang="en-US" sz="1500" dirty="0">
                <a:solidFill>
                  <a:srgbClr val="343D43"/>
                </a:solidFill>
              </a:rPr>
              <a:t>2019 avocado purchases increased +15.8% vs. 2016, a compound annual growth rate of +5%</a:t>
            </a:r>
          </a:p>
          <a:p>
            <a:r>
              <a:rPr lang="en-US" sz="1500" dirty="0">
                <a:solidFill>
                  <a:srgbClr val="343D43"/>
                </a:solidFill>
              </a:rPr>
              <a:t>This dollar growth equated to +$250M in avocado purchases</a:t>
            </a:r>
          </a:p>
          <a:p>
            <a:endParaRPr lang="en-US" sz="1500" dirty="0">
              <a:solidFill>
                <a:srgbClr val="343D43"/>
              </a:solidFill>
            </a:endParaRPr>
          </a:p>
        </p:txBody>
      </p:sp>
      <p:sp>
        <p:nvSpPr>
          <p:cNvPr id="11" name="TextBox 10">
            <a:extLst>
              <a:ext uri="{FF2B5EF4-FFF2-40B4-BE49-F238E27FC236}">
                <a16:creationId xmlns:a16="http://schemas.microsoft.com/office/drawing/2014/main" id="{8B28D9D2-B82B-49B5-977F-A2354F76AC0F}"/>
              </a:ext>
            </a:extLst>
          </p:cNvPr>
          <p:cNvSpPr txBox="1"/>
          <p:nvPr/>
        </p:nvSpPr>
        <p:spPr>
          <a:xfrm>
            <a:off x="2436092" y="1077543"/>
            <a:ext cx="4271815"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Total Household Avocado Purchase Dollars (Millions)</a:t>
            </a:r>
          </a:p>
        </p:txBody>
      </p:sp>
      <p:pic>
        <p:nvPicPr>
          <p:cNvPr id="3" name="Picture 2">
            <a:extLst>
              <a:ext uri="{FF2B5EF4-FFF2-40B4-BE49-F238E27FC236}">
                <a16:creationId xmlns:a16="http://schemas.microsoft.com/office/drawing/2014/main" id="{EAC144DD-6EE9-496D-A63D-2EE7F9334DB2}"/>
              </a:ext>
            </a:extLst>
          </p:cNvPr>
          <p:cNvPicPr>
            <a:picLocks noChangeAspect="1"/>
          </p:cNvPicPr>
          <p:nvPr/>
        </p:nvPicPr>
        <p:blipFill>
          <a:blip r:embed="rId3"/>
          <a:stretch>
            <a:fillRect/>
          </a:stretch>
        </p:blipFill>
        <p:spPr>
          <a:xfrm>
            <a:off x="6781800" y="1600200"/>
            <a:ext cx="1524000" cy="1131903"/>
          </a:xfrm>
          <a:prstGeom prst="rect">
            <a:avLst/>
          </a:prstGeom>
        </p:spPr>
      </p:pic>
      <p:sp>
        <p:nvSpPr>
          <p:cNvPr id="5" name="Footer Placeholder 3">
            <a:extLst>
              <a:ext uri="{FF2B5EF4-FFF2-40B4-BE49-F238E27FC236}">
                <a16:creationId xmlns:a16="http://schemas.microsoft.com/office/drawing/2014/main" id="{6847760F-5F01-49A3-A15E-30D6DACFE5C3}"/>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83620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561FD6D-3D44-4DC8-B06A-F6CE10DAED9F}"/>
              </a:ext>
            </a:extLst>
          </p:cNvPr>
          <p:cNvSpPr txBox="1"/>
          <p:nvPr/>
        </p:nvSpPr>
        <p:spPr>
          <a:xfrm>
            <a:off x="2358965" y="1289619"/>
            <a:ext cx="441960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Incremental Avocado Purchases (2016 vs. 2019)</a:t>
            </a:r>
          </a:p>
        </p:txBody>
      </p:sp>
      <p:sp>
        <p:nvSpPr>
          <p:cNvPr id="2" name="Title 1">
            <a:extLst>
              <a:ext uri="{FF2B5EF4-FFF2-40B4-BE49-F238E27FC236}">
                <a16:creationId xmlns:a16="http://schemas.microsoft.com/office/drawing/2014/main" id="{F853253C-27DA-40D1-8C19-EEA018906CA6}"/>
              </a:ext>
            </a:extLst>
          </p:cNvPr>
          <p:cNvSpPr>
            <a:spLocks noGrp="1"/>
          </p:cNvSpPr>
          <p:nvPr>
            <p:ph type="title"/>
          </p:nvPr>
        </p:nvSpPr>
        <p:spPr/>
        <p:txBody>
          <a:bodyPr>
            <a:normAutofit fontScale="90000"/>
          </a:bodyPr>
          <a:lstStyle/>
          <a:p>
            <a:r>
              <a:rPr lang="en-US" dirty="0"/>
              <a:t>Non-Hispanic households contributed</a:t>
            </a:r>
            <a:br>
              <a:rPr lang="en-US" dirty="0"/>
            </a:br>
            <a:r>
              <a:rPr lang="en-US" dirty="0"/>
              <a:t>three-fourths of the $250M gain</a:t>
            </a:r>
          </a:p>
        </p:txBody>
      </p:sp>
      <p:sp>
        <p:nvSpPr>
          <p:cNvPr id="4" name="Slide Number Placeholder 3">
            <a:extLst>
              <a:ext uri="{FF2B5EF4-FFF2-40B4-BE49-F238E27FC236}">
                <a16:creationId xmlns:a16="http://schemas.microsoft.com/office/drawing/2014/main" id="{F38DFB75-55A7-4522-952D-16AB754ED3C7}"/>
              </a:ext>
            </a:extLst>
          </p:cNvPr>
          <p:cNvSpPr>
            <a:spLocks noGrp="1"/>
          </p:cNvSpPr>
          <p:nvPr>
            <p:ph type="sldNum" sz="quarter" idx="4"/>
          </p:nvPr>
        </p:nvSpPr>
        <p:spPr/>
        <p:txBody>
          <a:bodyPr/>
          <a:lstStyle/>
          <a:p>
            <a:fld id="{2F18AD43-49F2-4585-85CB-381ABF55072C}" type="slidenum">
              <a:rPr lang="en-US" smtClean="0"/>
              <a:pPr/>
              <a:t>27</a:t>
            </a:fld>
            <a:endParaRPr lang="en-US" dirty="0"/>
          </a:p>
        </p:txBody>
      </p:sp>
      <p:sp>
        <p:nvSpPr>
          <p:cNvPr id="17" name="Content Placeholder 7">
            <a:extLst>
              <a:ext uri="{FF2B5EF4-FFF2-40B4-BE49-F238E27FC236}">
                <a16:creationId xmlns:a16="http://schemas.microsoft.com/office/drawing/2014/main" id="{DCE7AC53-CA35-44F7-8F82-4B283F699781}"/>
              </a:ext>
            </a:extLst>
          </p:cNvPr>
          <p:cNvSpPr>
            <a:spLocks noGrp="1"/>
          </p:cNvSpPr>
          <p:nvPr>
            <p:ph idx="1"/>
          </p:nvPr>
        </p:nvSpPr>
        <p:spPr>
          <a:xfrm>
            <a:off x="96038" y="4984698"/>
            <a:ext cx="8444597" cy="1280160"/>
          </a:xfrm>
        </p:spPr>
        <p:txBody>
          <a:bodyPr>
            <a:noAutofit/>
          </a:bodyPr>
          <a:lstStyle/>
          <a:p>
            <a:pPr>
              <a:spcBef>
                <a:spcPts val="800"/>
              </a:spcBef>
            </a:pPr>
            <a:r>
              <a:rPr lang="en-US" sz="1500" dirty="0">
                <a:solidFill>
                  <a:srgbClr val="343D43"/>
                </a:solidFill>
              </a:rPr>
              <a:t>Non-Hispanic households showed a +$190M increase in avocado purchases, contributing 76% of the total $250M gain</a:t>
            </a:r>
          </a:p>
          <a:p>
            <a:pPr>
              <a:spcBef>
                <a:spcPts val="800"/>
              </a:spcBef>
            </a:pPr>
            <a:r>
              <a:rPr lang="en-US" sz="1500" dirty="0">
                <a:solidFill>
                  <a:srgbClr val="343D43"/>
                </a:solidFill>
              </a:rPr>
              <a:t>Hispanic households showed a +$60M increase in avocado purchases, contributing 24% of the total $250M gain</a:t>
            </a:r>
          </a:p>
        </p:txBody>
      </p:sp>
      <p:pic>
        <p:nvPicPr>
          <p:cNvPr id="14" name="Picture 13">
            <a:extLst>
              <a:ext uri="{FF2B5EF4-FFF2-40B4-BE49-F238E27FC236}">
                <a16:creationId xmlns:a16="http://schemas.microsoft.com/office/drawing/2014/main" id="{9B1DCCBC-4520-4DFC-9CFD-A6AF7B839ABE}"/>
              </a:ext>
            </a:extLst>
          </p:cNvPr>
          <p:cNvPicPr>
            <a:picLocks noChangeAspect="1"/>
          </p:cNvPicPr>
          <p:nvPr/>
        </p:nvPicPr>
        <p:blipFill>
          <a:blip r:embed="rId2"/>
          <a:stretch>
            <a:fillRect/>
          </a:stretch>
        </p:blipFill>
        <p:spPr>
          <a:xfrm>
            <a:off x="3297144" y="4429875"/>
            <a:ext cx="2664183" cy="377985"/>
          </a:xfrm>
          <a:prstGeom prst="rect">
            <a:avLst/>
          </a:prstGeom>
        </p:spPr>
      </p:pic>
      <p:pic>
        <p:nvPicPr>
          <p:cNvPr id="5" name="Picture 4">
            <a:extLst>
              <a:ext uri="{FF2B5EF4-FFF2-40B4-BE49-F238E27FC236}">
                <a16:creationId xmlns:a16="http://schemas.microsoft.com/office/drawing/2014/main" id="{871B29C3-3ED7-47F2-823A-B9E8F2CC9871}"/>
              </a:ext>
            </a:extLst>
          </p:cNvPr>
          <p:cNvPicPr>
            <a:picLocks noChangeAspect="1"/>
          </p:cNvPicPr>
          <p:nvPr/>
        </p:nvPicPr>
        <p:blipFill>
          <a:blip r:embed="rId3"/>
          <a:stretch>
            <a:fillRect/>
          </a:stretch>
        </p:blipFill>
        <p:spPr>
          <a:xfrm>
            <a:off x="1981200" y="1682054"/>
            <a:ext cx="4892086" cy="2570983"/>
          </a:xfrm>
          <a:prstGeom prst="rect">
            <a:avLst/>
          </a:prstGeom>
        </p:spPr>
      </p:pic>
      <p:sp>
        <p:nvSpPr>
          <p:cNvPr id="3" name="Footer Placeholder 3">
            <a:extLst>
              <a:ext uri="{FF2B5EF4-FFF2-40B4-BE49-F238E27FC236}">
                <a16:creationId xmlns:a16="http://schemas.microsoft.com/office/drawing/2014/main" id="{DE2F844F-37B2-476F-9094-5E1BC1F3E1A0}"/>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935998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Autofit/>
          </a:bodyPr>
          <a:lstStyle/>
          <a:p>
            <a:r>
              <a:rPr lang="en-US" sz="2200" dirty="0"/>
              <a:t>Hispanic households account for a greater proportion of avocado purchases than they do of avocado-purchasing households</a:t>
            </a:r>
          </a:p>
        </p:txBody>
      </p:sp>
      <p:sp>
        <p:nvSpPr>
          <p:cNvPr id="4" name="Slide Number Placeholder 3"/>
          <p:cNvSpPr>
            <a:spLocks noGrp="1"/>
          </p:cNvSpPr>
          <p:nvPr>
            <p:ph type="sldNum" sz="quarter" idx="4"/>
          </p:nvPr>
        </p:nvSpPr>
        <p:spPr/>
        <p:txBody>
          <a:bodyPr/>
          <a:lstStyle/>
          <a:p>
            <a:fld id="{2F18AD43-49F2-4585-85CB-381ABF55072C}" type="slidenum">
              <a:rPr lang="en-US" smtClean="0"/>
              <a:pPr/>
              <a:t>28</a:t>
            </a:fld>
            <a:endParaRPr lang="en-US" dirty="0"/>
          </a:p>
        </p:txBody>
      </p:sp>
      <p:sp>
        <p:nvSpPr>
          <p:cNvPr id="10" name="Content Placeholder 7">
            <a:extLst>
              <a:ext uri="{FF2B5EF4-FFF2-40B4-BE49-F238E27FC236}">
                <a16:creationId xmlns:a16="http://schemas.microsoft.com/office/drawing/2014/main" id="{1624D03B-771C-4B7E-B946-D3CF2CFAFAF3}"/>
              </a:ext>
            </a:extLst>
          </p:cNvPr>
          <p:cNvSpPr>
            <a:spLocks noGrp="1"/>
          </p:cNvSpPr>
          <p:nvPr>
            <p:ph idx="1"/>
          </p:nvPr>
        </p:nvSpPr>
        <p:spPr>
          <a:xfrm>
            <a:off x="76199" y="4859884"/>
            <a:ext cx="8763001" cy="1147005"/>
          </a:xfrm>
        </p:spPr>
        <p:txBody>
          <a:bodyPr>
            <a:noAutofit/>
          </a:bodyPr>
          <a:lstStyle/>
          <a:p>
            <a:pPr>
              <a:spcBef>
                <a:spcPts val="800"/>
              </a:spcBef>
            </a:pPr>
            <a:r>
              <a:rPr lang="en-US" sz="1500" dirty="0">
                <a:solidFill>
                  <a:srgbClr val="343D43"/>
                </a:solidFill>
              </a:rPr>
              <a:t>Hispanic shoppers account for 17.0% of avocado-purchasing households and account for an even greater share of avocado purchases (20.8%)</a:t>
            </a:r>
          </a:p>
        </p:txBody>
      </p:sp>
      <p:sp>
        <p:nvSpPr>
          <p:cNvPr id="11" name="TextBox 10">
            <a:extLst>
              <a:ext uri="{FF2B5EF4-FFF2-40B4-BE49-F238E27FC236}">
                <a16:creationId xmlns:a16="http://schemas.microsoft.com/office/drawing/2014/main" id="{8A966782-8C23-4891-8BD9-6297B1A0BC78}"/>
              </a:ext>
            </a:extLst>
          </p:cNvPr>
          <p:cNvSpPr txBox="1"/>
          <p:nvPr/>
        </p:nvSpPr>
        <p:spPr>
          <a:xfrm>
            <a:off x="2933700" y="1332137"/>
            <a:ext cx="3276600" cy="492443"/>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Household Shares</a:t>
            </a:r>
          </a:p>
          <a:p>
            <a:pPr algn="ctr"/>
            <a:r>
              <a:rPr lang="en-US" sz="1100" dirty="0">
                <a:latin typeface="Source Sans Pro" panose="020B0503030403020204" pitchFamily="34" charset="0"/>
                <a:ea typeface="Source Sans Pro" panose="020B0503030403020204" pitchFamily="34" charset="0"/>
              </a:rPr>
              <a:t>Hispanic vs. Non-Hispanic</a:t>
            </a:r>
            <a:endParaRPr lang="en-US" sz="1400" dirty="0">
              <a:latin typeface="Source Sans Pro" panose="020B0503030403020204" pitchFamily="34" charset="0"/>
              <a:ea typeface="Source Sans Pro" panose="020B0503030403020204" pitchFamily="34" charset="0"/>
            </a:endParaRPr>
          </a:p>
        </p:txBody>
      </p:sp>
      <p:pic>
        <p:nvPicPr>
          <p:cNvPr id="12" name="Picture 11">
            <a:extLst>
              <a:ext uri="{FF2B5EF4-FFF2-40B4-BE49-F238E27FC236}">
                <a16:creationId xmlns:a16="http://schemas.microsoft.com/office/drawing/2014/main" id="{4A3FC788-8749-4A2C-A72B-7D3FD7889C20}"/>
              </a:ext>
            </a:extLst>
          </p:cNvPr>
          <p:cNvPicPr>
            <a:picLocks noChangeAspect="1"/>
          </p:cNvPicPr>
          <p:nvPr/>
        </p:nvPicPr>
        <p:blipFill>
          <a:blip r:embed="rId2"/>
          <a:stretch>
            <a:fillRect/>
          </a:stretch>
        </p:blipFill>
        <p:spPr>
          <a:xfrm>
            <a:off x="3393704" y="4139378"/>
            <a:ext cx="2816596" cy="347502"/>
          </a:xfrm>
          <a:prstGeom prst="rect">
            <a:avLst/>
          </a:prstGeom>
        </p:spPr>
      </p:pic>
      <p:pic>
        <p:nvPicPr>
          <p:cNvPr id="5" name="Picture 4">
            <a:extLst>
              <a:ext uri="{FF2B5EF4-FFF2-40B4-BE49-F238E27FC236}">
                <a16:creationId xmlns:a16="http://schemas.microsoft.com/office/drawing/2014/main" id="{923384DA-5B1B-4198-844C-61AF56AA4DE9}"/>
              </a:ext>
            </a:extLst>
          </p:cNvPr>
          <p:cNvPicPr>
            <a:picLocks noChangeAspect="1"/>
          </p:cNvPicPr>
          <p:nvPr/>
        </p:nvPicPr>
        <p:blipFill>
          <a:blip r:embed="rId3"/>
          <a:stretch>
            <a:fillRect/>
          </a:stretch>
        </p:blipFill>
        <p:spPr>
          <a:xfrm>
            <a:off x="1731017" y="1782143"/>
            <a:ext cx="5681964" cy="2286198"/>
          </a:xfrm>
          <a:prstGeom prst="rect">
            <a:avLst/>
          </a:prstGeom>
        </p:spPr>
      </p:pic>
      <p:sp>
        <p:nvSpPr>
          <p:cNvPr id="3" name="Footer Placeholder 3">
            <a:extLst>
              <a:ext uri="{FF2B5EF4-FFF2-40B4-BE49-F238E27FC236}">
                <a16:creationId xmlns:a16="http://schemas.microsoft.com/office/drawing/2014/main" id="{F9E8466A-33A0-40EB-BE50-443382884F64}"/>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30592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FAA5FC-FC0E-46ED-ACC0-593A45868A86}"/>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118083" y="1377459"/>
            <a:ext cx="9102117" cy="2737341"/>
          </a:xfrm>
          <a:prstGeom prst="rect">
            <a:avLst/>
          </a:prstGeom>
        </p:spPr>
      </p:pic>
      <p:sp>
        <p:nvSpPr>
          <p:cNvPr id="2" name="Title 1">
            <a:extLst>
              <a:ext uri="{FF2B5EF4-FFF2-40B4-BE49-F238E27FC236}">
                <a16:creationId xmlns:a16="http://schemas.microsoft.com/office/drawing/2014/main" id="{17B0775F-2B1A-416E-8EA5-5D8AA73A7945}"/>
              </a:ext>
            </a:extLst>
          </p:cNvPr>
          <p:cNvSpPr>
            <a:spLocks noGrp="1"/>
          </p:cNvSpPr>
          <p:nvPr>
            <p:ph type="title"/>
          </p:nvPr>
        </p:nvSpPr>
        <p:spPr/>
        <p:txBody>
          <a:bodyPr>
            <a:normAutofit fontScale="90000"/>
          </a:bodyPr>
          <a:lstStyle/>
          <a:p>
            <a:r>
              <a:rPr lang="en-US" dirty="0"/>
              <a:t>Hispanic household shares have remained relatively unchanged for the past four years</a:t>
            </a:r>
          </a:p>
        </p:txBody>
      </p:sp>
      <p:sp>
        <p:nvSpPr>
          <p:cNvPr id="4" name="Slide Number Placeholder 3">
            <a:extLst>
              <a:ext uri="{FF2B5EF4-FFF2-40B4-BE49-F238E27FC236}">
                <a16:creationId xmlns:a16="http://schemas.microsoft.com/office/drawing/2014/main" id="{FB521311-94B2-414A-8B87-A20A16ED72B2}"/>
              </a:ext>
            </a:extLst>
          </p:cNvPr>
          <p:cNvSpPr>
            <a:spLocks noGrp="1"/>
          </p:cNvSpPr>
          <p:nvPr>
            <p:ph type="sldNum" sz="quarter" idx="4"/>
          </p:nvPr>
        </p:nvSpPr>
        <p:spPr/>
        <p:txBody>
          <a:bodyPr/>
          <a:lstStyle/>
          <a:p>
            <a:fld id="{2F18AD43-49F2-4585-85CB-381ABF55072C}" type="slidenum">
              <a:rPr lang="en-US" smtClean="0"/>
              <a:pPr/>
              <a:t>29</a:t>
            </a:fld>
            <a:endParaRPr lang="en-US" dirty="0"/>
          </a:p>
        </p:txBody>
      </p:sp>
      <p:sp>
        <p:nvSpPr>
          <p:cNvPr id="17" name="Content Placeholder 7">
            <a:extLst>
              <a:ext uri="{FF2B5EF4-FFF2-40B4-BE49-F238E27FC236}">
                <a16:creationId xmlns:a16="http://schemas.microsoft.com/office/drawing/2014/main" id="{66C3C45D-A20D-44C6-AD01-0A6930037BD8}"/>
              </a:ext>
            </a:extLst>
          </p:cNvPr>
          <p:cNvSpPr>
            <a:spLocks noGrp="1"/>
          </p:cNvSpPr>
          <p:nvPr>
            <p:ph idx="1"/>
          </p:nvPr>
        </p:nvSpPr>
        <p:spPr>
          <a:xfrm>
            <a:off x="59476" y="4949681"/>
            <a:ext cx="8703524" cy="1024236"/>
          </a:xfrm>
        </p:spPr>
        <p:txBody>
          <a:bodyPr>
            <a:noAutofit/>
          </a:bodyPr>
          <a:lstStyle/>
          <a:p>
            <a:pPr>
              <a:spcBef>
                <a:spcPts val="800"/>
              </a:spcBef>
            </a:pPr>
            <a:r>
              <a:rPr lang="en-US" sz="1500" dirty="0">
                <a:solidFill>
                  <a:srgbClr val="343D43"/>
                </a:solidFill>
              </a:rPr>
              <a:t>In 2019, Hispanic households made 21% of all Date purchases, a +1 point increase over 2016 (20%)</a:t>
            </a:r>
          </a:p>
          <a:p>
            <a:pPr>
              <a:spcBef>
                <a:spcPts val="800"/>
              </a:spcBef>
            </a:pPr>
            <a:r>
              <a:rPr lang="en-US" sz="1500" dirty="0">
                <a:solidFill>
                  <a:srgbClr val="343D43"/>
                </a:solidFill>
              </a:rPr>
              <a:t>In 2019, Hispanic households accounted for 17% of avocado-purchasing households, a +1 point increase over 2016 (16%)</a:t>
            </a:r>
          </a:p>
        </p:txBody>
      </p:sp>
      <p:sp>
        <p:nvSpPr>
          <p:cNvPr id="25" name="TextBox 24">
            <a:extLst>
              <a:ext uri="{FF2B5EF4-FFF2-40B4-BE49-F238E27FC236}">
                <a16:creationId xmlns:a16="http://schemas.microsoft.com/office/drawing/2014/main" id="{035A0A6D-4319-4C4C-89F2-57B014BA9F7F}"/>
              </a:ext>
            </a:extLst>
          </p:cNvPr>
          <p:cNvSpPr txBox="1"/>
          <p:nvPr/>
        </p:nvSpPr>
        <p:spPr>
          <a:xfrm>
            <a:off x="1984775" y="1069717"/>
            <a:ext cx="5325908"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Total Household and Dollar Shares By Segment and Year</a:t>
            </a:r>
          </a:p>
        </p:txBody>
      </p:sp>
      <p:sp>
        <p:nvSpPr>
          <p:cNvPr id="26" name="TextBox 6">
            <a:extLst>
              <a:ext uri="{FF2B5EF4-FFF2-40B4-BE49-F238E27FC236}">
                <a16:creationId xmlns:a16="http://schemas.microsoft.com/office/drawing/2014/main" id="{46A7E4CA-6C72-401F-96B9-CB317C1184D3}"/>
              </a:ext>
            </a:extLst>
          </p:cNvPr>
          <p:cNvSpPr txBox="1"/>
          <p:nvPr/>
        </p:nvSpPr>
        <p:spPr>
          <a:xfrm>
            <a:off x="1140773" y="3962403"/>
            <a:ext cx="10077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Source Sans Pro Black" panose="020B0803030403020204" pitchFamily="34" charset="0"/>
                <a:ea typeface="Source Sans Pro Black" panose="020B0803030403020204" pitchFamily="34" charset="0"/>
              </a:rPr>
              <a:t>2016</a:t>
            </a:r>
          </a:p>
        </p:txBody>
      </p:sp>
      <p:sp>
        <p:nvSpPr>
          <p:cNvPr id="27" name="TextBox 10">
            <a:extLst>
              <a:ext uri="{FF2B5EF4-FFF2-40B4-BE49-F238E27FC236}">
                <a16:creationId xmlns:a16="http://schemas.microsoft.com/office/drawing/2014/main" id="{237C2C4D-E4FD-4DC3-9C6C-E4DFD3F9CBD3}"/>
              </a:ext>
            </a:extLst>
          </p:cNvPr>
          <p:cNvSpPr txBox="1"/>
          <p:nvPr/>
        </p:nvSpPr>
        <p:spPr>
          <a:xfrm>
            <a:off x="3183204" y="3962402"/>
            <a:ext cx="10077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Source Sans Pro Black" panose="020B0803030403020204" pitchFamily="34" charset="0"/>
                <a:ea typeface="Source Sans Pro Black" panose="020B0803030403020204" pitchFamily="34" charset="0"/>
              </a:rPr>
              <a:t>2017</a:t>
            </a:r>
          </a:p>
        </p:txBody>
      </p:sp>
      <p:sp>
        <p:nvSpPr>
          <p:cNvPr id="28" name="TextBox 11">
            <a:extLst>
              <a:ext uri="{FF2B5EF4-FFF2-40B4-BE49-F238E27FC236}">
                <a16:creationId xmlns:a16="http://schemas.microsoft.com/office/drawing/2014/main" id="{31689570-F998-40B2-8365-CAC37C3711DC}"/>
              </a:ext>
            </a:extLst>
          </p:cNvPr>
          <p:cNvSpPr txBox="1"/>
          <p:nvPr/>
        </p:nvSpPr>
        <p:spPr>
          <a:xfrm>
            <a:off x="5181600" y="3962401"/>
            <a:ext cx="10077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Source Sans Pro Black" panose="020B0803030403020204" pitchFamily="34" charset="0"/>
                <a:ea typeface="Source Sans Pro Black" panose="020B0803030403020204" pitchFamily="34" charset="0"/>
              </a:rPr>
              <a:t>2018</a:t>
            </a:r>
          </a:p>
        </p:txBody>
      </p:sp>
      <p:sp>
        <p:nvSpPr>
          <p:cNvPr id="29" name="TextBox 12">
            <a:extLst>
              <a:ext uri="{FF2B5EF4-FFF2-40B4-BE49-F238E27FC236}">
                <a16:creationId xmlns:a16="http://schemas.microsoft.com/office/drawing/2014/main" id="{5378D212-FCC7-4147-B37C-D9CF86C982E1}"/>
              </a:ext>
            </a:extLst>
          </p:cNvPr>
          <p:cNvSpPr txBox="1"/>
          <p:nvPr/>
        </p:nvSpPr>
        <p:spPr>
          <a:xfrm>
            <a:off x="7145604" y="3962400"/>
            <a:ext cx="10077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Source Sans Pro Black" panose="020B0803030403020204" pitchFamily="34" charset="0"/>
                <a:ea typeface="Source Sans Pro Black" panose="020B0803030403020204" pitchFamily="34" charset="0"/>
              </a:rPr>
              <a:t>2019</a:t>
            </a:r>
          </a:p>
        </p:txBody>
      </p:sp>
      <p:pic>
        <p:nvPicPr>
          <p:cNvPr id="13" name="Picture 12">
            <a:extLst>
              <a:ext uri="{FF2B5EF4-FFF2-40B4-BE49-F238E27FC236}">
                <a16:creationId xmlns:a16="http://schemas.microsoft.com/office/drawing/2014/main" id="{7E57A100-3206-4502-9987-678CD6CE66AB}"/>
              </a:ext>
            </a:extLst>
          </p:cNvPr>
          <p:cNvPicPr>
            <a:picLocks noChangeAspect="1"/>
          </p:cNvPicPr>
          <p:nvPr/>
        </p:nvPicPr>
        <p:blipFill>
          <a:blip r:embed="rId3"/>
          <a:stretch>
            <a:fillRect/>
          </a:stretch>
        </p:blipFill>
        <p:spPr>
          <a:xfrm>
            <a:off x="3393704" y="4224498"/>
            <a:ext cx="2816596" cy="347502"/>
          </a:xfrm>
          <a:prstGeom prst="rect">
            <a:avLst/>
          </a:prstGeom>
        </p:spPr>
      </p:pic>
      <p:sp>
        <p:nvSpPr>
          <p:cNvPr id="3" name="Footer Placeholder 3">
            <a:extLst>
              <a:ext uri="{FF2B5EF4-FFF2-40B4-BE49-F238E27FC236}">
                <a16:creationId xmlns:a16="http://schemas.microsoft.com/office/drawing/2014/main" id="{31785D94-A723-4505-B0F3-18F5515B3B24}"/>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11809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and Executive Summary</a:t>
            </a:r>
          </a:p>
        </p:txBody>
      </p:sp>
      <p:sp>
        <p:nvSpPr>
          <p:cNvPr id="4" name="Slide Number Placeholder 3"/>
          <p:cNvSpPr>
            <a:spLocks noGrp="1"/>
          </p:cNvSpPr>
          <p:nvPr>
            <p:ph type="sldNum" sz="quarter" idx="4"/>
          </p:nvPr>
        </p:nvSpPr>
        <p:spPr/>
        <p:txBody>
          <a:bodyPr/>
          <a:lstStyle/>
          <a:p>
            <a:fld id="{2F18AD43-49F2-4585-85CB-381ABF55072C}" type="slidenum">
              <a:rPr lang="en-US"/>
              <a:pPr/>
              <a:t>3</a:t>
            </a:fld>
            <a:endParaRPr lang="en-US" dirty="0"/>
          </a:p>
        </p:txBody>
      </p:sp>
      <p:sp>
        <p:nvSpPr>
          <p:cNvPr id="10" name="Content Placeholder 2"/>
          <p:cNvSpPr txBox="1">
            <a:spLocks/>
          </p:cNvSpPr>
          <p:nvPr/>
        </p:nvSpPr>
        <p:spPr>
          <a:xfrm>
            <a:off x="365761" y="1344893"/>
            <a:ext cx="8321039" cy="50559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2000"/>
              </a:lnSpc>
              <a:spcBef>
                <a:spcPts val="300"/>
              </a:spcBef>
              <a:buNone/>
            </a:pPr>
            <a:r>
              <a:rPr lang="en-US" sz="1500" b="1" dirty="0">
                <a:solidFill>
                  <a:srgbClr val="343D43"/>
                </a:solidFill>
                <a:latin typeface="Source Sans Pro" panose="020B0503030403020204" pitchFamily="34" charset="0"/>
              </a:rPr>
              <a:t>Objective</a:t>
            </a:r>
          </a:p>
          <a:p>
            <a:pPr marL="0" indent="0">
              <a:lnSpc>
                <a:spcPct val="112000"/>
              </a:lnSpc>
              <a:spcBef>
                <a:spcPts val="300"/>
              </a:spcBef>
              <a:buNone/>
            </a:pPr>
            <a:r>
              <a:rPr lang="en-US" sz="1500" dirty="0">
                <a:solidFill>
                  <a:srgbClr val="343D43"/>
                </a:solidFill>
                <a:latin typeface="Source Sans Pro" panose="020B0503030403020204" pitchFamily="34" charset="0"/>
              </a:rPr>
              <a:t>The objective of this study is to identify data-based insights and growth opportunities for the avocado category based on the long-term purchase trends of retail avocado shoppers. Specifically, this study measures the impact of heavily involved avocado shoppers on long-term category growth compared to shoppers that are less involved in the category. Additionally, this study uncovers the underlying purchase trends of Hispanic and Non-Hispanic avocado shoppers and examine their current and future roles in the growth of the avocado category. </a:t>
            </a:r>
          </a:p>
          <a:p>
            <a:pPr marL="0" indent="0">
              <a:lnSpc>
                <a:spcPct val="112000"/>
              </a:lnSpc>
              <a:spcBef>
                <a:spcPts val="300"/>
              </a:spcBef>
              <a:buNone/>
            </a:pPr>
            <a:endParaRPr lang="en-US" sz="1500" dirty="0">
              <a:solidFill>
                <a:srgbClr val="343D43"/>
              </a:solidFill>
              <a:highlight>
                <a:srgbClr val="FFFF00"/>
              </a:highlight>
              <a:latin typeface="Source Sans Pro" panose="020B0503030403020204" pitchFamily="34" charset="0"/>
            </a:endParaRPr>
          </a:p>
          <a:p>
            <a:pPr marL="0" indent="0">
              <a:lnSpc>
                <a:spcPct val="112000"/>
              </a:lnSpc>
              <a:spcBef>
                <a:spcPts val="300"/>
              </a:spcBef>
              <a:buNone/>
            </a:pPr>
            <a:r>
              <a:rPr lang="en-US" sz="1500" b="1" dirty="0">
                <a:solidFill>
                  <a:srgbClr val="343D43"/>
                </a:solidFill>
                <a:latin typeface="Source Sans Pro" panose="020B0503030403020204" pitchFamily="34" charset="0"/>
              </a:rPr>
              <a:t>Executive Summary</a:t>
            </a:r>
          </a:p>
          <a:p>
            <a:pPr marL="0" indent="0">
              <a:lnSpc>
                <a:spcPct val="112000"/>
              </a:lnSpc>
              <a:spcBef>
                <a:spcPts val="300"/>
              </a:spcBef>
              <a:buNone/>
            </a:pPr>
            <a:r>
              <a:rPr lang="en-US" sz="1500" dirty="0">
                <a:solidFill>
                  <a:srgbClr val="343D43"/>
                </a:solidFill>
                <a:latin typeface="Source Sans Pro" panose="020B0503030403020204" pitchFamily="34" charset="0"/>
              </a:rPr>
              <a:t>The avocado category has experienced substantial retail sales growth over the past four years and ranks as one of the largest categories in fresh produce. This growth comes in the form of new shoppers entering the category and shoppers making additional trips to the retailer to purchase avocados. These category dynamics are pushing avocado shoppers “up the ladder” to greater purchase levels as their annual spend per household increases. </a:t>
            </a:r>
          </a:p>
          <a:p>
            <a:pPr marL="0" indent="0">
              <a:lnSpc>
                <a:spcPct val="112000"/>
              </a:lnSpc>
              <a:spcBef>
                <a:spcPts val="300"/>
              </a:spcBef>
              <a:buNone/>
            </a:pPr>
            <a:r>
              <a:rPr lang="en-US" sz="1500" dirty="0">
                <a:solidFill>
                  <a:srgbClr val="343D43"/>
                </a:solidFill>
                <a:latin typeface="Source Sans Pro" panose="020B0503030403020204" pitchFamily="34" charset="0"/>
              </a:rPr>
              <a:t>The avocado category saw an increase of +$250M in purchases from 2016 to 2019. Super avocado-purchasing households drove 94% of this increase and Heavy households drove 6%. Medium and Light households saw a decline in purchases over the long term. </a:t>
            </a:r>
          </a:p>
          <a:p>
            <a:pPr marL="0" indent="0">
              <a:lnSpc>
                <a:spcPct val="112000"/>
              </a:lnSpc>
              <a:spcBef>
                <a:spcPts val="300"/>
              </a:spcBef>
              <a:buNone/>
            </a:pPr>
            <a:r>
              <a:rPr lang="en-US" sz="1500" dirty="0">
                <a:solidFill>
                  <a:srgbClr val="343D43"/>
                </a:solidFill>
                <a:latin typeface="Source Sans Pro" panose="020B0503030403020204" pitchFamily="34" charset="0"/>
              </a:rPr>
              <a:t>Continued on next page…</a:t>
            </a:r>
          </a:p>
        </p:txBody>
      </p:sp>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Source Sans Pro" panose="020B0503030403020204" pitchFamily="34" charset="0"/>
            </a:endParaRPr>
          </a:p>
        </p:txBody>
      </p:sp>
      <p:sp>
        <p:nvSpPr>
          <p:cNvPr id="6" name="Footer Placeholder 3">
            <a:extLst>
              <a:ext uri="{FF2B5EF4-FFF2-40B4-BE49-F238E27FC236}">
                <a16:creationId xmlns:a16="http://schemas.microsoft.com/office/drawing/2014/main" id="{BD2D83A1-19D7-4BA6-BEC1-F8C15FC06E1F}"/>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345625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3946B-1B1B-4CBF-95BC-AED189F45739}"/>
              </a:ext>
            </a:extLst>
          </p:cNvPr>
          <p:cNvSpPr>
            <a:spLocks noGrp="1"/>
          </p:cNvSpPr>
          <p:nvPr>
            <p:ph type="sldNum" sz="quarter" idx="4"/>
          </p:nvPr>
        </p:nvSpPr>
        <p:spPr/>
        <p:txBody>
          <a:bodyPr/>
          <a:lstStyle/>
          <a:p>
            <a:fld id="{2F18AD43-49F2-4585-85CB-381ABF55072C}" type="slidenum">
              <a:rPr lang="en-US" smtClean="0"/>
              <a:pPr/>
              <a:t>30</a:t>
            </a:fld>
            <a:endParaRPr lang="en-US" dirty="0"/>
          </a:p>
        </p:txBody>
      </p:sp>
      <p:sp>
        <p:nvSpPr>
          <p:cNvPr id="11" name="Title 1">
            <a:extLst>
              <a:ext uri="{FF2B5EF4-FFF2-40B4-BE49-F238E27FC236}">
                <a16:creationId xmlns:a16="http://schemas.microsoft.com/office/drawing/2014/main" id="{A1C13358-D9D5-48B1-BAEE-2B0B0910EE2F}"/>
              </a:ext>
            </a:extLst>
          </p:cNvPr>
          <p:cNvSpPr>
            <a:spLocks noGrp="1"/>
          </p:cNvSpPr>
          <p:nvPr>
            <p:ph type="title"/>
          </p:nvPr>
        </p:nvSpPr>
        <p:spPr>
          <a:xfrm>
            <a:off x="2285999" y="274638"/>
            <a:ext cx="6705601" cy="715962"/>
          </a:xfrm>
        </p:spPr>
        <p:txBody>
          <a:bodyPr>
            <a:normAutofit fontScale="90000"/>
          </a:bodyPr>
          <a:lstStyle/>
          <a:p>
            <a:r>
              <a:rPr lang="en-US" dirty="0"/>
              <a:t>The number of Hispanic and Non-Hispanic households has increased over the last four years</a:t>
            </a:r>
          </a:p>
        </p:txBody>
      </p:sp>
      <p:sp>
        <p:nvSpPr>
          <p:cNvPr id="13" name="Content Placeholder 7">
            <a:extLst>
              <a:ext uri="{FF2B5EF4-FFF2-40B4-BE49-F238E27FC236}">
                <a16:creationId xmlns:a16="http://schemas.microsoft.com/office/drawing/2014/main" id="{CDC813B8-C3C7-4498-94B5-DDB66052EB36}"/>
              </a:ext>
            </a:extLst>
          </p:cNvPr>
          <p:cNvSpPr>
            <a:spLocks noGrp="1"/>
          </p:cNvSpPr>
          <p:nvPr>
            <p:ph idx="1"/>
          </p:nvPr>
        </p:nvSpPr>
        <p:spPr>
          <a:xfrm>
            <a:off x="89803" y="4593358"/>
            <a:ext cx="8991600" cy="1529966"/>
          </a:xfrm>
        </p:spPr>
        <p:txBody>
          <a:bodyPr>
            <a:noAutofit/>
          </a:bodyPr>
          <a:lstStyle/>
          <a:p>
            <a:pPr>
              <a:spcBef>
                <a:spcPts val="800"/>
              </a:spcBef>
            </a:pPr>
            <a:r>
              <a:rPr lang="en-US" sz="1500" dirty="0">
                <a:solidFill>
                  <a:srgbClr val="343D43"/>
                </a:solidFill>
              </a:rPr>
              <a:t>The number of Hispanic avocado-purchasing households has increased each year for the past 4 years, resulting in an +8.8% increase (2019 vs. 2016)</a:t>
            </a:r>
          </a:p>
          <a:p>
            <a:pPr>
              <a:spcBef>
                <a:spcPts val="800"/>
              </a:spcBef>
            </a:pPr>
            <a:r>
              <a:rPr lang="en-US" sz="1500" dirty="0">
                <a:solidFill>
                  <a:srgbClr val="343D43"/>
                </a:solidFill>
              </a:rPr>
              <a:t>The number of Non-Hispanic avocado-purchasing households has fluctuated throughout the past four years, resulting in a +1.4% increase (2019 vs. 2016)</a:t>
            </a:r>
          </a:p>
        </p:txBody>
      </p:sp>
      <p:sp>
        <p:nvSpPr>
          <p:cNvPr id="12" name="TextBox 11">
            <a:extLst>
              <a:ext uri="{FF2B5EF4-FFF2-40B4-BE49-F238E27FC236}">
                <a16:creationId xmlns:a16="http://schemas.microsoft.com/office/drawing/2014/main" id="{71B73917-E25F-4C38-A4C0-26DD380A47C1}"/>
              </a:ext>
            </a:extLst>
          </p:cNvPr>
          <p:cNvSpPr txBox="1"/>
          <p:nvPr/>
        </p:nvSpPr>
        <p:spPr>
          <a:xfrm>
            <a:off x="351042" y="1146015"/>
            <a:ext cx="4152960" cy="523220"/>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Total Hispanic Avocado-Purchasing Households (Millions)</a:t>
            </a:r>
          </a:p>
        </p:txBody>
      </p:sp>
      <p:sp>
        <p:nvSpPr>
          <p:cNvPr id="14" name="TextBox 13">
            <a:extLst>
              <a:ext uri="{FF2B5EF4-FFF2-40B4-BE49-F238E27FC236}">
                <a16:creationId xmlns:a16="http://schemas.microsoft.com/office/drawing/2014/main" id="{765C5325-D03D-4BBE-AFA8-2FEE8B340B15}"/>
              </a:ext>
            </a:extLst>
          </p:cNvPr>
          <p:cNvSpPr txBox="1"/>
          <p:nvPr/>
        </p:nvSpPr>
        <p:spPr>
          <a:xfrm>
            <a:off x="4338734" y="1146015"/>
            <a:ext cx="4152959" cy="523220"/>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Total Non-Hispanic Avocado-Purchasing Households (Millions)</a:t>
            </a:r>
          </a:p>
        </p:txBody>
      </p:sp>
      <p:pic>
        <p:nvPicPr>
          <p:cNvPr id="16" name="Picture 15">
            <a:extLst>
              <a:ext uri="{FF2B5EF4-FFF2-40B4-BE49-F238E27FC236}">
                <a16:creationId xmlns:a16="http://schemas.microsoft.com/office/drawing/2014/main" id="{44FEA2A3-2F74-4A3F-9FAA-1A68BB2C0AFE}"/>
              </a:ext>
            </a:extLst>
          </p:cNvPr>
          <p:cNvPicPr>
            <a:picLocks noChangeAspect="1"/>
          </p:cNvPicPr>
          <p:nvPr/>
        </p:nvPicPr>
        <p:blipFill>
          <a:blip r:embed="rId2"/>
          <a:stretch>
            <a:fillRect/>
          </a:stretch>
        </p:blipFill>
        <p:spPr>
          <a:xfrm>
            <a:off x="3393704" y="4139378"/>
            <a:ext cx="2816596" cy="347502"/>
          </a:xfrm>
          <a:prstGeom prst="rect">
            <a:avLst/>
          </a:prstGeom>
        </p:spPr>
      </p:pic>
      <p:pic>
        <p:nvPicPr>
          <p:cNvPr id="2" name="Picture 1">
            <a:extLst>
              <a:ext uri="{FF2B5EF4-FFF2-40B4-BE49-F238E27FC236}">
                <a16:creationId xmlns:a16="http://schemas.microsoft.com/office/drawing/2014/main" id="{8D5F491D-C6B9-477D-89AA-BCEDE68795BC}"/>
              </a:ext>
            </a:extLst>
          </p:cNvPr>
          <p:cNvPicPr>
            <a:picLocks noChangeAspect="1"/>
          </p:cNvPicPr>
          <p:nvPr/>
        </p:nvPicPr>
        <p:blipFill>
          <a:blip r:embed="rId3"/>
          <a:stretch>
            <a:fillRect/>
          </a:stretch>
        </p:blipFill>
        <p:spPr>
          <a:xfrm>
            <a:off x="702204" y="1213797"/>
            <a:ext cx="3450635" cy="2743438"/>
          </a:xfrm>
          <a:prstGeom prst="rect">
            <a:avLst/>
          </a:prstGeom>
        </p:spPr>
      </p:pic>
      <p:pic>
        <p:nvPicPr>
          <p:cNvPr id="8" name="Picture 7">
            <a:extLst>
              <a:ext uri="{FF2B5EF4-FFF2-40B4-BE49-F238E27FC236}">
                <a16:creationId xmlns:a16="http://schemas.microsoft.com/office/drawing/2014/main" id="{154D6107-2159-4181-AECC-D75092CC319F}"/>
              </a:ext>
            </a:extLst>
          </p:cNvPr>
          <p:cNvPicPr>
            <a:picLocks noChangeAspect="1"/>
          </p:cNvPicPr>
          <p:nvPr/>
        </p:nvPicPr>
        <p:blipFill>
          <a:blip r:embed="rId4"/>
          <a:stretch>
            <a:fillRect/>
          </a:stretch>
        </p:blipFill>
        <p:spPr>
          <a:xfrm>
            <a:off x="4855164" y="1213797"/>
            <a:ext cx="3450635" cy="2743438"/>
          </a:xfrm>
          <a:prstGeom prst="rect">
            <a:avLst/>
          </a:prstGeom>
        </p:spPr>
      </p:pic>
      <p:pic>
        <p:nvPicPr>
          <p:cNvPr id="10" name="Picture 9">
            <a:extLst>
              <a:ext uri="{FF2B5EF4-FFF2-40B4-BE49-F238E27FC236}">
                <a16:creationId xmlns:a16="http://schemas.microsoft.com/office/drawing/2014/main" id="{669D9E8D-805A-46E5-88B0-FAFE8314CA56}"/>
              </a:ext>
            </a:extLst>
          </p:cNvPr>
          <p:cNvPicPr>
            <a:picLocks noChangeAspect="1"/>
          </p:cNvPicPr>
          <p:nvPr/>
        </p:nvPicPr>
        <p:blipFill>
          <a:blip r:embed="rId5"/>
          <a:stretch>
            <a:fillRect/>
          </a:stretch>
        </p:blipFill>
        <p:spPr>
          <a:xfrm>
            <a:off x="3715356" y="2502615"/>
            <a:ext cx="932769" cy="932769"/>
          </a:xfrm>
          <a:prstGeom prst="rect">
            <a:avLst/>
          </a:prstGeom>
        </p:spPr>
      </p:pic>
      <p:pic>
        <p:nvPicPr>
          <p:cNvPr id="17" name="Picture 16">
            <a:extLst>
              <a:ext uri="{FF2B5EF4-FFF2-40B4-BE49-F238E27FC236}">
                <a16:creationId xmlns:a16="http://schemas.microsoft.com/office/drawing/2014/main" id="{C215A1E9-563C-4203-8FF6-501D90E4E11B}"/>
              </a:ext>
            </a:extLst>
          </p:cNvPr>
          <p:cNvPicPr>
            <a:picLocks noChangeAspect="1"/>
          </p:cNvPicPr>
          <p:nvPr/>
        </p:nvPicPr>
        <p:blipFill>
          <a:blip r:embed="rId6"/>
          <a:stretch>
            <a:fillRect/>
          </a:stretch>
        </p:blipFill>
        <p:spPr>
          <a:xfrm>
            <a:off x="7889460" y="2001049"/>
            <a:ext cx="932769" cy="932769"/>
          </a:xfrm>
          <a:prstGeom prst="rect">
            <a:avLst/>
          </a:prstGeom>
        </p:spPr>
      </p:pic>
      <p:sp>
        <p:nvSpPr>
          <p:cNvPr id="3" name="Footer Placeholder 3">
            <a:extLst>
              <a:ext uri="{FF2B5EF4-FFF2-40B4-BE49-F238E27FC236}">
                <a16:creationId xmlns:a16="http://schemas.microsoft.com/office/drawing/2014/main" id="{4C601EE6-7355-4FD4-A050-64D277870109}"/>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66437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253C-27DA-40D1-8C19-EEA018906CA6}"/>
              </a:ext>
            </a:extLst>
          </p:cNvPr>
          <p:cNvSpPr>
            <a:spLocks noGrp="1"/>
          </p:cNvSpPr>
          <p:nvPr>
            <p:ph type="title"/>
          </p:nvPr>
        </p:nvSpPr>
        <p:spPr/>
        <p:txBody>
          <a:bodyPr>
            <a:normAutofit fontScale="90000"/>
          </a:bodyPr>
          <a:lstStyle/>
          <a:p>
            <a:r>
              <a:rPr lang="en-US" dirty="0"/>
              <a:t>Hispanic avocado-purchasing households increased by +1.1M from 2016-2019</a:t>
            </a:r>
          </a:p>
        </p:txBody>
      </p:sp>
      <p:sp>
        <p:nvSpPr>
          <p:cNvPr id="4" name="Slide Number Placeholder 3">
            <a:extLst>
              <a:ext uri="{FF2B5EF4-FFF2-40B4-BE49-F238E27FC236}">
                <a16:creationId xmlns:a16="http://schemas.microsoft.com/office/drawing/2014/main" id="{F38DFB75-55A7-4522-952D-16AB754ED3C7}"/>
              </a:ext>
            </a:extLst>
          </p:cNvPr>
          <p:cNvSpPr>
            <a:spLocks noGrp="1"/>
          </p:cNvSpPr>
          <p:nvPr>
            <p:ph type="sldNum" sz="quarter" idx="4"/>
          </p:nvPr>
        </p:nvSpPr>
        <p:spPr/>
        <p:txBody>
          <a:bodyPr/>
          <a:lstStyle/>
          <a:p>
            <a:fld id="{2F18AD43-49F2-4585-85CB-381ABF55072C}" type="slidenum">
              <a:rPr lang="en-US" smtClean="0"/>
              <a:pPr/>
              <a:t>31</a:t>
            </a:fld>
            <a:endParaRPr lang="en-US" dirty="0"/>
          </a:p>
        </p:txBody>
      </p:sp>
      <p:sp>
        <p:nvSpPr>
          <p:cNvPr id="17" name="Content Placeholder 7">
            <a:extLst>
              <a:ext uri="{FF2B5EF4-FFF2-40B4-BE49-F238E27FC236}">
                <a16:creationId xmlns:a16="http://schemas.microsoft.com/office/drawing/2014/main" id="{DCE7AC53-CA35-44F7-8F82-4B283F699781}"/>
              </a:ext>
            </a:extLst>
          </p:cNvPr>
          <p:cNvSpPr>
            <a:spLocks noGrp="1"/>
          </p:cNvSpPr>
          <p:nvPr>
            <p:ph idx="1"/>
          </p:nvPr>
        </p:nvSpPr>
        <p:spPr>
          <a:xfrm>
            <a:off x="89803" y="4843164"/>
            <a:ext cx="8991600" cy="1280160"/>
          </a:xfrm>
        </p:spPr>
        <p:txBody>
          <a:bodyPr>
            <a:noAutofit/>
          </a:bodyPr>
          <a:lstStyle/>
          <a:p>
            <a:pPr>
              <a:spcBef>
                <a:spcPts val="800"/>
              </a:spcBef>
            </a:pPr>
            <a:r>
              <a:rPr lang="en-US" sz="1500" dirty="0">
                <a:solidFill>
                  <a:srgbClr val="343D43"/>
                </a:solidFill>
              </a:rPr>
              <a:t>Hispanic avocado-purchasing households increased by +1.1M (2016 vs. 2019)</a:t>
            </a:r>
          </a:p>
          <a:p>
            <a:pPr>
              <a:spcBef>
                <a:spcPts val="800"/>
              </a:spcBef>
            </a:pPr>
            <a:r>
              <a:rPr lang="en-US" sz="1500" dirty="0">
                <a:solidFill>
                  <a:srgbClr val="343D43"/>
                </a:solidFill>
              </a:rPr>
              <a:t>Non-Hispanic avocado-purchasing households increased by +0.9M (2016 vs. 2019)</a:t>
            </a:r>
          </a:p>
          <a:p>
            <a:pPr>
              <a:spcBef>
                <a:spcPts val="800"/>
              </a:spcBef>
            </a:pPr>
            <a:r>
              <a:rPr lang="en-US" sz="1500" dirty="0">
                <a:solidFill>
                  <a:srgbClr val="343D43"/>
                </a:solidFill>
              </a:rPr>
              <a:t>These trends resulted in a total increase of +2.0M avocado-purchasing households</a:t>
            </a:r>
          </a:p>
          <a:p>
            <a:pPr>
              <a:spcBef>
                <a:spcPts val="800"/>
              </a:spcBef>
            </a:pPr>
            <a:endParaRPr lang="en-US" sz="1500" dirty="0">
              <a:solidFill>
                <a:srgbClr val="343D43"/>
              </a:solidFill>
            </a:endParaRPr>
          </a:p>
        </p:txBody>
      </p:sp>
      <p:pic>
        <p:nvPicPr>
          <p:cNvPr id="6" name="Picture 5">
            <a:extLst>
              <a:ext uri="{FF2B5EF4-FFF2-40B4-BE49-F238E27FC236}">
                <a16:creationId xmlns:a16="http://schemas.microsoft.com/office/drawing/2014/main" id="{DE75C930-555A-4C64-BF8F-DB2DEBDEF6D1}"/>
              </a:ext>
            </a:extLst>
          </p:cNvPr>
          <p:cNvPicPr>
            <a:picLocks noChangeAspect="1"/>
          </p:cNvPicPr>
          <p:nvPr/>
        </p:nvPicPr>
        <p:blipFill>
          <a:blip r:embed="rId2"/>
          <a:stretch>
            <a:fillRect/>
          </a:stretch>
        </p:blipFill>
        <p:spPr>
          <a:xfrm>
            <a:off x="1371322" y="1545163"/>
            <a:ext cx="6401355" cy="2743438"/>
          </a:xfrm>
          <a:prstGeom prst="rect">
            <a:avLst/>
          </a:prstGeom>
        </p:spPr>
      </p:pic>
      <p:sp>
        <p:nvSpPr>
          <p:cNvPr id="10" name="TextBox 12">
            <a:extLst>
              <a:ext uri="{FF2B5EF4-FFF2-40B4-BE49-F238E27FC236}">
                <a16:creationId xmlns:a16="http://schemas.microsoft.com/office/drawing/2014/main" id="{5A132CE7-FC6F-4BCF-85F7-093534D7A276}"/>
              </a:ext>
            </a:extLst>
          </p:cNvPr>
          <p:cNvSpPr txBox="1"/>
          <p:nvPr/>
        </p:nvSpPr>
        <p:spPr>
          <a:xfrm>
            <a:off x="2371040" y="1144357"/>
            <a:ext cx="4429125"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Incremental Avocado-Purchasing Households</a:t>
            </a:r>
          </a:p>
          <a:p>
            <a:pPr algn="ctr"/>
            <a:r>
              <a:rPr lang="en-US" sz="1400" dirty="0">
                <a:latin typeface="Source Sans Pro" panose="020B0503030403020204" pitchFamily="34" charset="0"/>
                <a:ea typeface="Source Sans Pro" panose="020B0503030403020204" pitchFamily="34" charset="0"/>
              </a:rPr>
              <a:t>(2016 vs. 2019)</a:t>
            </a:r>
          </a:p>
        </p:txBody>
      </p:sp>
      <p:grpSp>
        <p:nvGrpSpPr>
          <p:cNvPr id="11" name="Group 10">
            <a:extLst>
              <a:ext uri="{FF2B5EF4-FFF2-40B4-BE49-F238E27FC236}">
                <a16:creationId xmlns:a16="http://schemas.microsoft.com/office/drawing/2014/main" id="{824F3FD6-AB08-49C7-80CA-EA0C99CEB485}"/>
              </a:ext>
            </a:extLst>
          </p:cNvPr>
          <p:cNvGrpSpPr/>
          <p:nvPr/>
        </p:nvGrpSpPr>
        <p:grpSpPr>
          <a:xfrm>
            <a:off x="2369684" y="4156189"/>
            <a:ext cx="4404630" cy="290546"/>
            <a:chOff x="0" y="4763"/>
            <a:chExt cx="4404630" cy="290546"/>
          </a:xfrm>
        </p:grpSpPr>
        <p:sp>
          <p:nvSpPr>
            <p:cNvPr id="12" name="Rectangle 11">
              <a:extLst>
                <a:ext uri="{FF2B5EF4-FFF2-40B4-BE49-F238E27FC236}">
                  <a16:creationId xmlns:a16="http://schemas.microsoft.com/office/drawing/2014/main" id="{B972DB39-67CC-4C82-8313-463EA40A9081}"/>
                </a:ext>
              </a:extLst>
            </p:cNvPr>
            <p:cNvSpPr/>
            <p:nvPr/>
          </p:nvSpPr>
          <p:spPr>
            <a:xfrm>
              <a:off x="2754924" y="33355"/>
              <a:ext cx="228600" cy="228600"/>
            </a:xfrm>
            <a:prstGeom prst="rect">
              <a:avLst/>
            </a:prstGeom>
            <a:solidFill>
              <a:srgbClr val="80828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id="{0FA547A8-7AF3-4D56-B480-BD26B89323D9}"/>
                </a:ext>
              </a:extLst>
            </p:cNvPr>
            <p:cNvSpPr txBox="1"/>
            <p:nvPr/>
          </p:nvSpPr>
          <p:spPr>
            <a:xfrm>
              <a:off x="2947301" y="4763"/>
              <a:ext cx="1457329" cy="28578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1"/>
                  </a:solidFill>
                  <a:latin typeface="Source Sans Pro" panose="020B0503030403020204" pitchFamily="34" charset="0"/>
                </a:rPr>
                <a:t>Total Households</a:t>
              </a:r>
              <a:endParaRPr lang="en-US" sz="1400" b="1" dirty="0">
                <a:solidFill>
                  <a:schemeClr val="tx1"/>
                </a:solidFill>
                <a:latin typeface="Source Sans Pro" panose="020B0503030403020204" pitchFamily="34" charset="0"/>
              </a:endParaRPr>
            </a:p>
          </p:txBody>
        </p:sp>
        <p:grpSp>
          <p:nvGrpSpPr>
            <p:cNvPr id="14" name="Group 13">
              <a:extLst>
                <a:ext uri="{FF2B5EF4-FFF2-40B4-BE49-F238E27FC236}">
                  <a16:creationId xmlns:a16="http://schemas.microsoft.com/office/drawing/2014/main" id="{9E5EED4B-B57C-4D08-80C6-FB85D4DEDBE3}"/>
                </a:ext>
              </a:extLst>
            </p:cNvPr>
            <p:cNvGrpSpPr/>
            <p:nvPr/>
          </p:nvGrpSpPr>
          <p:grpSpPr>
            <a:xfrm>
              <a:off x="0" y="9525"/>
              <a:ext cx="2552705" cy="285784"/>
              <a:chOff x="0" y="9525"/>
              <a:chExt cx="2233861" cy="285784"/>
            </a:xfrm>
          </p:grpSpPr>
          <p:sp>
            <p:nvSpPr>
              <p:cNvPr id="15" name="Rectangle 14">
                <a:extLst>
                  <a:ext uri="{FF2B5EF4-FFF2-40B4-BE49-F238E27FC236}">
                    <a16:creationId xmlns:a16="http://schemas.microsoft.com/office/drawing/2014/main" id="{AA310937-1083-42FC-A952-E20533E35334}"/>
                  </a:ext>
                </a:extLst>
              </p:cNvPr>
              <p:cNvSpPr/>
              <p:nvPr/>
            </p:nvSpPr>
            <p:spPr>
              <a:xfrm>
                <a:off x="1068385" y="49112"/>
                <a:ext cx="207494" cy="228600"/>
              </a:xfrm>
              <a:prstGeom prst="rect">
                <a:avLst/>
              </a:prstGeom>
              <a:solidFill>
                <a:srgbClr val="F27B52"/>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2F5931"/>
                  </a:solidFill>
                  <a:latin typeface="Source Sans Pro" panose="020B0503030403020204" pitchFamily="34" charset="0"/>
                </a:endParaRPr>
              </a:p>
            </p:txBody>
          </p:sp>
          <p:sp>
            <p:nvSpPr>
              <p:cNvPr id="16" name="Rectangle 15">
                <a:extLst>
                  <a:ext uri="{FF2B5EF4-FFF2-40B4-BE49-F238E27FC236}">
                    <a16:creationId xmlns:a16="http://schemas.microsoft.com/office/drawing/2014/main" id="{C66AE369-3F61-4820-A978-EF4DB0D7AB7E}"/>
                  </a:ext>
                </a:extLst>
              </p:cNvPr>
              <p:cNvSpPr/>
              <p:nvPr/>
            </p:nvSpPr>
            <p:spPr>
              <a:xfrm>
                <a:off x="0" y="49112"/>
                <a:ext cx="207494" cy="228600"/>
              </a:xfrm>
              <a:prstGeom prst="rect">
                <a:avLst/>
              </a:prstGeom>
              <a:solidFill>
                <a:srgbClr val="68B77C"/>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prstClr val="white"/>
                  </a:solidFill>
                  <a:latin typeface="Source Sans Pro" panose="020B0503030403020204" pitchFamily="34" charset="0"/>
                </a:endParaRPr>
              </a:p>
            </p:txBody>
          </p:sp>
          <p:sp>
            <p:nvSpPr>
              <p:cNvPr id="18" name="TextBox 13">
                <a:extLst>
                  <a:ext uri="{FF2B5EF4-FFF2-40B4-BE49-F238E27FC236}">
                    <a16:creationId xmlns:a16="http://schemas.microsoft.com/office/drawing/2014/main" id="{9208A613-278F-4743-B616-CD930E829DDB}"/>
                  </a:ext>
                </a:extLst>
              </p:cNvPr>
              <p:cNvSpPr txBox="1"/>
              <p:nvPr/>
            </p:nvSpPr>
            <p:spPr>
              <a:xfrm>
                <a:off x="1257626" y="9525"/>
                <a:ext cx="976235" cy="2857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1"/>
                    </a:solidFill>
                    <a:latin typeface="Source Sans Pro" panose="020B0503030403020204" pitchFamily="34" charset="0"/>
                  </a:rPr>
                  <a:t>Non-Hispanic</a:t>
                </a:r>
              </a:p>
            </p:txBody>
          </p:sp>
          <p:sp>
            <p:nvSpPr>
              <p:cNvPr id="20" name="TextBox 14">
                <a:extLst>
                  <a:ext uri="{FF2B5EF4-FFF2-40B4-BE49-F238E27FC236}">
                    <a16:creationId xmlns:a16="http://schemas.microsoft.com/office/drawing/2014/main" id="{9901439C-F183-45CB-B5FB-A28E3A9BBA96}"/>
                  </a:ext>
                </a:extLst>
              </p:cNvPr>
              <p:cNvSpPr txBox="1"/>
              <p:nvPr/>
            </p:nvSpPr>
            <p:spPr>
              <a:xfrm>
                <a:off x="196727" y="9525"/>
                <a:ext cx="859159" cy="2857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1"/>
                    </a:solidFill>
                    <a:latin typeface="Source Sans Pro" panose="020B0503030403020204" pitchFamily="34" charset="0"/>
                  </a:rPr>
                  <a:t>Hispanic</a:t>
                </a:r>
              </a:p>
            </p:txBody>
          </p:sp>
        </p:grpSp>
      </p:grpSp>
      <p:sp>
        <p:nvSpPr>
          <p:cNvPr id="3" name="Footer Placeholder 3">
            <a:extLst>
              <a:ext uri="{FF2B5EF4-FFF2-40B4-BE49-F238E27FC236}">
                <a16:creationId xmlns:a16="http://schemas.microsoft.com/office/drawing/2014/main" id="{A89BCB6D-66C1-4C00-92A2-FB31C03A82B2}"/>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345692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F442DD-2070-46D1-B3DE-ECD3E4BA91F8}"/>
              </a:ext>
            </a:extLst>
          </p:cNvPr>
          <p:cNvPicPr>
            <a:picLocks noChangeAspect="1"/>
          </p:cNvPicPr>
          <p:nvPr/>
        </p:nvPicPr>
        <p:blipFill>
          <a:blip r:embed="rId2"/>
          <a:stretch>
            <a:fillRect/>
          </a:stretch>
        </p:blipFill>
        <p:spPr>
          <a:xfrm>
            <a:off x="1325597" y="3279577"/>
            <a:ext cx="6492803" cy="1835055"/>
          </a:xfrm>
          <a:prstGeom prst="rect">
            <a:avLst/>
          </a:prstGeom>
        </p:spPr>
      </p:pic>
      <p:pic>
        <p:nvPicPr>
          <p:cNvPr id="3" name="Picture 2">
            <a:extLst>
              <a:ext uri="{FF2B5EF4-FFF2-40B4-BE49-F238E27FC236}">
                <a16:creationId xmlns:a16="http://schemas.microsoft.com/office/drawing/2014/main" id="{AD93411C-40AC-46D0-8C78-EEF871457038}"/>
              </a:ext>
            </a:extLst>
          </p:cNvPr>
          <p:cNvPicPr>
            <a:picLocks noChangeAspect="1"/>
          </p:cNvPicPr>
          <p:nvPr/>
        </p:nvPicPr>
        <p:blipFill>
          <a:blip r:embed="rId3"/>
          <a:stretch>
            <a:fillRect/>
          </a:stretch>
        </p:blipFill>
        <p:spPr>
          <a:xfrm>
            <a:off x="1325597" y="1179343"/>
            <a:ext cx="6492803" cy="1871634"/>
          </a:xfrm>
          <a:prstGeom prst="rect">
            <a:avLst/>
          </a:prstGeom>
        </p:spPr>
      </p:pic>
      <p:sp>
        <p:nvSpPr>
          <p:cNvPr id="2" name="Title 1">
            <a:extLst>
              <a:ext uri="{FF2B5EF4-FFF2-40B4-BE49-F238E27FC236}">
                <a16:creationId xmlns:a16="http://schemas.microsoft.com/office/drawing/2014/main" id="{3397CD9F-86F4-4F38-85CE-41A16E9C73E4}"/>
              </a:ext>
            </a:extLst>
          </p:cNvPr>
          <p:cNvSpPr>
            <a:spLocks noGrp="1"/>
          </p:cNvSpPr>
          <p:nvPr>
            <p:ph type="title"/>
          </p:nvPr>
        </p:nvSpPr>
        <p:spPr/>
        <p:txBody>
          <a:bodyPr>
            <a:normAutofit fontScale="90000"/>
          </a:bodyPr>
          <a:lstStyle/>
          <a:p>
            <a:r>
              <a:rPr lang="en-US" dirty="0"/>
              <a:t>Hispanic household penetration has increased since 2016</a:t>
            </a:r>
          </a:p>
        </p:txBody>
      </p:sp>
      <p:sp>
        <p:nvSpPr>
          <p:cNvPr id="4" name="Slide Number Placeholder 3">
            <a:extLst>
              <a:ext uri="{FF2B5EF4-FFF2-40B4-BE49-F238E27FC236}">
                <a16:creationId xmlns:a16="http://schemas.microsoft.com/office/drawing/2014/main" id="{9A8F056F-2A84-4157-8D92-8F6F598204D7}"/>
              </a:ext>
            </a:extLst>
          </p:cNvPr>
          <p:cNvSpPr>
            <a:spLocks noGrp="1"/>
          </p:cNvSpPr>
          <p:nvPr>
            <p:ph type="sldNum" sz="quarter" idx="4"/>
          </p:nvPr>
        </p:nvSpPr>
        <p:spPr/>
        <p:txBody>
          <a:bodyPr/>
          <a:lstStyle/>
          <a:p>
            <a:fld id="{2F18AD43-49F2-4585-85CB-381ABF55072C}" type="slidenum">
              <a:rPr lang="en-US" smtClean="0"/>
              <a:pPr/>
              <a:t>32</a:t>
            </a:fld>
            <a:endParaRPr lang="en-US" dirty="0"/>
          </a:p>
        </p:txBody>
      </p:sp>
      <p:sp>
        <p:nvSpPr>
          <p:cNvPr id="8" name="Content Placeholder 7">
            <a:extLst>
              <a:ext uri="{FF2B5EF4-FFF2-40B4-BE49-F238E27FC236}">
                <a16:creationId xmlns:a16="http://schemas.microsoft.com/office/drawing/2014/main" id="{BA66502C-6AA3-4476-A99C-FF230DCCBBE8}"/>
              </a:ext>
            </a:extLst>
          </p:cNvPr>
          <p:cNvSpPr txBox="1">
            <a:spLocks/>
          </p:cNvSpPr>
          <p:nvPr/>
        </p:nvSpPr>
        <p:spPr>
          <a:xfrm>
            <a:off x="76198" y="5173301"/>
            <a:ext cx="8991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1500" dirty="0">
                <a:solidFill>
                  <a:srgbClr val="343D43"/>
                </a:solidFill>
              </a:rPr>
              <a:t>84.8% of Hispanic households purchased avocados in 2019, compared to 61.2% of Non-Hispanic households</a:t>
            </a:r>
          </a:p>
          <a:p>
            <a:pPr>
              <a:spcBef>
                <a:spcPts val="800"/>
              </a:spcBef>
            </a:pPr>
            <a:r>
              <a:rPr lang="en-US" sz="1500" dirty="0">
                <a:solidFill>
                  <a:srgbClr val="343D43"/>
                </a:solidFill>
              </a:rPr>
              <a:t>2019 Hispanic household penetration of 84.8% has increased +2.3 percentage points since 2016, while Non-Hispanic household penetration has remained relatively flat</a:t>
            </a:r>
          </a:p>
        </p:txBody>
      </p:sp>
      <p:sp>
        <p:nvSpPr>
          <p:cNvPr id="6" name="TextBox 5">
            <a:extLst>
              <a:ext uri="{FF2B5EF4-FFF2-40B4-BE49-F238E27FC236}">
                <a16:creationId xmlns:a16="http://schemas.microsoft.com/office/drawing/2014/main" id="{2A1AFFF2-C296-4983-9276-DE5972024CB4}"/>
              </a:ext>
            </a:extLst>
          </p:cNvPr>
          <p:cNvSpPr txBox="1"/>
          <p:nvPr/>
        </p:nvSpPr>
        <p:spPr>
          <a:xfrm>
            <a:off x="2971799" y="1018115"/>
            <a:ext cx="3200400"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Hispanic Household Penetration</a:t>
            </a:r>
          </a:p>
        </p:txBody>
      </p:sp>
      <p:sp>
        <p:nvSpPr>
          <p:cNvPr id="12" name="TextBox 11">
            <a:extLst>
              <a:ext uri="{FF2B5EF4-FFF2-40B4-BE49-F238E27FC236}">
                <a16:creationId xmlns:a16="http://schemas.microsoft.com/office/drawing/2014/main" id="{38AF01FF-ED3D-4F6B-9AEF-B8FBE83DA461}"/>
              </a:ext>
            </a:extLst>
          </p:cNvPr>
          <p:cNvSpPr txBox="1"/>
          <p:nvPr/>
        </p:nvSpPr>
        <p:spPr>
          <a:xfrm>
            <a:off x="2819676" y="2971800"/>
            <a:ext cx="3657601"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Non-Hispanic Household Penetration</a:t>
            </a:r>
          </a:p>
        </p:txBody>
      </p:sp>
      <p:sp>
        <p:nvSpPr>
          <p:cNvPr id="5" name="Footer Placeholder 3">
            <a:extLst>
              <a:ext uri="{FF2B5EF4-FFF2-40B4-BE49-F238E27FC236}">
                <a16:creationId xmlns:a16="http://schemas.microsoft.com/office/drawing/2014/main" id="{D4A474D3-AEA1-424A-87BF-EF895EDE2C6A}"/>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429474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F16E-CD2C-43B1-B3AC-FC1B26ACA984}"/>
              </a:ext>
            </a:extLst>
          </p:cNvPr>
          <p:cNvSpPr>
            <a:spLocks noGrp="1"/>
          </p:cNvSpPr>
          <p:nvPr>
            <p:ph type="title"/>
          </p:nvPr>
        </p:nvSpPr>
        <p:spPr/>
        <p:txBody>
          <a:bodyPr>
            <a:normAutofit fontScale="90000"/>
          </a:bodyPr>
          <a:lstStyle/>
          <a:p>
            <a:r>
              <a:rPr lang="en-US" dirty="0"/>
              <a:t>Penetration remains an opportunity for growth in the avocado category</a:t>
            </a:r>
          </a:p>
        </p:txBody>
      </p:sp>
      <p:sp>
        <p:nvSpPr>
          <p:cNvPr id="4" name="Slide Number Placeholder 3">
            <a:extLst>
              <a:ext uri="{FF2B5EF4-FFF2-40B4-BE49-F238E27FC236}">
                <a16:creationId xmlns:a16="http://schemas.microsoft.com/office/drawing/2014/main" id="{D7A4E651-1617-42C8-A2AA-85C40DD1EB54}"/>
              </a:ext>
            </a:extLst>
          </p:cNvPr>
          <p:cNvSpPr>
            <a:spLocks noGrp="1"/>
          </p:cNvSpPr>
          <p:nvPr>
            <p:ph type="sldNum" sz="quarter" idx="4"/>
          </p:nvPr>
        </p:nvSpPr>
        <p:spPr/>
        <p:txBody>
          <a:bodyPr/>
          <a:lstStyle/>
          <a:p>
            <a:fld id="{2F18AD43-49F2-4585-85CB-381ABF55072C}" type="slidenum">
              <a:rPr lang="en-US" smtClean="0"/>
              <a:pPr/>
              <a:t>33</a:t>
            </a:fld>
            <a:endParaRPr lang="en-US" dirty="0"/>
          </a:p>
        </p:txBody>
      </p:sp>
      <p:sp>
        <p:nvSpPr>
          <p:cNvPr id="9" name="TextBox 8">
            <a:extLst>
              <a:ext uri="{FF2B5EF4-FFF2-40B4-BE49-F238E27FC236}">
                <a16:creationId xmlns:a16="http://schemas.microsoft.com/office/drawing/2014/main" id="{498F98C3-4078-4F11-AFC6-E53038035D7C}"/>
              </a:ext>
            </a:extLst>
          </p:cNvPr>
          <p:cNvSpPr txBox="1"/>
          <p:nvPr/>
        </p:nvSpPr>
        <p:spPr>
          <a:xfrm>
            <a:off x="2379054" y="1744559"/>
            <a:ext cx="4385891"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Opportunity for +1 Point Increase in Penetration:</a:t>
            </a:r>
          </a:p>
        </p:txBody>
      </p:sp>
      <p:sp>
        <p:nvSpPr>
          <p:cNvPr id="7" name="Content Placeholder 7">
            <a:extLst>
              <a:ext uri="{FF2B5EF4-FFF2-40B4-BE49-F238E27FC236}">
                <a16:creationId xmlns:a16="http://schemas.microsoft.com/office/drawing/2014/main" id="{09ABF0D4-96DE-41F1-8BE2-40AD4C931810}"/>
              </a:ext>
            </a:extLst>
          </p:cNvPr>
          <p:cNvSpPr txBox="1">
            <a:spLocks/>
          </p:cNvSpPr>
          <p:nvPr/>
        </p:nvSpPr>
        <p:spPr>
          <a:xfrm>
            <a:off x="495298" y="4495800"/>
            <a:ext cx="8153401"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1500" dirty="0">
                <a:solidFill>
                  <a:srgbClr val="343D43"/>
                </a:solidFill>
              </a:rPr>
              <a:t>A +1-percentage point increase in Hispanic penetration would bring in +160K households, which equates to +$4.5M in avocado purchases</a:t>
            </a:r>
          </a:p>
          <a:p>
            <a:pPr>
              <a:spcBef>
                <a:spcPts val="800"/>
              </a:spcBef>
            </a:pPr>
            <a:r>
              <a:rPr lang="en-US" sz="1500" dirty="0">
                <a:solidFill>
                  <a:srgbClr val="343D43"/>
                </a:solidFill>
              </a:rPr>
              <a:t>A +1-percentage point increase in Non-Hispanic penetration would bring in +1.1M households, which equates to +$23.7M in avocado purchases</a:t>
            </a:r>
          </a:p>
          <a:p>
            <a:pPr>
              <a:spcBef>
                <a:spcPts val="800"/>
              </a:spcBef>
            </a:pPr>
            <a:endParaRPr lang="en-US" sz="1500" dirty="0">
              <a:solidFill>
                <a:srgbClr val="343D43"/>
              </a:solidFill>
            </a:endParaRPr>
          </a:p>
        </p:txBody>
      </p:sp>
      <p:pic>
        <p:nvPicPr>
          <p:cNvPr id="5" name="Picture 4">
            <a:extLst>
              <a:ext uri="{FF2B5EF4-FFF2-40B4-BE49-F238E27FC236}">
                <a16:creationId xmlns:a16="http://schemas.microsoft.com/office/drawing/2014/main" id="{7867E008-E188-4612-B979-6F69EA141140}"/>
              </a:ext>
            </a:extLst>
          </p:cNvPr>
          <p:cNvPicPr>
            <a:picLocks noChangeAspect="1"/>
          </p:cNvPicPr>
          <p:nvPr/>
        </p:nvPicPr>
        <p:blipFill>
          <a:blip r:embed="rId2"/>
          <a:stretch>
            <a:fillRect/>
          </a:stretch>
        </p:blipFill>
        <p:spPr>
          <a:xfrm>
            <a:off x="975046" y="2063222"/>
            <a:ext cx="7193903" cy="1249788"/>
          </a:xfrm>
          <a:prstGeom prst="rect">
            <a:avLst/>
          </a:prstGeom>
        </p:spPr>
      </p:pic>
      <p:sp>
        <p:nvSpPr>
          <p:cNvPr id="3" name="Footer Placeholder 3">
            <a:extLst>
              <a:ext uri="{FF2B5EF4-FFF2-40B4-BE49-F238E27FC236}">
                <a16:creationId xmlns:a16="http://schemas.microsoft.com/office/drawing/2014/main" id="{C8A0750D-72D6-4A81-B769-4276380F6B36}"/>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748227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08397-58DB-416D-9FA4-6C6A8FAC28D6}"/>
              </a:ext>
            </a:extLst>
          </p:cNvPr>
          <p:cNvPicPr>
            <a:picLocks noChangeAspect="1"/>
          </p:cNvPicPr>
          <p:nvPr/>
        </p:nvPicPr>
        <p:blipFill>
          <a:blip r:embed="rId2"/>
          <a:stretch>
            <a:fillRect/>
          </a:stretch>
        </p:blipFill>
        <p:spPr>
          <a:xfrm>
            <a:off x="2292058" y="1066800"/>
            <a:ext cx="4572396" cy="2743438"/>
          </a:xfrm>
          <a:prstGeom prst="rect">
            <a:avLst/>
          </a:prstGeom>
        </p:spPr>
      </p:pic>
      <p:sp>
        <p:nvSpPr>
          <p:cNvPr id="2" name="Title 1">
            <a:extLst>
              <a:ext uri="{FF2B5EF4-FFF2-40B4-BE49-F238E27FC236}">
                <a16:creationId xmlns:a16="http://schemas.microsoft.com/office/drawing/2014/main" id="{14E68B11-C20C-49DA-9D49-00DCF81D0B09}"/>
              </a:ext>
            </a:extLst>
          </p:cNvPr>
          <p:cNvSpPr>
            <a:spLocks noGrp="1"/>
          </p:cNvSpPr>
          <p:nvPr>
            <p:ph type="title"/>
          </p:nvPr>
        </p:nvSpPr>
        <p:spPr>
          <a:xfrm>
            <a:off x="2285999" y="274638"/>
            <a:ext cx="6617329" cy="715962"/>
          </a:xfrm>
        </p:spPr>
        <p:txBody>
          <a:bodyPr>
            <a:normAutofit fontScale="90000"/>
          </a:bodyPr>
          <a:lstStyle/>
          <a:p>
            <a:r>
              <a:rPr lang="en-US" dirty="0"/>
              <a:t>Hispanics spend more per household on avocados than Non-Hispanics, but Non-Hispanics are steadily catching up</a:t>
            </a:r>
          </a:p>
        </p:txBody>
      </p:sp>
      <p:sp>
        <p:nvSpPr>
          <p:cNvPr id="4" name="Slide Number Placeholder 3">
            <a:extLst>
              <a:ext uri="{FF2B5EF4-FFF2-40B4-BE49-F238E27FC236}">
                <a16:creationId xmlns:a16="http://schemas.microsoft.com/office/drawing/2014/main" id="{B9771EE9-433E-41E9-88FF-D1215C4FB78D}"/>
              </a:ext>
            </a:extLst>
          </p:cNvPr>
          <p:cNvSpPr>
            <a:spLocks noGrp="1"/>
          </p:cNvSpPr>
          <p:nvPr>
            <p:ph type="sldNum" sz="quarter" idx="4"/>
          </p:nvPr>
        </p:nvSpPr>
        <p:spPr/>
        <p:txBody>
          <a:bodyPr/>
          <a:lstStyle/>
          <a:p>
            <a:fld id="{2F18AD43-49F2-4585-85CB-381ABF55072C}" type="slidenum">
              <a:rPr lang="en-US" smtClean="0"/>
              <a:pPr/>
              <a:t>34</a:t>
            </a:fld>
            <a:endParaRPr lang="en-US" dirty="0"/>
          </a:p>
        </p:txBody>
      </p:sp>
      <p:sp>
        <p:nvSpPr>
          <p:cNvPr id="32" name="Content Placeholder 7">
            <a:extLst>
              <a:ext uri="{FF2B5EF4-FFF2-40B4-BE49-F238E27FC236}">
                <a16:creationId xmlns:a16="http://schemas.microsoft.com/office/drawing/2014/main" id="{1B4CCEB0-2D10-4748-A184-047490E24DD2}"/>
              </a:ext>
            </a:extLst>
          </p:cNvPr>
          <p:cNvSpPr txBox="1">
            <a:spLocks/>
          </p:cNvSpPr>
          <p:nvPr/>
        </p:nvSpPr>
        <p:spPr>
          <a:xfrm>
            <a:off x="304800" y="5037010"/>
            <a:ext cx="8686800" cy="1398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solidFill>
                  <a:srgbClr val="343D43"/>
                </a:solidFill>
                <a:latin typeface="Source Sans Pro" panose="020B0503030403020204" pitchFamily="34" charset="0"/>
              </a:rPr>
              <a:t>The average annual avocado spend per household is highest for the Hispanic segment ($28.02 in 2019)</a:t>
            </a:r>
          </a:p>
          <a:p>
            <a:r>
              <a:rPr lang="en-US" sz="1500" dirty="0">
                <a:solidFill>
                  <a:srgbClr val="343D43"/>
                </a:solidFill>
                <a:latin typeface="Source Sans Pro" panose="020B0503030403020204" pitchFamily="34" charset="0"/>
              </a:rPr>
              <a:t>This Hispanic rate is 28% higher than the Non-Hispanic rate ($21.83 in 2019). This gap is shrinking, down from 34% in 2016 ($25.71 vs. 19.23)</a:t>
            </a:r>
          </a:p>
          <a:p>
            <a:r>
              <a:rPr lang="en-US" sz="1500" dirty="0">
                <a:solidFill>
                  <a:srgbClr val="343D43"/>
                </a:solidFill>
                <a:latin typeface="Source Sans Pro" panose="020B0503030403020204" pitchFamily="34" charset="0"/>
              </a:rPr>
              <a:t>The respective buying rate for each segment has increased from 2016, with the Non-Hispanic segment showing the highest individual increase of 13.5%</a:t>
            </a:r>
          </a:p>
        </p:txBody>
      </p:sp>
      <p:pic>
        <p:nvPicPr>
          <p:cNvPr id="12" name="Graphic 11" descr="Wallet">
            <a:extLst>
              <a:ext uri="{FF2B5EF4-FFF2-40B4-BE49-F238E27FC236}">
                <a16:creationId xmlns:a16="http://schemas.microsoft.com/office/drawing/2014/main" id="{D4B7A637-5AF9-40FA-B8E2-6416E30B4C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5263" y="1379415"/>
            <a:ext cx="520337" cy="520337"/>
          </a:xfrm>
          <a:prstGeom prst="rect">
            <a:avLst/>
          </a:prstGeom>
        </p:spPr>
      </p:pic>
      <p:sp>
        <p:nvSpPr>
          <p:cNvPr id="17" name="TextBox 16">
            <a:extLst>
              <a:ext uri="{FF2B5EF4-FFF2-40B4-BE49-F238E27FC236}">
                <a16:creationId xmlns:a16="http://schemas.microsoft.com/office/drawing/2014/main" id="{F2B34260-FE06-4538-99B4-BBA7F47E8580}"/>
              </a:ext>
            </a:extLst>
          </p:cNvPr>
          <p:cNvSpPr txBox="1"/>
          <p:nvPr/>
        </p:nvSpPr>
        <p:spPr>
          <a:xfrm>
            <a:off x="2650138" y="1453660"/>
            <a:ext cx="3843724" cy="523220"/>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Average Annual Household Avocado Spend</a:t>
            </a:r>
          </a:p>
          <a:p>
            <a:pPr algn="ctr"/>
            <a:r>
              <a:rPr lang="en-US" sz="1400" dirty="0">
                <a:latin typeface="Source Sans Pro" panose="020B0503030403020204" pitchFamily="34" charset="0"/>
                <a:ea typeface="Source Sans Pro" panose="020B0503030403020204" pitchFamily="34" charset="0"/>
              </a:rPr>
              <a:t>(2019)</a:t>
            </a:r>
          </a:p>
        </p:txBody>
      </p:sp>
      <p:grpSp>
        <p:nvGrpSpPr>
          <p:cNvPr id="14" name="Group 13">
            <a:extLst>
              <a:ext uri="{FF2B5EF4-FFF2-40B4-BE49-F238E27FC236}">
                <a16:creationId xmlns:a16="http://schemas.microsoft.com/office/drawing/2014/main" id="{0738FDC3-ADA6-4B69-B8ED-4879E2CA67A1}"/>
              </a:ext>
            </a:extLst>
          </p:cNvPr>
          <p:cNvGrpSpPr/>
          <p:nvPr/>
        </p:nvGrpSpPr>
        <p:grpSpPr>
          <a:xfrm>
            <a:off x="6781800" y="3124200"/>
            <a:ext cx="1459873" cy="384048"/>
            <a:chOff x="0" y="0"/>
            <a:chExt cx="1695132" cy="365477"/>
          </a:xfrm>
        </p:grpSpPr>
        <p:sp>
          <p:nvSpPr>
            <p:cNvPr id="15" name="TextBox 17">
              <a:extLst>
                <a:ext uri="{FF2B5EF4-FFF2-40B4-BE49-F238E27FC236}">
                  <a16:creationId xmlns:a16="http://schemas.microsoft.com/office/drawing/2014/main" id="{BE0B9E61-1CFF-4F82-A983-08EB0E289EB7}"/>
                </a:ext>
              </a:extLst>
            </p:cNvPr>
            <p:cNvSpPr txBox="1"/>
            <p:nvPr/>
          </p:nvSpPr>
          <p:spPr>
            <a:xfrm>
              <a:off x="0" y="0"/>
              <a:ext cx="1695132" cy="365477"/>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 change versus 2016</a:t>
              </a:r>
            </a:p>
          </p:txBody>
        </p:sp>
        <p:sp>
          <p:nvSpPr>
            <p:cNvPr id="16" name="TextBox 18">
              <a:extLst>
                <a:ext uri="{FF2B5EF4-FFF2-40B4-BE49-F238E27FC236}">
                  <a16:creationId xmlns:a16="http://schemas.microsoft.com/office/drawing/2014/main" id="{A3F45F39-A132-46C1-95E2-CB6B9A631D89}"/>
                </a:ext>
              </a:extLst>
            </p:cNvPr>
            <p:cNvSpPr txBox="1"/>
            <p:nvPr/>
          </p:nvSpPr>
          <p:spPr>
            <a:xfrm>
              <a:off x="159263" y="148438"/>
              <a:ext cx="106176" cy="87018"/>
            </a:xfrm>
            <a:prstGeom prst="rect">
              <a:avLst/>
            </a:prstGeom>
            <a:solidFill>
              <a:srgbClr val="ED7D31">
                <a:lumMod val="20000"/>
                <a:lumOff val="8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90CAAF52-332D-41D1-87FF-BEB9E3CC8FA9}"/>
              </a:ext>
            </a:extLst>
          </p:cNvPr>
          <p:cNvGrpSpPr/>
          <p:nvPr/>
        </p:nvGrpSpPr>
        <p:grpSpPr>
          <a:xfrm>
            <a:off x="6845092" y="3733800"/>
            <a:ext cx="1994108" cy="393954"/>
            <a:chOff x="1" y="0"/>
            <a:chExt cx="2167665" cy="374904"/>
          </a:xfrm>
        </p:grpSpPr>
        <p:sp>
          <p:nvSpPr>
            <p:cNvPr id="20" name="TextBox 8">
              <a:extLst>
                <a:ext uri="{FF2B5EF4-FFF2-40B4-BE49-F238E27FC236}">
                  <a16:creationId xmlns:a16="http://schemas.microsoft.com/office/drawing/2014/main" id="{912B284B-057C-4D2F-962E-5806F6F6F6EC}"/>
                </a:ext>
              </a:extLst>
            </p:cNvPr>
            <p:cNvSpPr txBox="1"/>
            <p:nvPr/>
          </p:nvSpPr>
          <p:spPr>
            <a:xfrm>
              <a:off x="1" y="0"/>
              <a:ext cx="2167665"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Household Spend for each group</a:t>
              </a:r>
            </a:p>
          </p:txBody>
        </p:sp>
        <p:sp>
          <p:nvSpPr>
            <p:cNvPr id="21" name="TextBox 9">
              <a:extLst>
                <a:ext uri="{FF2B5EF4-FFF2-40B4-BE49-F238E27FC236}">
                  <a16:creationId xmlns:a16="http://schemas.microsoft.com/office/drawing/2014/main" id="{EFE90E35-32B1-4F4B-8B27-09330D9CCE3F}"/>
                </a:ext>
              </a:extLst>
            </p:cNvPr>
            <p:cNvSpPr txBox="1"/>
            <p:nvPr/>
          </p:nvSpPr>
          <p:spPr>
            <a:xfrm>
              <a:off x="34518" y="77540"/>
              <a:ext cx="24849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D97DD23C-F226-444D-BE8A-507963A7B7C2}"/>
              </a:ext>
            </a:extLst>
          </p:cNvPr>
          <p:cNvPicPr>
            <a:picLocks noChangeAspect="1"/>
          </p:cNvPicPr>
          <p:nvPr/>
        </p:nvPicPr>
        <p:blipFill>
          <a:blip r:embed="rId5"/>
          <a:stretch>
            <a:fillRect/>
          </a:stretch>
        </p:blipFill>
        <p:spPr>
          <a:xfrm>
            <a:off x="1452058" y="3733800"/>
            <a:ext cx="5324475" cy="1333500"/>
          </a:xfrm>
          <a:prstGeom prst="rect">
            <a:avLst/>
          </a:prstGeom>
        </p:spPr>
      </p:pic>
      <p:sp>
        <p:nvSpPr>
          <p:cNvPr id="6" name="Footer Placeholder 3">
            <a:extLst>
              <a:ext uri="{FF2B5EF4-FFF2-40B4-BE49-F238E27FC236}">
                <a16:creationId xmlns:a16="http://schemas.microsoft.com/office/drawing/2014/main" id="{DDCB347E-CD6E-4CC3-B1DD-68B3FB9E777B}"/>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3590733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023611-A6A9-4597-BC02-2E886E602A1F}"/>
              </a:ext>
            </a:extLst>
          </p:cNvPr>
          <p:cNvPicPr>
            <a:picLocks noChangeAspect="1"/>
          </p:cNvPicPr>
          <p:nvPr/>
        </p:nvPicPr>
        <p:blipFill>
          <a:blip r:embed="rId2"/>
          <a:stretch>
            <a:fillRect/>
          </a:stretch>
        </p:blipFill>
        <p:spPr>
          <a:xfrm>
            <a:off x="5157707" y="1129677"/>
            <a:ext cx="3200677" cy="2743438"/>
          </a:xfrm>
          <a:prstGeom prst="rect">
            <a:avLst/>
          </a:prstGeom>
        </p:spPr>
      </p:pic>
      <p:pic>
        <p:nvPicPr>
          <p:cNvPr id="6" name="Picture 5">
            <a:extLst>
              <a:ext uri="{FF2B5EF4-FFF2-40B4-BE49-F238E27FC236}">
                <a16:creationId xmlns:a16="http://schemas.microsoft.com/office/drawing/2014/main" id="{282C8677-D38A-4076-99B6-22AFF33E24B7}"/>
              </a:ext>
            </a:extLst>
          </p:cNvPr>
          <p:cNvPicPr>
            <a:picLocks noChangeAspect="1"/>
          </p:cNvPicPr>
          <p:nvPr/>
        </p:nvPicPr>
        <p:blipFill>
          <a:blip r:embed="rId3"/>
          <a:stretch>
            <a:fillRect/>
          </a:stretch>
        </p:blipFill>
        <p:spPr>
          <a:xfrm>
            <a:off x="1169677" y="1129677"/>
            <a:ext cx="3200677" cy="2743438"/>
          </a:xfrm>
          <a:prstGeom prst="rect">
            <a:avLst/>
          </a:prstGeom>
        </p:spPr>
      </p:pic>
      <p:grpSp>
        <p:nvGrpSpPr>
          <p:cNvPr id="25" name="Group 24">
            <a:extLst>
              <a:ext uri="{FF2B5EF4-FFF2-40B4-BE49-F238E27FC236}">
                <a16:creationId xmlns:a16="http://schemas.microsoft.com/office/drawing/2014/main" id="{A91A8E27-1D12-48C6-8E67-5B689CABEBB5}"/>
              </a:ext>
            </a:extLst>
          </p:cNvPr>
          <p:cNvGrpSpPr/>
          <p:nvPr/>
        </p:nvGrpSpPr>
        <p:grpSpPr>
          <a:xfrm>
            <a:off x="6212466" y="1718170"/>
            <a:ext cx="1459873" cy="384048"/>
            <a:chOff x="0" y="0"/>
            <a:chExt cx="1695132" cy="365477"/>
          </a:xfrm>
        </p:grpSpPr>
        <p:sp>
          <p:nvSpPr>
            <p:cNvPr id="30" name="TextBox 17">
              <a:extLst>
                <a:ext uri="{FF2B5EF4-FFF2-40B4-BE49-F238E27FC236}">
                  <a16:creationId xmlns:a16="http://schemas.microsoft.com/office/drawing/2014/main" id="{7FB01A53-1DCC-4FC3-B778-880DE4C1B740}"/>
                </a:ext>
              </a:extLst>
            </p:cNvPr>
            <p:cNvSpPr txBox="1"/>
            <p:nvPr/>
          </p:nvSpPr>
          <p:spPr>
            <a:xfrm>
              <a:off x="0" y="0"/>
              <a:ext cx="1695132" cy="365477"/>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 change versus 2016</a:t>
              </a:r>
            </a:p>
          </p:txBody>
        </p:sp>
        <p:sp>
          <p:nvSpPr>
            <p:cNvPr id="31" name="TextBox 18">
              <a:extLst>
                <a:ext uri="{FF2B5EF4-FFF2-40B4-BE49-F238E27FC236}">
                  <a16:creationId xmlns:a16="http://schemas.microsoft.com/office/drawing/2014/main" id="{E3BF10E2-53F9-472A-BEE2-297110AC63C2}"/>
                </a:ext>
              </a:extLst>
            </p:cNvPr>
            <p:cNvSpPr txBox="1"/>
            <p:nvPr/>
          </p:nvSpPr>
          <p:spPr>
            <a:xfrm>
              <a:off x="200988" y="113606"/>
              <a:ext cx="106176" cy="87018"/>
            </a:xfrm>
            <a:prstGeom prst="rect">
              <a:avLst/>
            </a:prstGeom>
            <a:solidFill>
              <a:srgbClr val="ED7D31">
                <a:lumMod val="20000"/>
                <a:lumOff val="8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49BFD1A8-4142-4D9C-81BE-8401CB9D4962}"/>
              </a:ext>
            </a:extLst>
          </p:cNvPr>
          <p:cNvSpPr>
            <a:spLocks noGrp="1"/>
          </p:cNvSpPr>
          <p:nvPr>
            <p:ph type="title"/>
          </p:nvPr>
        </p:nvSpPr>
        <p:spPr>
          <a:xfrm>
            <a:off x="2286000" y="274638"/>
            <a:ext cx="6357643" cy="715962"/>
          </a:xfrm>
        </p:spPr>
        <p:txBody>
          <a:bodyPr>
            <a:noAutofit/>
          </a:bodyPr>
          <a:lstStyle/>
          <a:p>
            <a:r>
              <a:rPr lang="en-US" sz="2200" dirty="0"/>
              <a:t>Non-Hispanic household avocado spend per trip and purchase trips have increased at a faster rate than Hispanic households</a:t>
            </a:r>
          </a:p>
        </p:txBody>
      </p:sp>
      <p:sp>
        <p:nvSpPr>
          <p:cNvPr id="4" name="Slide Number Placeholder 3">
            <a:extLst>
              <a:ext uri="{FF2B5EF4-FFF2-40B4-BE49-F238E27FC236}">
                <a16:creationId xmlns:a16="http://schemas.microsoft.com/office/drawing/2014/main" id="{C92C5C69-4788-4866-BA51-FAACAF10627D}"/>
              </a:ext>
            </a:extLst>
          </p:cNvPr>
          <p:cNvSpPr>
            <a:spLocks noGrp="1"/>
          </p:cNvSpPr>
          <p:nvPr>
            <p:ph type="sldNum" sz="quarter" idx="4"/>
          </p:nvPr>
        </p:nvSpPr>
        <p:spPr/>
        <p:txBody>
          <a:bodyPr/>
          <a:lstStyle/>
          <a:p>
            <a:fld id="{2F18AD43-49F2-4585-85CB-381ABF55072C}" type="slidenum">
              <a:rPr lang="en-US" smtClean="0"/>
              <a:pPr/>
              <a:t>35</a:t>
            </a:fld>
            <a:endParaRPr lang="en-US" dirty="0"/>
          </a:p>
        </p:txBody>
      </p:sp>
      <p:sp>
        <p:nvSpPr>
          <p:cNvPr id="59" name="Content Placeholder 7">
            <a:extLst>
              <a:ext uri="{FF2B5EF4-FFF2-40B4-BE49-F238E27FC236}">
                <a16:creationId xmlns:a16="http://schemas.microsoft.com/office/drawing/2014/main" id="{B2453A1F-E787-406A-9CE5-AC8429F411F5}"/>
              </a:ext>
            </a:extLst>
          </p:cNvPr>
          <p:cNvSpPr>
            <a:spLocks noGrp="1"/>
          </p:cNvSpPr>
          <p:nvPr>
            <p:ph idx="1"/>
          </p:nvPr>
        </p:nvSpPr>
        <p:spPr>
          <a:xfrm>
            <a:off x="125628" y="5019287"/>
            <a:ext cx="8915400" cy="1266917"/>
          </a:xfrm>
        </p:spPr>
        <p:txBody>
          <a:bodyPr>
            <a:noAutofit/>
          </a:bodyPr>
          <a:lstStyle/>
          <a:p>
            <a:r>
              <a:rPr lang="en-US" sz="1500" dirty="0">
                <a:solidFill>
                  <a:srgbClr val="343D43"/>
                </a:solidFill>
              </a:rPr>
              <a:t>Spend per trip and Number of trips have increase for Hispanic and Non-Hispanic households, but the Non-Hispanic trends are increasing at a greater rate</a:t>
            </a:r>
          </a:p>
          <a:p>
            <a:r>
              <a:rPr lang="en-US" sz="1500" dirty="0">
                <a:solidFill>
                  <a:srgbClr val="343D43"/>
                </a:solidFill>
              </a:rPr>
              <a:t>However, Hispanic households still spend more and purchase avocados more frequently</a:t>
            </a:r>
          </a:p>
          <a:p>
            <a:pPr lvl="1"/>
            <a:r>
              <a:rPr lang="en-US" sz="1300" dirty="0">
                <a:solidFill>
                  <a:srgbClr val="343D43"/>
                </a:solidFill>
              </a:rPr>
              <a:t>Hispanics averaged 8.7 trips per year in 2019 (+19% higher than Non-Hispanics)</a:t>
            </a:r>
          </a:p>
          <a:p>
            <a:pPr lvl="1"/>
            <a:r>
              <a:rPr lang="en-US" sz="1300" dirty="0">
                <a:solidFill>
                  <a:srgbClr val="343D43"/>
                </a:solidFill>
              </a:rPr>
              <a:t>Hispanics spent $3.23 per trip (+8% higher than Non-Hispanics)</a:t>
            </a:r>
          </a:p>
        </p:txBody>
      </p:sp>
      <p:pic>
        <p:nvPicPr>
          <p:cNvPr id="21" name="Graphic 20" descr="Register">
            <a:extLst>
              <a:ext uri="{FF2B5EF4-FFF2-40B4-BE49-F238E27FC236}">
                <a16:creationId xmlns:a16="http://schemas.microsoft.com/office/drawing/2014/main" id="{0B0CC0CF-8637-4ACA-856A-A502EACEAF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5693" y="1411939"/>
            <a:ext cx="457200" cy="457200"/>
          </a:xfrm>
          <a:prstGeom prst="rect">
            <a:avLst/>
          </a:prstGeom>
        </p:spPr>
      </p:pic>
      <p:grpSp>
        <p:nvGrpSpPr>
          <p:cNvPr id="26" name="Group 25">
            <a:extLst>
              <a:ext uri="{FF2B5EF4-FFF2-40B4-BE49-F238E27FC236}">
                <a16:creationId xmlns:a16="http://schemas.microsoft.com/office/drawing/2014/main" id="{729711B6-2E38-4185-BFED-E080B94B2C46}"/>
              </a:ext>
            </a:extLst>
          </p:cNvPr>
          <p:cNvGrpSpPr/>
          <p:nvPr/>
        </p:nvGrpSpPr>
        <p:grpSpPr>
          <a:xfrm>
            <a:off x="2045811" y="1749760"/>
            <a:ext cx="1459873" cy="384048"/>
            <a:chOff x="0" y="0"/>
            <a:chExt cx="1695132" cy="365477"/>
          </a:xfrm>
        </p:grpSpPr>
        <p:sp>
          <p:nvSpPr>
            <p:cNvPr id="27" name="TextBox 17">
              <a:extLst>
                <a:ext uri="{FF2B5EF4-FFF2-40B4-BE49-F238E27FC236}">
                  <a16:creationId xmlns:a16="http://schemas.microsoft.com/office/drawing/2014/main" id="{3C21688D-E239-4916-95C6-3A82FCB841A1}"/>
                </a:ext>
              </a:extLst>
            </p:cNvPr>
            <p:cNvSpPr txBox="1"/>
            <p:nvPr/>
          </p:nvSpPr>
          <p:spPr>
            <a:xfrm>
              <a:off x="0" y="0"/>
              <a:ext cx="1695132" cy="36547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 change versus 2016</a:t>
              </a:r>
            </a:p>
          </p:txBody>
        </p:sp>
        <p:sp>
          <p:nvSpPr>
            <p:cNvPr id="28" name="TextBox 18">
              <a:extLst>
                <a:ext uri="{FF2B5EF4-FFF2-40B4-BE49-F238E27FC236}">
                  <a16:creationId xmlns:a16="http://schemas.microsoft.com/office/drawing/2014/main" id="{7640E16A-CA13-4D1E-AE16-90C20E91D3B1}"/>
                </a:ext>
              </a:extLst>
            </p:cNvPr>
            <p:cNvSpPr txBox="1"/>
            <p:nvPr/>
          </p:nvSpPr>
          <p:spPr>
            <a:xfrm>
              <a:off x="188263" y="113606"/>
              <a:ext cx="106176" cy="87018"/>
            </a:xfrm>
            <a:prstGeom prst="rect">
              <a:avLst/>
            </a:prstGeom>
            <a:solidFill>
              <a:srgbClr val="ED7D31">
                <a:lumMod val="20000"/>
                <a:lumOff val="8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B639B671-D599-4DF0-88C4-D713C3507C3D}"/>
              </a:ext>
            </a:extLst>
          </p:cNvPr>
          <p:cNvSpPr txBox="1"/>
          <p:nvPr/>
        </p:nvSpPr>
        <p:spPr>
          <a:xfrm>
            <a:off x="5031367" y="1524480"/>
            <a:ext cx="3843724"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Spend Per Trip (2019)</a:t>
            </a:r>
          </a:p>
        </p:txBody>
      </p:sp>
      <p:grpSp>
        <p:nvGrpSpPr>
          <p:cNvPr id="14" name="Group 13">
            <a:extLst>
              <a:ext uri="{FF2B5EF4-FFF2-40B4-BE49-F238E27FC236}">
                <a16:creationId xmlns:a16="http://schemas.microsoft.com/office/drawing/2014/main" id="{3B6E18A4-A749-4C8C-A6CB-F2806B8A3029}"/>
              </a:ext>
            </a:extLst>
          </p:cNvPr>
          <p:cNvGrpSpPr/>
          <p:nvPr/>
        </p:nvGrpSpPr>
        <p:grpSpPr>
          <a:xfrm>
            <a:off x="6793077" y="5987648"/>
            <a:ext cx="2304557" cy="393954"/>
            <a:chOff x="1" y="0"/>
            <a:chExt cx="2102346" cy="374904"/>
          </a:xfrm>
        </p:grpSpPr>
        <p:sp>
          <p:nvSpPr>
            <p:cNvPr id="15" name="TextBox 8">
              <a:extLst>
                <a:ext uri="{FF2B5EF4-FFF2-40B4-BE49-F238E27FC236}">
                  <a16:creationId xmlns:a16="http://schemas.microsoft.com/office/drawing/2014/main" id="{3E903613-7C96-440D-B4CE-CC6147523C7E}"/>
                </a:ext>
              </a:extLst>
            </p:cNvPr>
            <p:cNvSpPr txBox="1"/>
            <p:nvPr/>
          </p:nvSpPr>
          <p:spPr>
            <a:xfrm>
              <a:off x="1" y="0"/>
              <a:ext cx="2102346" cy="37490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Household                 </a:t>
              </a: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solidFill>
                    <a:sysClr val="windowText" lastClr="000000"/>
                  </a:solidFill>
                  <a:latin typeface="Source Sans Pro" panose="020B0503030403020204" pitchFamily="34" charset="0"/>
                </a:rPr>
                <a:t>           </a:t>
              </a: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Spend Per Trip for each group</a:t>
              </a:r>
            </a:p>
          </p:txBody>
        </p:sp>
        <p:sp>
          <p:nvSpPr>
            <p:cNvPr id="16" name="TextBox 9">
              <a:extLst>
                <a:ext uri="{FF2B5EF4-FFF2-40B4-BE49-F238E27FC236}">
                  <a16:creationId xmlns:a16="http://schemas.microsoft.com/office/drawing/2014/main" id="{BDA487FD-88AA-4285-834C-07E1AE7A4CAB}"/>
                </a:ext>
              </a:extLst>
            </p:cNvPr>
            <p:cNvSpPr txBox="1"/>
            <p:nvPr/>
          </p:nvSpPr>
          <p:spPr>
            <a:xfrm>
              <a:off x="86444" y="77540"/>
              <a:ext cx="208542"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1A6BE909-AD5B-4EAC-8541-EA84D2476C61}"/>
              </a:ext>
            </a:extLst>
          </p:cNvPr>
          <p:cNvSpPr txBox="1"/>
          <p:nvPr/>
        </p:nvSpPr>
        <p:spPr>
          <a:xfrm>
            <a:off x="956876" y="1524480"/>
            <a:ext cx="3843724"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Purchase Trips (2019)</a:t>
            </a:r>
          </a:p>
        </p:txBody>
      </p:sp>
      <p:pic>
        <p:nvPicPr>
          <p:cNvPr id="23" name="Graphic 22" descr="Taxi">
            <a:extLst>
              <a:ext uri="{FF2B5EF4-FFF2-40B4-BE49-F238E27FC236}">
                <a16:creationId xmlns:a16="http://schemas.microsoft.com/office/drawing/2014/main" id="{48F40993-89E1-493F-8EED-7170D119ADD0}"/>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23846"/>
          <a:stretch/>
        </p:blipFill>
        <p:spPr>
          <a:xfrm>
            <a:off x="1259862" y="1569596"/>
            <a:ext cx="457200" cy="348176"/>
          </a:xfrm>
          <a:prstGeom prst="rect">
            <a:avLst/>
          </a:prstGeom>
        </p:spPr>
      </p:pic>
      <p:pic>
        <p:nvPicPr>
          <p:cNvPr id="3" name="Picture 2">
            <a:extLst>
              <a:ext uri="{FF2B5EF4-FFF2-40B4-BE49-F238E27FC236}">
                <a16:creationId xmlns:a16="http://schemas.microsoft.com/office/drawing/2014/main" id="{7BF59400-7632-4245-BBAB-A24C0CB5636E}"/>
              </a:ext>
            </a:extLst>
          </p:cNvPr>
          <p:cNvPicPr>
            <a:picLocks noChangeAspect="1"/>
          </p:cNvPicPr>
          <p:nvPr/>
        </p:nvPicPr>
        <p:blipFill>
          <a:blip r:embed="rId8"/>
          <a:stretch>
            <a:fillRect/>
          </a:stretch>
        </p:blipFill>
        <p:spPr>
          <a:xfrm>
            <a:off x="4465320" y="3779523"/>
            <a:ext cx="3840480" cy="1097277"/>
          </a:xfrm>
          <a:prstGeom prst="rect">
            <a:avLst/>
          </a:prstGeom>
        </p:spPr>
      </p:pic>
      <p:pic>
        <p:nvPicPr>
          <p:cNvPr id="5" name="Picture 4">
            <a:extLst>
              <a:ext uri="{FF2B5EF4-FFF2-40B4-BE49-F238E27FC236}">
                <a16:creationId xmlns:a16="http://schemas.microsoft.com/office/drawing/2014/main" id="{99428A4F-E704-419C-A379-C69A1C85DB0F}"/>
              </a:ext>
            </a:extLst>
          </p:cNvPr>
          <p:cNvPicPr>
            <a:picLocks noChangeAspect="1"/>
          </p:cNvPicPr>
          <p:nvPr/>
        </p:nvPicPr>
        <p:blipFill>
          <a:blip r:embed="rId9"/>
          <a:stretch>
            <a:fillRect/>
          </a:stretch>
        </p:blipFill>
        <p:spPr>
          <a:xfrm>
            <a:off x="426720" y="3779523"/>
            <a:ext cx="3840480" cy="1097277"/>
          </a:xfrm>
          <a:prstGeom prst="rect">
            <a:avLst/>
          </a:prstGeom>
        </p:spPr>
      </p:pic>
      <p:sp>
        <p:nvSpPr>
          <p:cNvPr id="8" name="Footer Placeholder 3">
            <a:extLst>
              <a:ext uri="{FF2B5EF4-FFF2-40B4-BE49-F238E27FC236}">
                <a16:creationId xmlns:a16="http://schemas.microsoft.com/office/drawing/2014/main" id="{CDC1DC48-924E-4FE4-8AAE-96690FE8A1F5}"/>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1202807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B05DB9-B186-4A21-8069-9D9F6D8A933C}"/>
              </a:ext>
            </a:extLst>
          </p:cNvPr>
          <p:cNvPicPr>
            <a:picLocks noChangeAspect="1"/>
          </p:cNvPicPr>
          <p:nvPr/>
        </p:nvPicPr>
        <p:blipFill>
          <a:blip r:embed="rId2"/>
          <a:stretch>
            <a:fillRect/>
          </a:stretch>
        </p:blipFill>
        <p:spPr>
          <a:xfrm>
            <a:off x="2296956" y="1142762"/>
            <a:ext cx="4560203" cy="2743438"/>
          </a:xfrm>
          <a:prstGeom prst="rect">
            <a:avLst/>
          </a:prstGeom>
        </p:spPr>
      </p:pic>
      <p:grpSp>
        <p:nvGrpSpPr>
          <p:cNvPr id="11" name="Group 10">
            <a:extLst>
              <a:ext uri="{FF2B5EF4-FFF2-40B4-BE49-F238E27FC236}">
                <a16:creationId xmlns:a16="http://schemas.microsoft.com/office/drawing/2014/main" id="{1739BB14-EC50-40C7-8F0F-D36AA2A1FEE2}"/>
              </a:ext>
            </a:extLst>
          </p:cNvPr>
          <p:cNvGrpSpPr/>
          <p:nvPr/>
        </p:nvGrpSpPr>
        <p:grpSpPr>
          <a:xfrm>
            <a:off x="6550182" y="3161298"/>
            <a:ext cx="1981200" cy="384048"/>
            <a:chOff x="0" y="0"/>
            <a:chExt cx="2108767" cy="365477"/>
          </a:xfrm>
        </p:grpSpPr>
        <p:sp>
          <p:nvSpPr>
            <p:cNvPr id="13" name="TextBox 4">
              <a:extLst>
                <a:ext uri="{FF2B5EF4-FFF2-40B4-BE49-F238E27FC236}">
                  <a16:creationId xmlns:a16="http://schemas.microsoft.com/office/drawing/2014/main" id="{6EA83AF9-E19B-4680-BEA1-CBF64DFF6197}"/>
                </a:ext>
              </a:extLst>
            </p:cNvPr>
            <p:cNvSpPr txBox="1"/>
            <p:nvPr/>
          </p:nvSpPr>
          <p:spPr>
            <a:xfrm>
              <a:off x="0" y="0"/>
              <a:ext cx="2108767" cy="36547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43D43"/>
                  </a:solidFill>
                  <a:effectLst/>
                  <a:uLnTx/>
                  <a:uFillTx/>
                  <a:latin typeface="Source Sans Pro" panose="020B0703030403020204" pitchFamily="34" charset="0"/>
                  <a:ea typeface="+mn-ea"/>
                  <a:cs typeface="+mn-cs"/>
                </a:rPr>
                <a:t>             Point change versus 2016</a:t>
              </a:r>
            </a:p>
          </p:txBody>
        </p:sp>
        <p:sp>
          <p:nvSpPr>
            <p:cNvPr id="14" name="TextBox 5">
              <a:extLst>
                <a:ext uri="{FF2B5EF4-FFF2-40B4-BE49-F238E27FC236}">
                  <a16:creationId xmlns:a16="http://schemas.microsoft.com/office/drawing/2014/main" id="{9C589518-7E68-48BD-9548-ACB5BE1F6496}"/>
                </a:ext>
              </a:extLst>
            </p:cNvPr>
            <p:cNvSpPr txBox="1"/>
            <p:nvPr/>
          </p:nvSpPr>
          <p:spPr>
            <a:xfrm>
              <a:off x="162213" y="115931"/>
              <a:ext cx="97328" cy="87018"/>
            </a:xfrm>
            <a:prstGeom prst="rect">
              <a:avLst/>
            </a:prstGeom>
            <a:solidFill>
              <a:srgbClr val="ED7D31">
                <a:lumMod val="20000"/>
                <a:lumOff val="8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093C900-4F90-43D4-8B66-E4AD9BBCC4CC}"/>
              </a:ext>
            </a:extLst>
          </p:cNvPr>
          <p:cNvSpPr>
            <a:spLocks noGrp="1"/>
          </p:cNvSpPr>
          <p:nvPr>
            <p:ph type="title"/>
          </p:nvPr>
        </p:nvSpPr>
        <p:spPr>
          <a:xfrm>
            <a:off x="2286000" y="274638"/>
            <a:ext cx="7010400" cy="715962"/>
          </a:xfrm>
        </p:spPr>
        <p:txBody>
          <a:bodyPr>
            <a:normAutofit fontScale="90000"/>
          </a:bodyPr>
          <a:lstStyle/>
          <a:p>
            <a:r>
              <a:rPr lang="en-US" dirty="0"/>
              <a:t>Non-Hispanic repeat buying rate has increased, while the Hispanic rate was relatively flat</a:t>
            </a:r>
          </a:p>
        </p:txBody>
      </p:sp>
      <p:sp>
        <p:nvSpPr>
          <p:cNvPr id="4" name="Slide Number Placeholder 3">
            <a:extLst>
              <a:ext uri="{FF2B5EF4-FFF2-40B4-BE49-F238E27FC236}">
                <a16:creationId xmlns:a16="http://schemas.microsoft.com/office/drawing/2014/main" id="{E313F3AC-E2AA-479F-9B72-0B2E6AD774C8}"/>
              </a:ext>
            </a:extLst>
          </p:cNvPr>
          <p:cNvSpPr>
            <a:spLocks noGrp="1"/>
          </p:cNvSpPr>
          <p:nvPr>
            <p:ph type="sldNum" sz="quarter" idx="4"/>
          </p:nvPr>
        </p:nvSpPr>
        <p:spPr/>
        <p:txBody>
          <a:bodyPr/>
          <a:lstStyle/>
          <a:p>
            <a:fld id="{2F18AD43-49F2-4585-85CB-381ABF55072C}" type="slidenum">
              <a:rPr lang="en-US" smtClean="0"/>
              <a:pPr/>
              <a:t>36</a:t>
            </a:fld>
            <a:endParaRPr lang="en-US" dirty="0"/>
          </a:p>
        </p:txBody>
      </p:sp>
      <p:sp>
        <p:nvSpPr>
          <p:cNvPr id="12" name="Content Placeholder 7">
            <a:extLst>
              <a:ext uri="{FF2B5EF4-FFF2-40B4-BE49-F238E27FC236}">
                <a16:creationId xmlns:a16="http://schemas.microsoft.com/office/drawing/2014/main" id="{E40C7DD4-0E55-43C3-BC1B-01077B2E9F53}"/>
              </a:ext>
            </a:extLst>
          </p:cNvPr>
          <p:cNvSpPr>
            <a:spLocks noGrp="1"/>
          </p:cNvSpPr>
          <p:nvPr>
            <p:ph idx="1"/>
          </p:nvPr>
        </p:nvSpPr>
        <p:spPr>
          <a:xfrm>
            <a:off x="76197" y="5205079"/>
            <a:ext cx="8991600" cy="1111847"/>
          </a:xfrm>
        </p:spPr>
        <p:txBody>
          <a:bodyPr>
            <a:noAutofit/>
          </a:bodyPr>
          <a:lstStyle/>
          <a:p>
            <a:pPr>
              <a:spcBef>
                <a:spcPts val="800"/>
              </a:spcBef>
            </a:pPr>
            <a:r>
              <a:rPr lang="en-US" sz="1500" dirty="0">
                <a:solidFill>
                  <a:srgbClr val="343D43"/>
                </a:solidFill>
              </a:rPr>
              <a:t>A greater proportion of Hispanic households purchase avocados more than once per year than Non-Hispanic households (84.9% vs. 80.4%, respectively)</a:t>
            </a:r>
          </a:p>
          <a:p>
            <a:pPr>
              <a:spcBef>
                <a:spcPts val="800"/>
              </a:spcBef>
            </a:pPr>
            <a:r>
              <a:rPr lang="en-US" sz="1500" dirty="0">
                <a:solidFill>
                  <a:srgbClr val="343D43"/>
                </a:solidFill>
              </a:rPr>
              <a:t>However, the Non-Hispanic rate has increased +2.5 points vs. 2016, while the Hispanic rate has remained relatively unchanged </a:t>
            </a:r>
          </a:p>
        </p:txBody>
      </p:sp>
      <p:sp>
        <p:nvSpPr>
          <p:cNvPr id="10" name="TextBox 9">
            <a:extLst>
              <a:ext uri="{FF2B5EF4-FFF2-40B4-BE49-F238E27FC236}">
                <a16:creationId xmlns:a16="http://schemas.microsoft.com/office/drawing/2014/main" id="{CA4DDB34-C6F7-40D7-9144-CAD1B7B3ED6D}"/>
              </a:ext>
            </a:extLst>
          </p:cNvPr>
          <p:cNvSpPr txBox="1"/>
          <p:nvPr/>
        </p:nvSpPr>
        <p:spPr>
          <a:xfrm>
            <a:off x="1438066" y="1293507"/>
            <a:ext cx="6267862" cy="307777"/>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Percent of Households Who Buy More Than Once Per Year (Repeat Buyers)</a:t>
            </a:r>
          </a:p>
        </p:txBody>
      </p:sp>
      <p:grpSp>
        <p:nvGrpSpPr>
          <p:cNvPr id="17" name="Group 16">
            <a:extLst>
              <a:ext uri="{FF2B5EF4-FFF2-40B4-BE49-F238E27FC236}">
                <a16:creationId xmlns:a16="http://schemas.microsoft.com/office/drawing/2014/main" id="{246FF101-91D7-4473-933D-1AB38B977E5C}"/>
              </a:ext>
            </a:extLst>
          </p:cNvPr>
          <p:cNvGrpSpPr/>
          <p:nvPr/>
        </p:nvGrpSpPr>
        <p:grpSpPr>
          <a:xfrm>
            <a:off x="6865869" y="3810000"/>
            <a:ext cx="2122713" cy="393954"/>
            <a:chOff x="0" y="0"/>
            <a:chExt cx="2307463" cy="374904"/>
          </a:xfrm>
        </p:grpSpPr>
        <p:sp>
          <p:nvSpPr>
            <p:cNvPr id="18" name="TextBox 7">
              <a:extLst>
                <a:ext uri="{FF2B5EF4-FFF2-40B4-BE49-F238E27FC236}">
                  <a16:creationId xmlns:a16="http://schemas.microsoft.com/office/drawing/2014/main" id="{72FE5747-2124-4978-AB50-98B0B9396FC2}"/>
                </a:ext>
              </a:extLst>
            </p:cNvPr>
            <p:cNvSpPr txBox="1"/>
            <p:nvPr/>
          </p:nvSpPr>
          <p:spPr>
            <a:xfrm>
              <a:off x="0" y="0"/>
              <a:ext cx="2307463"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Repeat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Buyer rate for each group</a:t>
              </a:r>
            </a:p>
          </p:txBody>
        </p:sp>
        <p:sp>
          <p:nvSpPr>
            <p:cNvPr id="20" name="TextBox 8">
              <a:extLst>
                <a:ext uri="{FF2B5EF4-FFF2-40B4-BE49-F238E27FC236}">
                  <a16:creationId xmlns:a16="http://schemas.microsoft.com/office/drawing/2014/main" id="{4F89BF03-2FE4-41F2-BC30-0C5651D6A065}"/>
                </a:ext>
              </a:extLst>
            </p:cNvPr>
            <p:cNvSpPr txBox="1"/>
            <p:nvPr/>
          </p:nvSpPr>
          <p:spPr>
            <a:xfrm>
              <a:off x="34518" y="77540"/>
              <a:ext cx="24849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F32D79DA-031E-4C79-89B2-4311FA109256}"/>
              </a:ext>
            </a:extLst>
          </p:cNvPr>
          <p:cNvSpPr txBox="1"/>
          <p:nvPr/>
        </p:nvSpPr>
        <p:spPr>
          <a:xfrm>
            <a:off x="3742025" y="1577853"/>
            <a:ext cx="1609933"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2019</a:t>
            </a:r>
          </a:p>
        </p:txBody>
      </p:sp>
      <p:pic>
        <p:nvPicPr>
          <p:cNvPr id="7" name="Picture 6">
            <a:extLst>
              <a:ext uri="{FF2B5EF4-FFF2-40B4-BE49-F238E27FC236}">
                <a16:creationId xmlns:a16="http://schemas.microsoft.com/office/drawing/2014/main" id="{BDB76975-65B5-4247-992A-5DB291D6471C}"/>
              </a:ext>
            </a:extLst>
          </p:cNvPr>
          <p:cNvPicPr>
            <a:picLocks noChangeAspect="1"/>
          </p:cNvPicPr>
          <p:nvPr/>
        </p:nvPicPr>
        <p:blipFill>
          <a:blip r:embed="rId3"/>
          <a:stretch>
            <a:fillRect/>
          </a:stretch>
        </p:blipFill>
        <p:spPr>
          <a:xfrm>
            <a:off x="1501555" y="3806213"/>
            <a:ext cx="5324475" cy="1371600"/>
          </a:xfrm>
          <a:prstGeom prst="rect">
            <a:avLst/>
          </a:prstGeom>
        </p:spPr>
      </p:pic>
      <p:sp>
        <p:nvSpPr>
          <p:cNvPr id="3" name="Footer Placeholder 3">
            <a:extLst>
              <a:ext uri="{FF2B5EF4-FFF2-40B4-BE49-F238E27FC236}">
                <a16:creationId xmlns:a16="http://schemas.microsoft.com/office/drawing/2014/main" id="{282CFFE1-8332-4EFC-B060-6C17DA0C4E1A}"/>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640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CD9F-86F4-4F38-85CE-41A16E9C73E4}"/>
              </a:ext>
            </a:extLst>
          </p:cNvPr>
          <p:cNvSpPr>
            <a:spLocks noGrp="1"/>
          </p:cNvSpPr>
          <p:nvPr>
            <p:ph type="title"/>
          </p:nvPr>
        </p:nvSpPr>
        <p:spPr>
          <a:xfrm>
            <a:off x="2286000" y="274638"/>
            <a:ext cx="6400800" cy="715962"/>
          </a:xfrm>
        </p:spPr>
        <p:txBody>
          <a:bodyPr>
            <a:noAutofit/>
          </a:bodyPr>
          <a:lstStyle/>
          <a:p>
            <a:r>
              <a:rPr lang="en-US" sz="2400" dirty="0"/>
              <a:t>The Super and Heavy segments make up a greater proportion of Hispanic households than Non-Hispanic households </a:t>
            </a:r>
          </a:p>
        </p:txBody>
      </p:sp>
      <p:sp>
        <p:nvSpPr>
          <p:cNvPr id="4" name="Slide Number Placeholder 3">
            <a:extLst>
              <a:ext uri="{FF2B5EF4-FFF2-40B4-BE49-F238E27FC236}">
                <a16:creationId xmlns:a16="http://schemas.microsoft.com/office/drawing/2014/main" id="{9A8F056F-2A84-4157-8D92-8F6F598204D7}"/>
              </a:ext>
            </a:extLst>
          </p:cNvPr>
          <p:cNvSpPr>
            <a:spLocks noGrp="1"/>
          </p:cNvSpPr>
          <p:nvPr>
            <p:ph type="sldNum" sz="quarter" idx="4"/>
          </p:nvPr>
        </p:nvSpPr>
        <p:spPr/>
        <p:txBody>
          <a:bodyPr/>
          <a:lstStyle/>
          <a:p>
            <a:fld id="{2F18AD43-49F2-4585-85CB-381ABF55072C}" type="slidenum">
              <a:rPr lang="en-US" smtClean="0"/>
              <a:pPr/>
              <a:t>37</a:t>
            </a:fld>
            <a:endParaRPr lang="en-US" dirty="0"/>
          </a:p>
        </p:txBody>
      </p:sp>
      <p:sp>
        <p:nvSpPr>
          <p:cNvPr id="18" name="Content Placeholder 7">
            <a:extLst>
              <a:ext uri="{FF2B5EF4-FFF2-40B4-BE49-F238E27FC236}">
                <a16:creationId xmlns:a16="http://schemas.microsoft.com/office/drawing/2014/main" id="{632C85B0-8E58-458D-88B5-F1A2272298C7}"/>
              </a:ext>
            </a:extLst>
          </p:cNvPr>
          <p:cNvSpPr txBox="1">
            <a:spLocks/>
          </p:cNvSpPr>
          <p:nvPr/>
        </p:nvSpPr>
        <p:spPr>
          <a:xfrm>
            <a:off x="76199" y="4800600"/>
            <a:ext cx="8077201"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1500" dirty="0">
                <a:solidFill>
                  <a:srgbClr val="343D43"/>
                </a:solidFill>
              </a:rPr>
              <a:t>The Super and Heavy segments combined make up 66% of Hispanic households and 52% of Non-Hispanic households</a:t>
            </a:r>
          </a:p>
          <a:p>
            <a:pPr>
              <a:spcBef>
                <a:spcPts val="800"/>
              </a:spcBef>
            </a:pPr>
            <a:r>
              <a:rPr lang="en-US" sz="1500" dirty="0">
                <a:solidFill>
                  <a:srgbClr val="343D43"/>
                </a:solidFill>
              </a:rPr>
              <a:t>The Super segment makes up the largest share of both Hispanic and Non-Hispanic households</a:t>
            </a:r>
          </a:p>
        </p:txBody>
      </p:sp>
      <p:sp>
        <p:nvSpPr>
          <p:cNvPr id="10" name="TextBox 9">
            <a:extLst>
              <a:ext uri="{FF2B5EF4-FFF2-40B4-BE49-F238E27FC236}">
                <a16:creationId xmlns:a16="http://schemas.microsoft.com/office/drawing/2014/main" id="{6DFD417C-05A7-4174-8792-73EA8883E3D6}"/>
              </a:ext>
            </a:extLst>
          </p:cNvPr>
          <p:cNvSpPr txBox="1"/>
          <p:nvPr/>
        </p:nvSpPr>
        <p:spPr>
          <a:xfrm>
            <a:off x="3009900" y="1353358"/>
            <a:ext cx="3124200" cy="523220"/>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Avocado Shopper Segmentation (Households) (2019)</a:t>
            </a:r>
          </a:p>
        </p:txBody>
      </p:sp>
      <p:pic>
        <p:nvPicPr>
          <p:cNvPr id="3" name="Picture 2">
            <a:extLst>
              <a:ext uri="{FF2B5EF4-FFF2-40B4-BE49-F238E27FC236}">
                <a16:creationId xmlns:a16="http://schemas.microsoft.com/office/drawing/2014/main" id="{83FD5C0A-2DEC-46B3-90DA-CA23F5473377}"/>
              </a:ext>
            </a:extLst>
          </p:cNvPr>
          <p:cNvPicPr>
            <a:picLocks noChangeAspect="1"/>
          </p:cNvPicPr>
          <p:nvPr/>
        </p:nvPicPr>
        <p:blipFill>
          <a:blip r:embed="rId2"/>
          <a:stretch>
            <a:fillRect/>
          </a:stretch>
        </p:blipFill>
        <p:spPr>
          <a:xfrm>
            <a:off x="2285802" y="1876578"/>
            <a:ext cx="4572396" cy="2743438"/>
          </a:xfrm>
          <a:prstGeom prst="rect">
            <a:avLst/>
          </a:prstGeom>
        </p:spPr>
      </p:pic>
      <p:pic>
        <p:nvPicPr>
          <p:cNvPr id="5" name="Picture 4">
            <a:extLst>
              <a:ext uri="{FF2B5EF4-FFF2-40B4-BE49-F238E27FC236}">
                <a16:creationId xmlns:a16="http://schemas.microsoft.com/office/drawing/2014/main" id="{6CE321BF-4C19-4D34-AF03-6FB877001F78}"/>
              </a:ext>
            </a:extLst>
          </p:cNvPr>
          <p:cNvPicPr>
            <a:picLocks noChangeAspect="1"/>
          </p:cNvPicPr>
          <p:nvPr/>
        </p:nvPicPr>
        <p:blipFill>
          <a:blip r:embed="rId3"/>
          <a:stretch>
            <a:fillRect/>
          </a:stretch>
        </p:blipFill>
        <p:spPr>
          <a:xfrm>
            <a:off x="6821618" y="2254632"/>
            <a:ext cx="1012024" cy="1774090"/>
          </a:xfrm>
          <a:prstGeom prst="rect">
            <a:avLst/>
          </a:prstGeom>
        </p:spPr>
      </p:pic>
      <p:sp>
        <p:nvSpPr>
          <p:cNvPr id="6" name="Footer Placeholder 3">
            <a:extLst>
              <a:ext uri="{FF2B5EF4-FFF2-40B4-BE49-F238E27FC236}">
                <a16:creationId xmlns:a16="http://schemas.microsoft.com/office/drawing/2014/main" id="{FA93B125-DE02-49BC-981D-7593D3B45EBD}"/>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3358324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CD9F-86F4-4F38-85CE-41A16E9C73E4}"/>
              </a:ext>
            </a:extLst>
          </p:cNvPr>
          <p:cNvSpPr>
            <a:spLocks noGrp="1"/>
          </p:cNvSpPr>
          <p:nvPr>
            <p:ph type="title"/>
          </p:nvPr>
        </p:nvSpPr>
        <p:spPr>
          <a:xfrm>
            <a:off x="2286000" y="274638"/>
            <a:ext cx="6400800" cy="715962"/>
          </a:xfrm>
        </p:spPr>
        <p:txBody>
          <a:bodyPr>
            <a:noAutofit/>
          </a:bodyPr>
          <a:lstStyle/>
          <a:p>
            <a:r>
              <a:rPr lang="en-US" sz="2400" dirty="0"/>
              <a:t>The Super and Heavy segments make up a greater proportion of Hispanic avocado purchases than Non-Hispanic purchases </a:t>
            </a:r>
          </a:p>
        </p:txBody>
      </p:sp>
      <p:sp>
        <p:nvSpPr>
          <p:cNvPr id="4" name="Slide Number Placeholder 3">
            <a:extLst>
              <a:ext uri="{FF2B5EF4-FFF2-40B4-BE49-F238E27FC236}">
                <a16:creationId xmlns:a16="http://schemas.microsoft.com/office/drawing/2014/main" id="{9A8F056F-2A84-4157-8D92-8F6F598204D7}"/>
              </a:ext>
            </a:extLst>
          </p:cNvPr>
          <p:cNvSpPr>
            <a:spLocks noGrp="1"/>
          </p:cNvSpPr>
          <p:nvPr>
            <p:ph type="sldNum" sz="quarter" idx="4"/>
          </p:nvPr>
        </p:nvSpPr>
        <p:spPr/>
        <p:txBody>
          <a:bodyPr/>
          <a:lstStyle/>
          <a:p>
            <a:fld id="{2F18AD43-49F2-4585-85CB-381ABF55072C}" type="slidenum">
              <a:rPr lang="en-US" smtClean="0"/>
              <a:pPr/>
              <a:t>38</a:t>
            </a:fld>
            <a:endParaRPr lang="en-US" dirty="0"/>
          </a:p>
        </p:txBody>
      </p:sp>
      <p:sp>
        <p:nvSpPr>
          <p:cNvPr id="18" name="Content Placeholder 7">
            <a:extLst>
              <a:ext uri="{FF2B5EF4-FFF2-40B4-BE49-F238E27FC236}">
                <a16:creationId xmlns:a16="http://schemas.microsoft.com/office/drawing/2014/main" id="{632C85B0-8E58-458D-88B5-F1A2272298C7}"/>
              </a:ext>
            </a:extLst>
          </p:cNvPr>
          <p:cNvSpPr txBox="1">
            <a:spLocks/>
          </p:cNvSpPr>
          <p:nvPr/>
        </p:nvSpPr>
        <p:spPr>
          <a:xfrm>
            <a:off x="152399" y="4800600"/>
            <a:ext cx="8686801"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1500" dirty="0">
                <a:solidFill>
                  <a:srgbClr val="343D43"/>
                </a:solidFill>
              </a:rPr>
              <a:t>The Super and Heavy segments combined make up 93% of Hispanic avocado purchases and 89% of Non-Hispanic avocado purchases</a:t>
            </a:r>
          </a:p>
          <a:p>
            <a:pPr>
              <a:spcBef>
                <a:spcPts val="800"/>
              </a:spcBef>
            </a:pPr>
            <a:r>
              <a:rPr lang="en-US" sz="1500" dirty="0">
                <a:solidFill>
                  <a:srgbClr val="343D43"/>
                </a:solidFill>
              </a:rPr>
              <a:t>The Super segment makes up the largest share of both Hispanic and Non-Hispanic avocado purchases</a:t>
            </a:r>
          </a:p>
        </p:txBody>
      </p:sp>
      <p:sp>
        <p:nvSpPr>
          <p:cNvPr id="10" name="TextBox 9">
            <a:extLst>
              <a:ext uri="{FF2B5EF4-FFF2-40B4-BE49-F238E27FC236}">
                <a16:creationId xmlns:a16="http://schemas.microsoft.com/office/drawing/2014/main" id="{6DFD417C-05A7-4174-8792-73EA8883E3D6}"/>
              </a:ext>
            </a:extLst>
          </p:cNvPr>
          <p:cNvSpPr txBox="1"/>
          <p:nvPr/>
        </p:nvSpPr>
        <p:spPr>
          <a:xfrm>
            <a:off x="2971800" y="1357307"/>
            <a:ext cx="3200400" cy="523220"/>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Avocado Purchase Segmentation (Purchases) (2019)</a:t>
            </a:r>
          </a:p>
        </p:txBody>
      </p:sp>
      <p:pic>
        <p:nvPicPr>
          <p:cNvPr id="6" name="Picture 5">
            <a:extLst>
              <a:ext uri="{FF2B5EF4-FFF2-40B4-BE49-F238E27FC236}">
                <a16:creationId xmlns:a16="http://schemas.microsoft.com/office/drawing/2014/main" id="{833A67E4-FE46-44E0-9812-C4FFD42522B4}"/>
              </a:ext>
            </a:extLst>
          </p:cNvPr>
          <p:cNvPicPr>
            <a:picLocks noChangeAspect="1"/>
          </p:cNvPicPr>
          <p:nvPr/>
        </p:nvPicPr>
        <p:blipFill>
          <a:blip r:embed="rId2"/>
          <a:stretch>
            <a:fillRect/>
          </a:stretch>
        </p:blipFill>
        <p:spPr>
          <a:xfrm>
            <a:off x="2286000" y="1878350"/>
            <a:ext cx="4572396" cy="2743438"/>
          </a:xfrm>
          <a:prstGeom prst="rect">
            <a:avLst/>
          </a:prstGeom>
        </p:spPr>
      </p:pic>
      <p:pic>
        <p:nvPicPr>
          <p:cNvPr id="8" name="Picture 7">
            <a:extLst>
              <a:ext uri="{FF2B5EF4-FFF2-40B4-BE49-F238E27FC236}">
                <a16:creationId xmlns:a16="http://schemas.microsoft.com/office/drawing/2014/main" id="{CBE6C06C-A0E7-4DF5-91AF-C006DA5333E0}"/>
              </a:ext>
            </a:extLst>
          </p:cNvPr>
          <p:cNvPicPr>
            <a:picLocks noChangeAspect="1"/>
          </p:cNvPicPr>
          <p:nvPr/>
        </p:nvPicPr>
        <p:blipFill>
          <a:blip r:embed="rId3"/>
          <a:stretch>
            <a:fillRect/>
          </a:stretch>
        </p:blipFill>
        <p:spPr>
          <a:xfrm>
            <a:off x="6821618" y="2254632"/>
            <a:ext cx="1012024" cy="1774090"/>
          </a:xfrm>
          <a:prstGeom prst="rect">
            <a:avLst/>
          </a:prstGeom>
        </p:spPr>
      </p:pic>
      <p:sp>
        <p:nvSpPr>
          <p:cNvPr id="3" name="Footer Placeholder 3">
            <a:extLst>
              <a:ext uri="{FF2B5EF4-FFF2-40B4-BE49-F238E27FC236}">
                <a16:creationId xmlns:a16="http://schemas.microsoft.com/office/drawing/2014/main" id="{32A488A0-2306-49F8-AA38-651834C1C34E}"/>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3490369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78BF0-9287-4A39-8AAC-10576A5EC71C}"/>
              </a:ext>
            </a:extLst>
          </p:cNvPr>
          <p:cNvPicPr>
            <a:picLocks noChangeAspect="1"/>
          </p:cNvPicPr>
          <p:nvPr/>
        </p:nvPicPr>
        <p:blipFill>
          <a:blip r:embed="rId2"/>
          <a:stretch>
            <a:fillRect/>
          </a:stretch>
        </p:blipFill>
        <p:spPr>
          <a:xfrm>
            <a:off x="4772303" y="1719986"/>
            <a:ext cx="3200677" cy="2743438"/>
          </a:xfrm>
          <a:prstGeom prst="rect">
            <a:avLst/>
          </a:prstGeom>
        </p:spPr>
      </p:pic>
      <p:pic>
        <p:nvPicPr>
          <p:cNvPr id="8" name="Picture 7">
            <a:extLst>
              <a:ext uri="{FF2B5EF4-FFF2-40B4-BE49-F238E27FC236}">
                <a16:creationId xmlns:a16="http://schemas.microsoft.com/office/drawing/2014/main" id="{A01E84F6-1272-4346-AFA0-EAB35E58409F}"/>
              </a:ext>
            </a:extLst>
          </p:cNvPr>
          <p:cNvPicPr>
            <a:picLocks noChangeAspect="1"/>
          </p:cNvPicPr>
          <p:nvPr/>
        </p:nvPicPr>
        <p:blipFill>
          <a:blip r:embed="rId3"/>
          <a:stretch>
            <a:fillRect/>
          </a:stretch>
        </p:blipFill>
        <p:spPr>
          <a:xfrm>
            <a:off x="1116591" y="1722163"/>
            <a:ext cx="3200677" cy="2743438"/>
          </a:xfrm>
          <a:prstGeom prst="rect">
            <a:avLst/>
          </a:prstGeom>
        </p:spPr>
      </p:pic>
      <p:sp>
        <p:nvSpPr>
          <p:cNvPr id="2" name="Title 1">
            <a:extLst>
              <a:ext uri="{FF2B5EF4-FFF2-40B4-BE49-F238E27FC236}">
                <a16:creationId xmlns:a16="http://schemas.microsoft.com/office/drawing/2014/main" id="{3397CD9F-86F4-4F38-85CE-41A16E9C73E4}"/>
              </a:ext>
            </a:extLst>
          </p:cNvPr>
          <p:cNvSpPr>
            <a:spLocks noGrp="1"/>
          </p:cNvSpPr>
          <p:nvPr>
            <p:ph type="title"/>
          </p:nvPr>
        </p:nvSpPr>
        <p:spPr/>
        <p:txBody>
          <a:bodyPr>
            <a:normAutofit fontScale="90000"/>
          </a:bodyPr>
          <a:lstStyle/>
          <a:p>
            <a:r>
              <a:rPr lang="en-US" dirty="0"/>
              <a:t>The Super segment is growing among Hispanic and Non-Hispanic household groups</a:t>
            </a:r>
          </a:p>
        </p:txBody>
      </p:sp>
      <p:sp>
        <p:nvSpPr>
          <p:cNvPr id="4" name="Slide Number Placeholder 3">
            <a:extLst>
              <a:ext uri="{FF2B5EF4-FFF2-40B4-BE49-F238E27FC236}">
                <a16:creationId xmlns:a16="http://schemas.microsoft.com/office/drawing/2014/main" id="{9A8F056F-2A84-4157-8D92-8F6F598204D7}"/>
              </a:ext>
            </a:extLst>
          </p:cNvPr>
          <p:cNvSpPr>
            <a:spLocks noGrp="1"/>
          </p:cNvSpPr>
          <p:nvPr>
            <p:ph type="sldNum" sz="quarter" idx="4"/>
          </p:nvPr>
        </p:nvSpPr>
        <p:spPr/>
        <p:txBody>
          <a:bodyPr/>
          <a:lstStyle/>
          <a:p>
            <a:fld id="{2F18AD43-49F2-4585-85CB-381ABF55072C}" type="slidenum">
              <a:rPr lang="en-US" smtClean="0"/>
              <a:pPr/>
              <a:t>39</a:t>
            </a:fld>
            <a:endParaRPr lang="en-US" dirty="0"/>
          </a:p>
        </p:txBody>
      </p:sp>
      <p:sp>
        <p:nvSpPr>
          <p:cNvPr id="18" name="Content Placeholder 7">
            <a:extLst>
              <a:ext uri="{FF2B5EF4-FFF2-40B4-BE49-F238E27FC236}">
                <a16:creationId xmlns:a16="http://schemas.microsoft.com/office/drawing/2014/main" id="{632C85B0-8E58-458D-88B5-F1A2272298C7}"/>
              </a:ext>
            </a:extLst>
          </p:cNvPr>
          <p:cNvSpPr txBox="1">
            <a:spLocks/>
          </p:cNvSpPr>
          <p:nvPr/>
        </p:nvSpPr>
        <p:spPr>
          <a:xfrm>
            <a:off x="76199" y="4495800"/>
            <a:ext cx="8991600" cy="17740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endParaRPr lang="en-US" sz="1500" dirty="0">
              <a:solidFill>
                <a:srgbClr val="343D43"/>
              </a:solidFill>
            </a:endParaRPr>
          </a:p>
          <a:p>
            <a:pPr>
              <a:spcBef>
                <a:spcPts val="800"/>
              </a:spcBef>
            </a:pPr>
            <a:r>
              <a:rPr lang="en-US" sz="1500" dirty="0">
                <a:solidFill>
                  <a:srgbClr val="343D43"/>
                </a:solidFill>
              </a:rPr>
              <a:t>The proportion of Hispanic Super households increased from 34% in 2016 to 36% in 2019</a:t>
            </a:r>
          </a:p>
          <a:p>
            <a:pPr>
              <a:spcBef>
                <a:spcPts val="800"/>
              </a:spcBef>
            </a:pPr>
            <a:r>
              <a:rPr lang="en-US" sz="1500" dirty="0">
                <a:solidFill>
                  <a:srgbClr val="343D43"/>
                </a:solidFill>
              </a:rPr>
              <a:t>The Super segment made up the smallest proportion of Non-Hispanic households in 2016 at 23% of households. In 2019, the Super segment made up the largest proportion of households at 27%</a:t>
            </a:r>
          </a:p>
          <a:p>
            <a:pPr>
              <a:spcBef>
                <a:spcPts val="800"/>
              </a:spcBef>
            </a:pPr>
            <a:endParaRPr lang="en-US" sz="1500" dirty="0">
              <a:solidFill>
                <a:srgbClr val="343D43"/>
              </a:solidFill>
            </a:endParaRPr>
          </a:p>
        </p:txBody>
      </p:sp>
      <p:sp>
        <p:nvSpPr>
          <p:cNvPr id="12" name="TextBox 11">
            <a:extLst>
              <a:ext uri="{FF2B5EF4-FFF2-40B4-BE49-F238E27FC236}">
                <a16:creationId xmlns:a16="http://schemas.microsoft.com/office/drawing/2014/main" id="{6ACD006B-925C-4532-B080-9CFD37D81061}"/>
              </a:ext>
            </a:extLst>
          </p:cNvPr>
          <p:cNvSpPr txBox="1"/>
          <p:nvPr/>
        </p:nvSpPr>
        <p:spPr>
          <a:xfrm>
            <a:off x="1133741" y="1295400"/>
            <a:ext cx="317046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Hispanic Avocado Shopper Segmentation (Households)</a:t>
            </a:r>
          </a:p>
        </p:txBody>
      </p:sp>
      <p:sp>
        <p:nvSpPr>
          <p:cNvPr id="13" name="TextBox 11">
            <a:extLst>
              <a:ext uri="{FF2B5EF4-FFF2-40B4-BE49-F238E27FC236}">
                <a16:creationId xmlns:a16="http://schemas.microsoft.com/office/drawing/2014/main" id="{89F02D8E-7BD9-464E-A4A9-351D5E89454C}"/>
              </a:ext>
            </a:extLst>
          </p:cNvPr>
          <p:cNvSpPr txBox="1"/>
          <p:nvPr/>
        </p:nvSpPr>
        <p:spPr>
          <a:xfrm>
            <a:off x="4787410" y="1295400"/>
            <a:ext cx="317046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Non-Hispanic</a:t>
            </a:r>
            <a:r>
              <a:rPr lang="en-US" sz="1400" baseline="0" dirty="0">
                <a:latin typeface="Source Sans Pro" panose="020B0503030403020204" pitchFamily="34" charset="0"/>
                <a:ea typeface="Source Sans Pro" panose="020B0503030403020204" pitchFamily="34" charset="0"/>
              </a:rPr>
              <a:t> Avocado Shopper Segmentation (Households)</a:t>
            </a:r>
            <a:endParaRPr lang="en-US" sz="1400" dirty="0">
              <a:latin typeface="Source Sans Pro" panose="020B0503030403020204" pitchFamily="34" charset="0"/>
              <a:ea typeface="Source Sans Pro" panose="020B0503030403020204" pitchFamily="34" charset="0"/>
            </a:endParaRPr>
          </a:p>
        </p:txBody>
      </p:sp>
      <p:pic>
        <p:nvPicPr>
          <p:cNvPr id="10" name="Picture 9">
            <a:extLst>
              <a:ext uri="{FF2B5EF4-FFF2-40B4-BE49-F238E27FC236}">
                <a16:creationId xmlns:a16="http://schemas.microsoft.com/office/drawing/2014/main" id="{6839491F-47B1-474D-9451-1E327329752A}"/>
              </a:ext>
            </a:extLst>
          </p:cNvPr>
          <p:cNvPicPr>
            <a:picLocks noChangeAspect="1"/>
          </p:cNvPicPr>
          <p:nvPr/>
        </p:nvPicPr>
        <p:blipFill>
          <a:blip r:embed="rId4"/>
          <a:stretch>
            <a:fillRect/>
          </a:stretch>
        </p:blipFill>
        <p:spPr>
          <a:xfrm>
            <a:off x="7848600" y="2256032"/>
            <a:ext cx="797843" cy="1398628"/>
          </a:xfrm>
          <a:prstGeom prst="rect">
            <a:avLst/>
          </a:prstGeom>
        </p:spPr>
      </p:pic>
      <p:sp>
        <p:nvSpPr>
          <p:cNvPr id="3" name="Footer Placeholder 3">
            <a:extLst>
              <a:ext uri="{FF2B5EF4-FFF2-40B4-BE49-F238E27FC236}">
                <a16:creationId xmlns:a16="http://schemas.microsoft.com/office/drawing/2014/main" id="{98D3C7E5-813D-4260-894B-29F71EFF752C}"/>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50754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Cont.</a:t>
            </a:r>
          </a:p>
        </p:txBody>
      </p:sp>
      <p:sp>
        <p:nvSpPr>
          <p:cNvPr id="4" name="Slide Number Placeholder 3"/>
          <p:cNvSpPr>
            <a:spLocks noGrp="1"/>
          </p:cNvSpPr>
          <p:nvPr>
            <p:ph type="sldNum" sz="quarter" idx="4"/>
          </p:nvPr>
        </p:nvSpPr>
        <p:spPr/>
        <p:txBody>
          <a:bodyPr/>
          <a:lstStyle/>
          <a:p>
            <a:fld id="{2F18AD43-49F2-4585-85CB-381ABF55072C}" type="slidenum">
              <a:rPr lang="en-US"/>
              <a:pPr/>
              <a:t>4</a:t>
            </a:fld>
            <a:endParaRPr lang="en-US" dirty="0"/>
          </a:p>
        </p:txBody>
      </p:sp>
      <p:sp>
        <p:nvSpPr>
          <p:cNvPr id="10" name="Content Placeholder 2"/>
          <p:cNvSpPr txBox="1">
            <a:spLocks/>
          </p:cNvSpPr>
          <p:nvPr/>
        </p:nvSpPr>
        <p:spPr>
          <a:xfrm>
            <a:off x="365761" y="1295400"/>
            <a:ext cx="8321039" cy="50559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2000"/>
              </a:lnSpc>
              <a:spcBef>
                <a:spcPts val="600"/>
              </a:spcBef>
              <a:buNone/>
            </a:pPr>
            <a:r>
              <a:rPr lang="en-US" sz="1500" dirty="0">
                <a:solidFill>
                  <a:srgbClr val="343D43"/>
                </a:solidFill>
                <a:latin typeface="Source Sans Pro" panose="020B0503030403020204" pitchFamily="34" charset="0"/>
              </a:rPr>
              <a:t>The increase in Super household purchases was driven by two factors:</a:t>
            </a:r>
          </a:p>
          <a:p>
            <a:pPr>
              <a:lnSpc>
                <a:spcPct val="112000"/>
              </a:lnSpc>
              <a:spcBef>
                <a:spcPts val="600"/>
              </a:spcBef>
            </a:pPr>
            <a:r>
              <a:rPr lang="en-US" sz="1500" dirty="0">
                <a:solidFill>
                  <a:srgbClr val="343D43"/>
                </a:solidFill>
                <a:latin typeface="Source Sans Pro" panose="020B0503030403020204" pitchFamily="34" charset="0"/>
              </a:rPr>
              <a:t>Shoppers moving up the purchase ladder. The Super segment grew by +3.2M households, accounting for 28% of all avocado-purchasing households in 2019, up from 25% in 2016</a:t>
            </a:r>
          </a:p>
          <a:p>
            <a:pPr lvl="1">
              <a:lnSpc>
                <a:spcPct val="112000"/>
              </a:lnSpc>
              <a:spcBef>
                <a:spcPts val="600"/>
              </a:spcBef>
            </a:pPr>
            <a:r>
              <a:rPr lang="en-US" sz="1500" dirty="0">
                <a:solidFill>
                  <a:srgbClr val="343D43"/>
                </a:solidFill>
                <a:latin typeface="Source Sans Pro" panose="020B0503030403020204" pitchFamily="34" charset="0"/>
              </a:rPr>
              <a:t>One of the primary drivers of this trend is frequency of purchase. As shoppers move up the ladder, their purchase trips increase. Purchase trips increased +9%, while spend per trip increased +3% (Spend per trip may be impacted by pricing dynamics in the marketplace)</a:t>
            </a:r>
          </a:p>
          <a:p>
            <a:pPr>
              <a:lnSpc>
                <a:spcPct val="112000"/>
              </a:lnSpc>
              <a:spcBef>
                <a:spcPts val="600"/>
              </a:spcBef>
            </a:pPr>
            <a:r>
              <a:rPr lang="en-US" sz="1500" dirty="0">
                <a:solidFill>
                  <a:srgbClr val="343D43"/>
                </a:solidFill>
                <a:latin typeface="Source Sans Pro" panose="020B0503030403020204" pitchFamily="34" charset="0"/>
              </a:rPr>
              <a:t>Annual spend per household increased +5% for the Super segment. This annual spend increase was driven by an increase in spend per trip (+2%) and purchase trips (+3%) </a:t>
            </a:r>
          </a:p>
          <a:p>
            <a:pPr marL="0" indent="0">
              <a:lnSpc>
                <a:spcPct val="112000"/>
              </a:lnSpc>
              <a:spcBef>
                <a:spcPts val="600"/>
              </a:spcBef>
              <a:buNone/>
            </a:pPr>
            <a:r>
              <a:rPr lang="en-US" sz="1500" dirty="0">
                <a:solidFill>
                  <a:srgbClr val="343D43"/>
                </a:solidFill>
                <a:latin typeface="Source Sans Pro" panose="020B0503030403020204" pitchFamily="34" charset="0"/>
              </a:rPr>
              <a:t>Super households also spend more in store on all items in the market basket than other groups. Supers spend $74.43, which is +3% more than Heavy households and +13% more than Light households. Despite this additional spend, avocados comprise a greater proportion of the Super group’s market basket than they do in other segments. Avocados comprise 4.6% of Super baskets, but only 2.4% of Light baskets</a:t>
            </a:r>
          </a:p>
          <a:p>
            <a:pPr marL="0" indent="0">
              <a:lnSpc>
                <a:spcPct val="112000"/>
              </a:lnSpc>
              <a:spcBef>
                <a:spcPts val="600"/>
              </a:spcBef>
              <a:buNone/>
            </a:pPr>
            <a:r>
              <a:rPr lang="en-US" sz="1500" dirty="0">
                <a:solidFill>
                  <a:srgbClr val="343D43"/>
                </a:solidFill>
                <a:latin typeface="Source Sans Pro" panose="020B0503030403020204" pitchFamily="34" charset="0"/>
              </a:rPr>
              <a:t>These trends make the Super segment increasingly important to the growth of the avocado category and a particularly important shopper segment to retailers and the industry. </a:t>
            </a:r>
          </a:p>
          <a:p>
            <a:pPr marL="0" indent="0">
              <a:lnSpc>
                <a:spcPct val="112000"/>
              </a:lnSpc>
              <a:spcBef>
                <a:spcPts val="600"/>
              </a:spcBef>
              <a:buNone/>
            </a:pPr>
            <a:r>
              <a:rPr lang="en-US" sz="1500" dirty="0">
                <a:solidFill>
                  <a:srgbClr val="343D43"/>
                </a:solidFill>
                <a:latin typeface="Source Sans Pro" panose="020B0503030403020204" pitchFamily="34" charset="0"/>
              </a:rPr>
              <a:t>Continued on next page…</a:t>
            </a:r>
          </a:p>
          <a:p>
            <a:pPr marL="0" indent="0">
              <a:lnSpc>
                <a:spcPct val="112000"/>
              </a:lnSpc>
              <a:spcBef>
                <a:spcPts val="600"/>
              </a:spcBef>
              <a:buNone/>
            </a:pPr>
            <a:endParaRPr lang="en-US" sz="1500" dirty="0">
              <a:solidFill>
                <a:srgbClr val="343D43"/>
              </a:solidFill>
              <a:highlight>
                <a:srgbClr val="FFFF00"/>
              </a:highlight>
              <a:latin typeface="Source Sans Pro" panose="020B0503030403020204" pitchFamily="34" charset="0"/>
            </a:endParaRPr>
          </a:p>
        </p:txBody>
      </p:sp>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Source Sans Pro" panose="020B0503030403020204" pitchFamily="34" charset="0"/>
            </a:endParaRPr>
          </a:p>
        </p:txBody>
      </p:sp>
      <p:sp>
        <p:nvSpPr>
          <p:cNvPr id="5" name="Footer Placeholder 3">
            <a:extLst>
              <a:ext uri="{FF2B5EF4-FFF2-40B4-BE49-F238E27FC236}">
                <a16:creationId xmlns:a16="http://schemas.microsoft.com/office/drawing/2014/main" id="{676D6632-2B7F-4660-8229-A6B71446081A}"/>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78435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728B3D-ADD2-45C1-9A7D-47509644F8F6}"/>
              </a:ext>
            </a:extLst>
          </p:cNvPr>
          <p:cNvPicPr>
            <a:picLocks noChangeAspect="1"/>
          </p:cNvPicPr>
          <p:nvPr/>
        </p:nvPicPr>
        <p:blipFill>
          <a:blip r:embed="rId2"/>
          <a:stretch>
            <a:fillRect/>
          </a:stretch>
        </p:blipFill>
        <p:spPr>
          <a:xfrm>
            <a:off x="4772437" y="1718337"/>
            <a:ext cx="3200677" cy="2743438"/>
          </a:xfrm>
          <a:prstGeom prst="rect">
            <a:avLst/>
          </a:prstGeom>
        </p:spPr>
      </p:pic>
      <p:pic>
        <p:nvPicPr>
          <p:cNvPr id="8" name="Picture 7">
            <a:extLst>
              <a:ext uri="{FF2B5EF4-FFF2-40B4-BE49-F238E27FC236}">
                <a16:creationId xmlns:a16="http://schemas.microsoft.com/office/drawing/2014/main" id="{1665D868-BF70-49C8-AD07-3930A7F6408E}"/>
              </a:ext>
            </a:extLst>
          </p:cNvPr>
          <p:cNvPicPr>
            <a:picLocks noChangeAspect="1"/>
          </p:cNvPicPr>
          <p:nvPr/>
        </p:nvPicPr>
        <p:blipFill>
          <a:blip r:embed="rId3"/>
          <a:stretch>
            <a:fillRect/>
          </a:stretch>
        </p:blipFill>
        <p:spPr>
          <a:xfrm>
            <a:off x="1118634" y="1719924"/>
            <a:ext cx="3200677" cy="2743438"/>
          </a:xfrm>
          <a:prstGeom prst="rect">
            <a:avLst/>
          </a:prstGeom>
        </p:spPr>
      </p:pic>
      <p:sp>
        <p:nvSpPr>
          <p:cNvPr id="2" name="Title 1">
            <a:extLst>
              <a:ext uri="{FF2B5EF4-FFF2-40B4-BE49-F238E27FC236}">
                <a16:creationId xmlns:a16="http://schemas.microsoft.com/office/drawing/2014/main" id="{3397CD9F-86F4-4F38-85CE-41A16E9C73E4}"/>
              </a:ext>
            </a:extLst>
          </p:cNvPr>
          <p:cNvSpPr>
            <a:spLocks noGrp="1"/>
          </p:cNvSpPr>
          <p:nvPr>
            <p:ph type="title"/>
          </p:nvPr>
        </p:nvSpPr>
        <p:spPr>
          <a:xfrm>
            <a:off x="2286000" y="274638"/>
            <a:ext cx="6400800" cy="715962"/>
          </a:xfrm>
        </p:spPr>
        <p:txBody>
          <a:bodyPr>
            <a:normAutofit fontScale="90000"/>
          </a:bodyPr>
          <a:lstStyle/>
          <a:p>
            <a:r>
              <a:rPr lang="en-US" dirty="0"/>
              <a:t>Super segment share of avocado purchases is growing for Hispanic and Non-Hispanic household groups</a:t>
            </a:r>
          </a:p>
        </p:txBody>
      </p:sp>
      <p:sp>
        <p:nvSpPr>
          <p:cNvPr id="4" name="Slide Number Placeholder 3">
            <a:extLst>
              <a:ext uri="{FF2B5EF4-FFF2-40B4-BE49-F238E27FC236}">
                <a16:creationId xmlns:a16="http://schemas.microsoft.com/office/drawing/2014/main" id="{9A8F056F-2A84-4157-8D92-8F6F598204D7}"/>
              </a:ext>
            </a:extLst>
          </p:cNvPr>
          <p:cNvSpPr>
            <a:spLocks noGrp="1"/>
          </p:cNvSpPr>
          <p:nvPr>
            <p:ph type="sldNum" sz="quarter" idx="4"/>
          </p:nvPr>
        </p:nvSpPr>
        <p:spPr/>
        <p:txBody>
          <a:bodyPr/>
          <a:lstStyle/>
          <a:p>
            <a:fld id="{2F18AD43-49F2-4585-85CB-381ABF55072C}" type="slidenum">
              <a:rPr lang="en-US" smtClean="0"/>
              <a:pPr/>
              <a:t>40</a:t>
            </a:fld>
            <a:endParaRPr lang="en-US" dirty="0"/>
          </a:p>
        </p:txBody>
      </p:sp>
      <p:sp>
        <p:nvSpPr>
          <p:cNvPr id="12" name="Content Placeholder 7">
            <a:extLst>
              <a:ext uri="{FF2B5EF4-FFF2-40B4-BE49-F238E27FC236}">
                <a16:creationId xmlns:a16="http://schemas.microsoft.com/office/drawing/2014/main" id="{68752940-B217-4F24-8232-2521AF1AE70C}"/>
              </a:ext>
            </a:extLst>
          </p:cNvPr>
          <p:cNvSpPr>
            <a:spLocks noGrp="1"/>
          </p:cNvSpPr>
          <p:nvPr>
            <p:ph idx="1"/>
          </p:nvPr>
        </p:nvSpPr>
        <p:spPr>
          <a:xfrm>
            <a:off x="89803" y="4843164"/>
            <a:ext cx="8444597" cy="1280160"/>
          </a:xfrm>
        </p:spPr>
        <p:txBody>
          <a:bodyPr>
            <a:noAutofit/>
          </a:bodyPr>
          <a:lstStyle/>
          <a:p>
            <a:pPr>
              <a:spcBef>
                <a:spcPts val="800"/>
              </a:spcBef>
            </a:pPr>
            <a:r>
              <a:rPr lang="en-US" sz="1500" dirty="0">
                <a:solidFill>
                  <a:srgbClr val="343D43"/>
                </a:solidFill>
              </a:rPr>
              <a:t>The proportion of Hispanic Super household avocado purchases increased from 73% in 2016 to 74% in 2019</a:t>
            </a:r>
          </a:p>
          <a:p>
            <a:pPr>
              <a:spcBef>
                <a:spcPts val="800"/>
              </a:spcBef>
            </a:pPr>
            <a:r>
              <a:rPr lang="en-US" sz="1500" dirty="0">
                <a:solidFill>
                  <a:srgbClr val="343D43"/>
                </a:solidFill>
              </a:rPr>
              <a:t>The proportion of Non-Hispanic Super household avocado purchases increased from 64% in 2016 to 69% in 2019</a:t>
            </a:r>
          </a:p>
        </p:txBody>
      </p:sp>
      <p:sp>
        <p:nvSpPr>
          <p:cNvPr id="11" name="TextBox 10">
            <a:extLst>
              <a:ext uri="{FF2B5EF4-FFF2-40B4-BE49-F238E27FC236}">
                <a16:creationId xmlns:a16="http://schemas.microsoft.com/office/drawing/2014/main" id="{6AC46E23-A59C-4D49-8285-F4E8D88DECA0}"/>
              </a:ext>
            </a:extLst>
          </p:cNvPr>
          <p:cNvSpPr txBox="1"/>
          <p:nvPr/>
        </p:nvSpPr>
        <p:spPr>
          <a:xfrm>
            <a:off x="1133741" y="1295400"/>
            <a:ext cx="317046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Hispanic Avocado Shopper Segmentation (Purchases)</a:t>
            </a:r>
          </a:p>
        </p:txBody>
      </p:sp>
      <p:sp>
        <p:nvSpPr>
          <p:cNvPr id="13" name="TextBox 11">
            <a:extLst>
              <a:ext uri="{FF2B5EF4-FFF2-40B4-BE49-F238E27FC236}">
                <a16:creationId xmlns:a16="http://schemas.microsoft.com/office/drawing/2014/main" id="{6485F24A-C47D-47D8-BA30-EAE431B2BC80}"/>
              </a:ext>
            </a:extLst>
          </p:cNvPr>
          <p:cNvSpPr txBox="1"/>
          <p:nvPr/>
        </p:nvSpPr>
        <p:spPr>
          <a:xfrm>
            <a:off x="4787410" y="1295400"/>
            <a:ext cx="317046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Non-Hispanic</a:t>
            </a:r>
            <a:r>
              <a:rPr lang="en-US" sz="1400" baseline="0" dirty="0">
                <a:latin typeface="Source Sans Pro" panose="020B0503030403020204" pitchFamily="34" charset="0"/>
                <a:ea typeface="Source Sans Pro" panose="020B0503030403020204" pitchFamily="34" charset="0"/>
              </a:rPr>
              <a:t> Avocado Shopper Segmentation (Purchases)</a:t>
            </a:r>
            <a:endParaRPr lang="en-US" sz="1400" dirty="0">
              <a:latin typeface="Source Sans Pro" panose="020B0503030403020204" pitchFamily="34" charset="0"/>
              <a:ea typeface="Source Sans Pro" panose="020B0503030403020204" pitchFamily="34" charset="0"/>
            </a:endParaRPr>
          </a:p>
        </p:txBody>
      </p:sp>
      <p:pic>
        <p:nvPicPr>
          <p:cNvPr id="14" name="Picture 13">
            <a:extLst>
              <a:ext uri="{FF2B5EF4-FFF2-40B4-BE49-F238E27FC236}">
                <a16:creationId xmlns:a16="http://schemas.microsoft.com/office/drawing/2014/main" id="{3A186E95-E035-403F-A921-EE389678ADDA}"/>
              </a:ext>
            </a:extLst>
          </p:cNvPr>
          <p:cNvPicPr>
            <a:picLocks noChangeAspect="1"/>
          </p:cNvPicPr>
          <p:nvPr/>
        </p:nvPicPr>
        <p:blipFill>
          <a:blip r:embed="rId4"/>
          <a:stretch>
            <a:fillRect/>
          </a:stretch>
        </p:blipFill>
        <p:spPr>
          <a:xfrm>
            <a:off x="7848600" y="2256032"/>
            <a:ext cx="797843" cy="1398628"/>
          </a:xfrm>
          <a:prstGeom prst="rect">
            <a:avLst/>
          </a:prstGeom>
        </p:spPr>
      </p:pic>
      <p:sp>
        <p:nvSpPr>
          <p:cNvPr id="3" name="Footer Placeholder 3">
            <a:extLst>
              <a:ext uri="{FF2B5EF4-FFF2-40B4-BE49-F238E27FC236}">
                <a16:creationId xmlns:a16="http://schemas.microsoft.com/office/drawing/2014/main" id="{0A655CB4-BE71-45FE-A2B2-329A024FB5DB}"/>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3446878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307066-8784-4BDA-8351-F61E99902ECB}"/>
              </a:ext>
            </a:extLst>
          </p:cNvPr>
          <p:cNvPicPr>
            <a:picLocks noChangeAspect="1"/>
          </p:cNvPicPr>
          <p:nvPr/>
        </p:nvPicPr>
        <p:blipFill>
          <a:blip r:embed="rId2"/>
          <a:stretch>
            <a:fillRect/>
          </a:stretch>
        </p:blipFill>
        <p:spPr>
          <a:xfrm>
            <a:off x="152400" y="3962400"/>
            <a:ext cx="5857875" cy="1133475"/>
          </a:xfrm>
          <a:prstGeom prst="rect">
            <a:avLst/>
          </a:prstGeom>
        </p:spPr>
      </p:pic>
      <p:pic>
        <p:nvPicPr>
          <p:cNvPr id="53" name="Picture 52">
            <a:extLst>
              <a:ext uri="{FF2B5EF4-FFF2-40B4-BE49-F238E27FC236}">
                <a16:creationId xmlns:a16="http://schemas.microsoft.com/office/drawing/2014/main" id="{5CA19F23-CF18-419F-A3DC-448E628F3D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96917" y="1752600"/>
            <a:ext cx="4060883" cy="2814454"/>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p:txBody>
          <a:bodyPr>
            <a:normAutofit fontScale="90000"/>
          </a:bodyPr>
          <a:lstStyle/>
          <a:p>
            <a:r>
              <a:rPr lang="en-US" dirty="0"/>
              <a:t>Avocados increased market basket value by +72% in 2019</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41</a:t>
            </a:fld>
            <a:endParaRPr lang="en-US" dirty="0"/>
          </a:p>
        </p:txBody>
      </p:sp>
      <p:sp>
        <p:nvSpPr>
          <p:cNvPr id="10" name="Content Placeholder 7">
            <a:extLst>
              <a:ext uri="{FF2B5EF4-FFF2-40B4-BE49-F238E27FC236}">
                <a16:creationId xmlns:a16="http://schemas.microsoft.com/office/drawing/2014/main" id="{E13A03A7-0B67-4443-9E62-ADC2036C40BF}"/>
              </a:ext>
            </a:extLst>
          </p:cNvPr>
          <p:cNvSpPr txBox="1">
            <a:spLocks/>
          </p:cNvSpPr>
          <p:nvPr/>
        </p:nvSpPr>
        <p:spPr>
          <a:xfrm>
            <a:off x="5670434" y="1524000"/>
            <a:ext cx="3216853" cy="260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solidFill>
                  <a:srgbClr val="343D43"/>
                </a:solidFill>
                <a:latin typeface="Source Sans Pro" panose="020B0503030403020204" pitchFamily="34" charset="0"/>
              </a:rPr>
              <a:t>Hispanic household market basket premium with avocados has declined -8.8% since 2016, while the Non-Hispanic market basket premium has increased +1.1%</a:t>
            </a:r>
          </a:p>
        </p:txBody>
      </p:sp>
      <p:sp>
        <p:nvSpPr>
          <p:cNvPr id="13" name="TextBox 12">
            <a:extLst>
              <a:ext uri="{FF2B5EF4-FFF2-40B4-BE49-F238E27FC236}">
                <a16:creationId xmlns:a16="http://schemas.microsoft.com/office/drawing/2014/main" id="{E8C33C2C-963C-4F09-90BB-E246F7E42118}"/>
              </a:ext>
            </a:extLst>
          </p:cNvPr>
          <p:cNvSpPr txBox="1"/>
          <p:nvPr/>
        </p:nvSpPr>
        <p:spPr>
          <a:xfrm>
            <a:off x="1543505" y="1265195"/>
            <a:ext cx="3629487"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Market Basket Value</a:t>
            </a:r>
          </a:p>
          <a:p>
            <a:pPr algn="ctr"/>
            <a:r>
              <a:rPr lang="en-US" dirty="0">
                <a:latin typeface="Source Sans Pro" panose="020B0503030403020204" pitchFamily="34" charset="0"/>
                <a:ea typeface="Source Sans Pro" panose="020B0503030403020204" pitchFamily="34" charset="0"/>
              </a:rPr>
              <a:t>Without Avocados vs. With Avocados</a:t>
            </a:r>
            <a:endParaRPr lang="en-US" sz="1200" dirty="0">
              <a:latin typeface="Source Sans Pro" panose="020B0503030403020204" pitchFamily="34" charset="0"/>
              <a:ea typeface="Source Sans Pro" panose="020B0503030403020204" pitchFamily="34" charset="0"/>
            </a:endParaRPr>
          </a:p>
        </p:txBody>
      </p:sp>
      <p:grpSp>
        <p:nvGrpSpPr>
          <p:cNvPr id="15" name="Group 14">
            <a:extLst>
              <a:ext uri="{FF2B5EF4-FFF2-40B4-BE49-F238E27FC236}">
                <a16:creationId xmlns:a16="http://schemas.microsoft.com/office/drawing/2014/main" id="{2C5D915B-5F78-4D3B-A384-101BCE924AEF}"/>
              </a:ext>
            </a:extLst>
          </p:cNvPr>
          <p:cNvGrpSpPr/>
          <p:nvPr/>
        </p:nvGrpSpPr>
        <p:grpSpPr>
          <a:xfrm>
            <a:off x="3997779" y="5256603"/>
            <a:ext cx="1945821" cy="393954"/>
            <a:chOff x="41871" y="0"/>
            <a:chExt cx="1995835" cy="374904"/>
          </a:xfrm>
        </p:grpSpPr>
        <p:sp>
          <p:nvSpPr>
            <p:cNvPr id="16" name="TextBox 28">
              <a:extLst>
                <a:ext uri="{FF2B5EF4-FFF2-40B4-BE49-F238E27FC236}">
                  <a16:creationId xmlns:a16="http://schemas.microsoft.com/office/drawing/2014/main" id="{6D64DF88-DC96-4B99-BF26-14A6B558DFD0}"/>
                </a:ext>
              </a:extLst>
            </p:cNvPr>
            <p:cNvSpPr txBox="1"/>
            <p:nvPr/>
          </p:nvSpPr>
          <p:spPr>
            <a:xfrm>
              <a:off x="41871" y="0"/>
              <a:ext cx="1995835"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Market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Basket Increase for each group</a:t>
              </a:r>
            </a:p>
          </p:txBody>
        </p:sp>
        <p:sp>
          <p:nvSpPr>
            <p:cNvPr id="18" name="TextBox 29">
              <a:extLst>
                <a:ext uri="{FF2B5EF4-FFF2-40B4-BE49-F238E27FC236}">
                  <a16:creationId xmlns:a16="http://schemas.microsoft.com/office/drawing/2014/main" id="{C7120112-7B02-428B-A384-1E700F943A3C}"/>
                </a:ext>
              </a:extLst>
            </p:cNvPr>
            <p:cNvSpPr txBox="1"/>
            <p:nvPr/>
          </p:nvSpPr>
          <p:spPr>
            <a:xfrm>
              <a:off x="83741" y="77540"/>
              <a:ext cx="23447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97636C00-3399-49CB-99CB-271D77EC0401}"/>
              </a:ext>
            </a:extLst>
          </p:cNvPr>
          <p:cNvPicPr>
            <a:picLocks noChangeAspect="1"/>
          </p:cNvPicPr>
          <p:nvPr/>
        </p:nvPicPr>
        <p:blipFill>
          <a:blip r:embed="rId4"/>
          <a:stretch>
            <a:fillRect/>
          </a:stretch>
        </p:blipFill>
        <p:spPr>
          <a:xfrm>
            <a:off x="4826692" y="2994163"/>
            <a:ext cx="762066" cy="707197"/>
          </a:xfrm>
          <a:prstGeom prst="rect">
            <a:avLst/>
          </a:prstGeom>
        </p:spPr>
      </p:pic>
      <p:pic>
        <p:nvPicPr>
          <p:cNvPr id="19" name="Picture 18">
            <a:extLst>
              <a:ext uri="{FF2B5EF4-FFF2-40B4-BE49-F238E27FC236}">
                <a16:creationId xmlns:a16="http://schemas.microsoft.com/office/drawing/2014/main" id="{F8B9A090-E669-42D8-BA8D-B863209C0B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82503" y="1265195"/>
            <a:ext cx="390869" cy="409987"/>
          </a:xfrm>
          <a:prstGeom prst="rect">
            <a:avLst/>
          </a:prstGeom>
        </p:spPr>
      </p:pic>
      <p:pic>
        <p:nvPicPr>
          <p:cNvPr id="3" name="Picture 2">
            <a:extLst>
              <a:ext uri="{FF2B5EF4-FFF2-40B4-BE49-F238E27FC236}">
                <a16:creationId xmlns:a16="http://schemas.microsoft.com/office/drawing/2014/main" id="{8B6A3FD7-C3DD-4F8C-A6F0-B9A11BA23EE4}"/>
              </a:ext>
            </a:extLst>
          </p:cNvPr>
          <p:cNvPicPr>
            <a:picLocks noChangeAspect="1"/>
          </p:cNvPicPr>
          <p:nvPr/>
        </p:nvPicPr>
        <p:blipFill>
          <a:blip r:embed="rId6"/>
          <a:stretch>
            <a:fillRect/>
          </a:stretch>
        </p:blipFill>
        <p:spPr>
          <a:xfrm>
            <a:off x="586560" y="5279829"/>
            <a:ext cx="3523793" cy="347502"/>
          </a:xfrm>
          <a:prstGeom prst="rect">
            <a:avLst/>
          </a:prstGeom>
        </p:spPr>
      </p:pic>
      <p:sp>
        <p:nvSpPr>
          <p:cNvPr id="6" name="Footer Placeholder 3">
            <a:extLst>
              <a:ext uri="{FF2B5EF4-FFF2-40B4-BE49-F238E27FC236}">
                <a16:creationId xmlns:a16="http://schemas.microsoft.com/office/drawing/2014/main" id="{984F367A-3875-4D3A-8855-E4B88871BE82}"/>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077357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0BA740-B2B5-4596-A8E3-149E956D1B80}"/>
              </a:ext>
            </a:extLst>
          </p:cNvPr>
          <p:cNvPicPr>
            <a:picLocks noChangeAspect="1"/>
          </p:cNvPicPr>
          <p:nvPr/>
        </p:nvPicPr>
        <p:blipFill>
          <a:blip r:embed="rId2"/>
          <a:stretch>
            <a:fillRect/>
          </a:stretch>
        </p:blipFill>
        <p:spPr>
          <a:xfrm>
            <a:off x="152400" y="3962400"/>
            <a:ext cx="5857875" cy="1133475"/>
          </a:xfrm>
          <a:prstGeom prst="rect">
            <a:avLst/>
          </a:prstGeom>
        </p:spPr>
      </p:pic>
      <p:pic>
        <p:nvPicPr>
          <p:cNvPr id="15" name="Picture 14">
            <a:extLst>
              <a:ext uri="{FF2B5EF4-FFF2-40B4-BE49-F238E27FC236}">
                <a16:creationId xmlns:a16="http://schemas.microsoft.com/office/drawing/2014/main" id="{D38D46AA-1502-4C1E-A23B-E4E68F619D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95400" y="1600200"/>
            <a:ext cx="4023360" cy="2822705"/>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p:txBody>
          <a:bodyPr>
            <a:normAutofit fontScale="90000"/>
          </a:bodyPr>
          <a:lstStyle/>
          <a:p>
            <a:r>
              <a:rPr lang="en-US" dirty="0"/>
              <a:t>Rest-of-basket value* also increases when avocados are included</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42</a:t>
            </a:fld>
            <a:endParaRPr lang="en-US" dirty="0"/>
          </a:p>
        </p:txBody>
      </p:sp>
      <p:sp>
        <p:nvSpPr>
          <p:cNvPr id="17" name="Footer Placeholder 3">
            <a:extLst>
              <a:ext uri="{FF2B5EF4-FFF2-40B4-BE49-F238E27FC236}">
                <a16:creationId xmlns:a16="http://schemas.microsoft.com/office/drawing/2014/main" id="{9A14B63B-7277-4140-BDB4-7A832E78E166}"/>
              </a:ext>
            </a:extLst>
          </p:cNvPr>
          <p:cNvSpPr txBox="1">
            <a:spLocks/>
          </p:cNvSpPr>
          <p:nvPr/>
        </p:nvSpPr>
        <p:spPr>
          <a:xfrm>
            <a:off x="-1" y="6439680"/>
            <a:ext cx="7467601"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           *Rest-of-basket value = the value of all other non-avocado items in the basket</a:t>
            </a:r>
          </a:p>
        </p:txBody>
      </p:sp>
      <p:sp>
        <p:nvSpPr>
          <p:cNvPr id="18" name="TextBox 17">
            <a:extLst>
              <a:ext uri="{FF2B5EF4-FFF2-40B4-BE49-F238E27FC236}">
                <a16:creationId xmlns:a16="http://schemas.microsoft.com/office/drawing/2014/main" id="{8738E4B4-B880-4BE6-A09E-B46410003E2D}"/>
              </a:ext>
            </a:extLst>
          </p:cNvPr>
          <p:cNvSpPr txBox="1"/>
          <p:nvPr/>
        </p:nvSpPr>
        <p:spPr>
          <a:xfrm>
            <a:off x="1323513" y="1260157"/>
            <a:ext cx="3629487"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Rest of Market Basket Value</a:t>
            </a:r>
          </a:p>
          <a:p>
            <a:pPr algn="ctr"/>
            <a:r>
              <a:rPr lang="en-US" dirty="0">
                <a:latin typeface="Source Sans Pro" panose="020B0503030403020204" pitchFamily="34" charset="0"/>
                <a:ea typeface="Source Sans Pro" panose="020B0503030403020204" pitchFamily="34" charset="0"/>
              </a:rPr>
              <a:t>Without Avocados vs. With Avocados</a:t>
            </a:r>
            <a:endParaRPr lang="en-US" sz="1200" dirty="0">
              <a:latin typeface="Source Sans Pro" panose="020B0503030403020204" pitchFamily="34" charset="0"/>
              <a:ea typeface="Source Sans Pro" panose="020B0503030403020204" pitchFamily="34" charset="0"/>
            </a:endParaRPr>
          </a:p>
        </p:txBody>
      </p:sp>
      <p:grpSp>
        <p:nvGrpSpPr>
          <p:cNvPr id="21" name="Group 20">
            <a:extLst>
              <a:ext uri="{FF2B5EF4-FFF2-40B4-BE49-F238E27FC236}">
                <a16:creationId xmlns:a16="http://schemas.microsoft.com/office/drawing/2014/main" id="{9B2C8D9C-0917-4EDE-AD34-F1ED7CA7CC09}"/>
              </a:ext>
            </a:extLst>
          </p:cNvPr>
          <p:cNvGrpSpPr/>
          <p:nvPr/>
        </p:nvGrpSpPr>
        <p:grpSpPr>
          <a:xfrm>
            <a:off x="4800600" y="3124200"/>
            <a:ext cx="762000" cy="685800"/>
            <a:chOff x="0" y="0"/>
            <a:chExt cx="762000" cy="685800"/>
          </a:xfrm>
        </p:grpSpPr>
        <p:sp>
          <p:nvSpPr>
            <p:cNvPr id="22" name="Oval 21">
              <a:extLst>
                <a:ext uri="{FF2B5EF4-FFF2-40B4-BE49-F238E27FC236}">
                  <a16:creationId xmlns:a16="http://schemas.microsoft.com/office/drawing/2014/main" id="{6325BBC7-2448-47CC-8607-744A0EC78ABF}"/>
                </a:ext>
              </a:extLst>
            </p:cNvPr>
            <p:cNvSpPr/>
            <p:nvPr/>
          </p:nvSpPr>
          <p:spPr>
            <a:xfrm>
              <a:off x="38099" y="0"/>
              <a:ext cx="685800" cy="685800"/>
            </a:xfrm>
            <a:prstGeom prst="ellipse">
              <a:avLst/>
            </a:prstGeom>
            <a:solidFill>
              <a:srgbClr val="FCDED4"/>
            </a:solidFill>
            <a:ln w="19050">
              <a:solidFill>
                <a:srgbClr val="F27B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3" name="TextBox 39">
              <a:extLst>
                <a:ext uri="{FF2B5EF4-FFF2-40B4-BE49-F238E27FC236}">
                  <a16:creationId xmlns:a16="http://schemas.microsoft.com/office/drawing/2014/main" id="{1A7F24BC-FBED-4D84-8026-647CFB141413}"/>
                </a:ext>
              </a:extLst>
            </p:cNvPr>
            <p:cNvSpPr txBox="1"/>
            <p:nvPr/>
          </p:nvSpPr>
          <p:spPr>
            <a:xfrm>
              <a:off x="0" y="133351"/>
              <a:ext cx="762000" cy="4095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b="1" spc="-40" dirty="0">
                  <a:solidFill>
                    <a:srgbClr val="343D43"/>
                  </a:solidFill>
                  <a:latin typeface="Source Sans Pro" panose="020B0503030403020204" pitchFamily="34" charset="0"/>
                  <a:ea typeface="Source Sans Pro" panose="020B0503030403020204" pitchFamily="34" charset="0"/>
                </a:rPr>
                <a:t>+65.0%</a:t>
              </a:r>
            </a:p>
            <a:p>
              <a:pPr algn="ctr"/>
              <a:r>
                <a:rPr lang="en-US" sz="1100" b="1" spc="-40" dirty="0">
                  <a:solidFill>
                    <a:srgbClr val="343D43"/>
                  </a:solidFill>
                  <a:latin typeface="Source Sans Pro" panose="020B0503030403020204" pitchFamily="34" charset="0"/>
                  <a:ea typeface="Source Sans Pro" panose="020B0503030403020204" pitchFamily="34" charset="0"/>
                </a:rPr>
                <a:t>premium!</a:t>
              </a:r>
            </a:p>
          </p:txBody>
        </p:sp>
      </p:grpSp>
      <p:sp>
        <p:nvSpPr>
          <p:cNvPr id="29" name="Content Placeholder 7">
            <a:extLst>
              <a:ext uri="{FF2B5EF4-FFF2-40B4-BE49-F238E27FC236}">
                <a16:creationId xmlns:a16="http://schemas.microsoft.com/office/drawing/2014/main" id="{815EA146-BCCE-40D3-BD4F-CA001C16E65F}"/>
              </a:ext>
            </a:extLst>
          </p:cNvPr>
          <p:cNvSpPr txBox="1">
            <a:spLocks/>
          </p:cNvSpPr>
          <p:nvPr/>
        </p:nvSpPr>
        <p:spPr>
          <a:xfrm>
            <a:off x="5761684" y="1455526"/>
            <a:ext cx="3216853" cy="260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ct val="20000"/>
              </a:spcBef>
              <a:buFont typeface="Arial" pitchFamily="34" charset="0"/>
              <a:buChar char="•"/>
            </a:pPr>
            <a:r>
              <a:rPr lang="en-US" sz="1500" dirty="0">
                <a:solidFill>
                  <a:srgbClr val="343D43"/>
                </a:solidFill>
                <a:latin typeface="Source Sans Pro" panose="020B0503030403020204" pitchFamily="34" charset="0"/>
              </a:rPr>
              <a:t>Hispanic household rest-of-basket premium declined -8.9% since 2016, while the Non-Hispanic market basket premium increased +0.8%</a:t>
            </a:r>
          </a:p>
        </p:txBody>
      </p:sp>
      <p:pic>
        <p:nvPicPr>
          <p:cNvPr id="20" name="Picture 19">
            <a:extLst>
              <a:ext uri="{FF2B5EF4-FFF2-40B4-BE49-F238E27FC236}">
                <a16:creationId xmlns:a16="http://schemas.microsoft.com/office/drawing/2014/main" id="{BEFC5B35-5326-42D3-BE4B-D5CF282F3E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14131" y="1260157"/>
            <a:ext cx="390869" cy="409987"/>
          </a:xfrm>
          <a:prstGeom prst="rect">
            <a:avLst/>
          </a:prstGeom>
        </p:spPr>
      </p:pic>
      <p:pic>
        <p:nvPicPr>
          <p:cNvPr id="3" name="Picture 2">
            <a:extLst>
              <a:ext uri="{FF2B5EF4-FFF2-40B4-BE49-F238E27FC236}">
                <a16:creationId xmlns:a16="http://schemas.microsoft.com/office/drawing/2014/main" id="{C8F43004-DF51-42E1-BF91-33C90740BBB2}"/>
              </a:ext>
            </a:extLst>
          </p:cNvPr>
          <p:cNvPicPr>
            <a:picLocks noChangeAspect="1"/>
          </p:cNvPicPr>
          <p:nvPr/>
        </p:nvPicPr>
        <p:blipFill>
          <a:blip r:embed="rId5"/>
          <a:stretch>
            <a:fillRect/>
          </a:stretch>
        </p:blipFill>
        <p:spPr>
          <a:xfrm>
            <a:off x="586560" y="5279829"/>
            <a:ext cx="3523793" cy="347502"/>
          </a:xfrm>
          <a:prstGeom prst="rect">
            <a:avLst/>
          </a:prstGeom>
        </p:spPr>
      </p:pic>
      <p:grpSp>
        <p:nvGrpSpPr>
          <p:cNvPr id="33" name="Group 32">
            <a:extLst>
              <a:ext uri="{FF2B5EF4-FFF2-40B4-BE49-F238E27FC236}">
                <a16:creationId xmlns:a16="http://schemas.microsoft.com/office/drawing/2014/main" id="{CD898331-4C52-4996-A893-34E0C78894CB}"/>
              </a:ext>
            </a:extLst>
          </p:cNvPr>
          <p:cNvGrpSpPr/>
          <p:nvPr/>
        </p:nvGrpSpPr>
        <p:grpSpPr>
          <a:xfrm>
            <a:off x="3997779" y="5256603"/>
            <a:ext cx="2250621" cy="393954"/>
            <a:chOff x="41871" y="0"/>
            <a:chExt cx="2308469" cy="374904"/>
          </a:xfrm>
        </p:grpSpPr>
        <p:sp>
          <p:nvSpPr>
            <p:cNvPr id="34" name="TextBox 28">
              <a:extLst>
                <a:ext uri="{FF2B5EF4-FFF2-40B4-BE49-F238E27FC236}">
                  <a16:creationId xmlns:a16="http://schemas.microsoft.com/office/drawing/2014/main" id="{A0D3FFF7-AF3D-46FC-8F0F-892350246C85}"/>
                </a:ext>
              </a:extLst>
            </p:cNvPr>
            <p:cNvSpPr txBox="1"/>
            <p:nvPr/>
          </p:nvSpPr>
          <p:spPr>
            <a:xfrm>
              <a:off x="41871" y="0"/>
              <a:ext cx="2308469" cy="374904"/>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Rest of</a:t>
              </a:r>
            </a:p>
            <a:p>
              <a:pPr marL="0" marR="0" lvl="0" indent="0" algn="l" defTabSz="914400" eaLnBrk="1" fontAlgn="auto" latinLnBrk="0" hangingPunct="1">
                <a:lnSpc>
                  <a:spcPct val="100000"/>
                </a:lnSpc>
                <a:spcBef>
                  <a:spcPts val="0"/>
                </a:spcBef>
                <a:spcAft>
                  <a:spcPts val="0"/>
                </a:spcAft>
                <a:buClrTx/>
                <a:buSzTx/>
                <a:buFontTx/>
                <a:buNone/>
                <a:tabLst/>
                <a:defRPr/>
              </a:pPr>
              <a:r>
                <a:rPr lang="en-US" sz="900" kern="0" dirty="0">
                  <a:solidFill>
                    <a:sysClr val="windowText" lastClr="000000"/>
                  </a:solidFill>
                  <a:latin typeface="Source Sans Pro" panose="020B0503030403020204" pitchFamily="34" charset="0"/>
                </a:rPr>
                <a:t>         </a:t>
              </a: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Market Basket Increase for each group</a:t>
              </a:r>
            </a:p>
          </p:txBody>
        </p:sp>
        <p:sp>
          <p:nvSpPr>
            <p:cNvPr id="35" name="TextBox 29">
              <a:extLst>
                <a:ext uri="{FF2B5EF4-FFF2-40B4-BE49-F238E27FC236}">
                  <a16:creationId xmlns:a16="http://schemas.microsoft.com/office/drawing/2014/main" id="{EC54436E-FEDB-4E5F-B40A-1A7F2837F5F7}"/>
                </a:ext>
              </a:extLst>
            </p:cNvPr>
            <p:cNvSpPr txBox="1"/>
            <p:nvPr/>
          </p:nvSpPr>
          <p:spPr>
            <a:xfrm>
              <a:off x="83741" y="77540"/>
              <a:ext cx="23447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1068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B495CA-BA5C-4F5C-A97F-CEB51A545685}"/>
              </a:ext>
            </a:extLst>
          </p:cNvPr>
          <p:cNvPicPr>
            <a:picLocks noChangeAspect="1"/>
          </p:cNvPicPr>
          <p:nvPr/>
        </p:nvPicPr>
        <p:blipFill>
          <a:blip r:embed="rId2"/>
          <a:stretch>
            <a:fillRect/>
          </a:stretch>
        </p:blipFill>
        <p:spPr>
          <a:xfrm>
            <a:off x="2284074" y="1066800"/>
            <a:ext cx="4572000" cy="2286000"/>
          </a:xfrm>
          <a:prstGeom prst="rect">
            <a:avLst/>
          </a:prstGeom>
        </p:spPr>
      </p:pic>
      <p:sp>
        <p:nvSpPr>
          <p:cNvPr id="2" name="Title 1">
            <a:extLst>
              <a:ext uri="{FF2B5EF4-FFF2-40B4-BE49-F238E27FC236}">
                <a16:creationId xmlns:a16="http://schemas.microsoft.com/office/drawing/2014/main" id="{F86FE68C-4F0F-4401-9CE1-37C5E9363ABD}"/>
              </a:ext>
            </a:extLst>
          </p:cNvPr>
          <p:cNvSpPr>
            <a:spLocks noGrp="1"/>
          </p:cNvSpPr>
          <p:nvPr>
            <p:ph type="title"/>
          </p:nvPr>
        </p:nvSpPr>
        <p:spPr>
          <a:xfrm>
            <a:off x="2286000" y="274638"/>
            <a:ext cx="6629400" cy="715962"/>
          </a:xfrm>
        </p:spPr>
        <p:txBody>
          <a:bodyPr>
            <a:normAutofit fontScale="90000"/>
          </a:bodyPr>
          <a:lstStyle/>
          <a:p>
            <a:r>
              <a:rPr lang="en-US" dirty="0"/>
              <a:t>Hispanic households yield a higher market basket spend and avocado spend</a:t>
            </a:r>
          </a:p>
        </p:txBody>
      </p:sp>
      <p:sp>
        <p:nvSpPr>
          <p:cNvPr id="4" name="Slide Number Placeholder 3">
            <a:extLst>
              <a:ext uri="{FF2B5EF4-FFF2-40B4-BE49-F238E27FC236}">
                <a16:creationId xmlns:a16="http://schemas.microsoft.com/office/drawing/2014/main" id="{C98C854D-99F5-40E7-9EDC-9EAC8ADF39DF}"/>
              </a:ext>
            </a:extLst>
          </p:cNvPr>
          <p:cNvSpPr>
            <a:spLocks noGrp="1"/>
          </p:cNvSpPr>
          <p:nvPr>
            <p:ph type="sldNum" sz="quarter" idx="4"/>
          </p:nvPr>
        </p:nvSpPr>
        <p:spPr/>
        <p:txBody>
          <a:bodyPr/>
          <a:lstStyle/>
          <a:p>
            <a:fld id="{2F18AD43-49F2-4585-85CB-381ABF55072C}" type="slidenum">
              <a:rPr lang="en-US" smtClean="0"/>
              <a:pPr/>
              <a:t>43</a:t>
            </a:fld>
            <a:endParaRPr lang="en-US" dirty="0"/>
          </a:p>
        </p:txBody>
      </p:sp>
      <p:sp>
        <p:nvSpPr>
          <p:cNvPr id="12" name="Content Placeholder 7">
            <a:extLst>
              <a:ext uri="{FF2B5EF4-FFF2-40B4-BE49-F238E27FC236}">
                <a16:creationId xmlns:a16="http://schemas.microsoft.com/office/drawing/2014/main" id="{FAA2D5A1-A459-45F2-8849-592B9634C163}"/>
              </a:ext>
            </a:extLst>
          </p:cNvPr>
          <p:cNvSpPr txBox="1">
            <a:spLocks/>
          </p:cNvSpPr>
          <p:nvPr/>
        </p:nvSpPr>
        <p:spPr>
          <a:xfrm>
            <a:off x="304800" y="4757167"/>
            <a:ext cx="8686800" cy="1078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solidFill>
                  <a:srgbClr val="343D43"/>
                </a:solidFill>
                <a:latin typeface="Source Sans Pro" panose="020B0503030403020204" pitchFamily="34" charset="0"/>
              </a:rPr>
              <a:t>Hispanics spend $75.29 on total basket, +3.5% more than Non-Hispanic households ($72.74)</a:t>
            </a:r>
          </a:p>
          <a:p>
            <a:r>
              <a:rPr lang="en-US" sz="1500" dirty="0">
                <a:solidFill>
                  <a:srgbClr val="343D43"/>
                </a:solidFill>
                <a:latin typeface="Source Sans Pro" panose="020B0503030403020204" pitchFamily="34" charset="0"/>
              </a:rPr>
              <a:t>Avocados make up a larger proportion of Hispanic household markets baskets then Non-Hispanic market baskets </a:t>
            </a:r>
          </a:p>
          <a:p>
            <a:r>
              <a:rPr lang="en-US" sz="1500" dirty="0">
                <a:solidFill>
                  <a:srgbClr val="343D43"/>
                </a:solidFill>
                <a:latin typeface="Source Sans Pro" panose="020B0503030403020204" pitchFamily="34" charset="0"/>
              </a:rPr>
              <a:t>2019 Avocado Share of Basket:</a:t>
            </a:r>
          </a:p>
          <a:p>
            <a:pPr lvl="1"/>
            <a:r>
              <a:rPr lang="en-US" sz="1300" dirty="0">
                <a:solidFill>
                  <a:srgbClr val="343D43"/>
                </a:solidFill>
                <a:latin typeface="Source Sans Pro" panose="020B0503030403020204" pitchFamily="34" charset="0"/>
              </a:rPr>
              <a:t>Hispanic: 4.3%</a:t>
            </a:r>
          </a:p>
          <a:p>
            <a:pPr lvl="1"/>
            <a:r>
              <a:rPr lang="en-US" sz="1300" dirty="0">
                <a:solidFill>
                  <a:srgbClr val="343D43"/>
                </a:solidFill>
                <a:latin typeface="Source Sans Pro" panose="020B0503030403020204" pitchFamily="34" charset="0"/>
              </a:rPr>
              <a:t>Non-Hispanic: 4.1%</a:t>
            </a:r>
          </a:p>
        </p:txBody>
      </p:sp>
      <p:sp>
        <p:nvSpPr>
          <p:cNvPr id="18" name="TextBox 17">
            <a:extLst>
              <a:ext uri="{FF2B5EF4-FFF2-40B4-BE49-F238E27FC236}">
                <a16:creationId xmlns:a16="http://schemas.microsoft.com/office/drawing/2014/main" id="{8738E4B4-B880-4BE6-A09E-B46410003E2D}"/>
              </a:ext>
            </a:extLst>
          </p:cNvPr>
          <p:cNvSpPr txBox="1"/>
          <p:nvPr/>
        </p:nvSpPr>
        <p:spPr>
          <a:xfrm>
            <a:off x="2757256" y="1066800"/>
            <a:ext cx="362948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Source Sans Pro" panose="020B0503030403020204" pitchFamily="34" charset="0"/>
                <a:ea typeface="Source Sans Pro" panose="020B0503030403020204" pitchFamily="34" charset="0"/>
              </a:rPr>
              <a:t>Market Basket Value (2019)</a:t>
            </a:r>
          </a:p>
        </p:txBody>
      </p:sp>
      <p:grpSp>
        <p:nvGrpSpPr>
          <p:cNvPr id="24" name="Group 23">
            <a:extLst>
              <a:ext uri="{FF2B5EF4-FFF2-40B4-BE49-F238E27FC236}">
                <a16:creationId xmlns:a16="http://schemas.microsoft.com/office/drawing/2014/main" id="{C196B27C-0C7E-4B7B-BD52-3CD2324497C9}"/>
              </a:ext>
            </a:extLst>
          </p:cNvPr>
          <p:cNvGrpSpPr/>
          <p:nvPr/>
        </p:nvGrpSpPr>
        <p:grpSpPr>
          <a:xfrm>
            <a:off x="6858000" y="2739128"/>
            <a:ext cx="1819275" cy="317972"/>
            <a:chOff x="0" y="453128"/>
            <a:chExt cx="1819275" cy="317972"/>
          </a:xfrm>
        </p:grpSpPr>
        <p:sp>
          <p:nvSpPr>
            <p:cNvPr id="27" name="Rectangle 26">
              <a:extLst>
                <a:ext uri="{FF2B5EF4-FFF2-40B4-BE49-F238E27FC236}">
                  <a16:creationId xmlns:a16="http://schemas.microsoft.com/office/drawing/2014/main" id="{270206C6-6C74-4C00-BF4A-585E69FAC8DE}"/>
                </a:ext>
              </a:extLst>
            </p:cNvPr>
            <p:cNvSpPr/>
            <p:nvPr/>
          </p:nvSpPr>
          <p:spPr>
            <a:xfrm>
              <a:off x="0" y="487729"/>
              <a:ext cx="228600" cy="228600"/>
            </a:xfrm>
            <a:prstGeom prst="rect">
              <a:avLst/>
            </a:prstGeom>
            <a:pattFill prst="wdDnDiag">
              <a:fgClr>
                <a:srgbClr val="808285"/>
              </a:fgClr>
              <a:bgClr>
                <a:schemeClr val="bg1"/>
              </a:bgClr>
            </a:pattFill>
            <a:ln>
              <a:solidFill>
                <a:srgbClr val="808285"/>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2F5931"/>
                </a:solidFill>
                <a:latin typeface="Source Sans Pro" panose="020B0503030403020204" pitchFamily="34" charset="0"/>
              </a:endParaRPr>
            </a:p>
          </p:txBody>
        </p:sp>
        <p:sp>
          <p:nvSpPr>
            <p:cNvPr id="29" name="TextBox 12">
              <a:extLst>
                <a:ext uri="{FF2B5EF4-FFF2-40B4-BE49-F238E27FC236}">
                  <a16:creationId xmlns:a16="http://schemas.microsoft.com/office/drawing/2014/main" id="{06E80E45-4000-4D0E-8623-A30786C9FEED}"/>
                </a:ext>
              </a:extLst>
            </p:cNvPr>
            <p:cNvSpPr txBox="1"/>
            <p:nvPr/>
          </p:nvSpPr>
          <p:spPr>
            <a:xfrm>
              <a:off x="156303" y="453128"/>
              <a:ext cx="1662972" cy="3179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latin typeface="Source Sans Pro" panose="020B0503030403020204" pitchFamily="34" charset="0"/>
                </a:rPr>
                <a:t> Avocado</a:t>
              </a:r>
              <a:r>
                <a:rPr lang="en-US" sz="1400" b="1" baseline="0" dirty="0">
                  <a:solidFill>
                    <a:schemeClr val="tx1"/>
                  </a:solidFill>
                  <a:latin typeface="Source Sans Pro" panose="020B0503030403020204" pitchFamily="34" charset="0"/>
                </a:rPr>
                <a:t> Dollars</a:t>
              </a:r>
              <a:endParaRPr lang="en-US" sz="1400" b="1" dirty="0">
                <a:solidFill>
                  <a:schemeClr val="tx1"/>
                </a:solidFill>
                <a:latin typeface="Source Sans Pro" panose="020B0503030403020204" pitchFamily="34" charset="0"/>
              </a:endParaRPr>
            </a:p>
          </p:txBody>
        </p:sp>
      </p:grpSp>
      <p:grpSp>
        <p:nvGrpSpPr>
          <p:cNvPr id="30" name="Group 29">
            <a:extLst>
              <a:ext uri="{FF2B5EF4-FFF2-40B4-BE49-F238E27FC236}">
                <a16:creationId xmlns:a16="http://schemas.microsoft.com/office/drawing/2014/main" id="{FEDA14A8-0A2D-4B9F-9F16-54B59FADD700}"/>
              </a:ext>
            </a:extLst>
          </p:cNvPr>
          <p:cNvGrpSpPr/>
          <p:nvPr/>
        </p:nvGrpSpPr>
        <p:grpSpPr>
          <a:xfrm>
            <a:off x="6858000" y="3352800"/>
            <a:ext cx="2207205" cy="393954"/>
            <a:chOff x="-1" y="0"/>
            <a:chExt cx="2263936" cy="374904"/>
          </a:xfrm>
        </p:grpSpPr>
        <p:sp>
          <p:nvSpPr>
            <p:cNvPr id="32" name="TextBox 28">
              <a:extLst>
                <a:ext uri="{FF2B5EF4-FFF2-40B4-BE49-F238E27FC236}">
                  <a16:creationId xmlns:a16="http://schemas.microsoft.com/office/drawing/2014/main" id="{B93D1312-38F7-4CA6-83D8-2A8993200F0F}"/>
                </a:ext>
              </a:extLst>
            </p:cNvPr>
            <p:cNvSpPr txBox="1"/>
            <p:nvPr/>
          </p:nvSpPr>
          <p:spPr>
            <a:xfrm>
              <a:off x="-1" y="0"/>
              <a:ext cx="2263936" cy="37490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Indicates highest annual Market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mn-cs"/>
                </a:rPr>
                <a:t>          Basket avocado share for each group</a:t>
              </a:r>
            </a:p>
          </p:txBody>
        </p:sp>
        <p:sp>
          <p:nvSpPr>
            <p:cNvPr id="33" name="TextBox 29">
              <a:extLst>
                <a:ext uri="{FF2B5EF4-FFF2-40B4-BE49-F238E27FC236}">
                  <a16:creationId xmlns:a16="http://schemas.microsoft.com/office/drawing/2014/main" id="{A7FD9DEE-8AB7-4836-80E5-4498D052C347}"/>
                </a:ext>
              </a:extLst>
            </p:cNvPr>
            <p:cNvSpPr txBox="1"/>
            <p:nvPr/>
          </p:nvSpPr>
          <p:spPr>
            <a:xfrm>
              <a:off x="34518" y="77540"/>
              <a:ext cx="234476" cy="217546"/>
            </a:xfrm>
            <a:prstGeom prst="rect">
              <a:avLst/>
            </a:prstGeom>
            <a:solidFill>
              <a:srgbClr val="70AD47">
                <a:lumMod val="40000"/>
                <a:lumOff val="60000"/>
              </a:srgbClr>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788CFAE4-B688-4D72-BE06-51352403FE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50486" y="2910185"/>
            <a:ext cx="390869" cy="409987"/>
          </a:xfrm>
          <a:prstGeom prst="rect">
            <a:avLst/>
          </a:prstGeom>
        </p:spPr>
      </p:pic>
      <p:pic>
        <p:nvPicPr>
          <p:cNvPr id="5" name="Picture 4">
            <a:extLst>
              <a:ext uri="{FF2B5EF4-FFF2-40B4-BE49-F238E27FC236}">
                <a16:creationId xmlns:a16="http://schemas.microsoft.com/office/drawing/2014/main" id="{1FA6077B-A541-4697-95B0-D3F9F0BC862E}"/>
              </a:ext>
            </a:extLst>
          </p:cNvPr>
          <p:cNvPicPr>
            <a:picLocks noChangeAspect="1"/>
          </p:cNvPicPr>
          <p:nvPr/>
        </p:nvPicPr>
        <p:blipFill>
          <a:blip r:embed="rId4"/>
          <a:stretch>
            <a:fillRect/>
          </a:stretch>
        </p:blipFill>
        <p:spPr>
          <a:xfrm>
            <a:off x="1310640" y="3306137"/>
            <a:ext cx="5394960" cy="1418263"/>
          </a:xfrm>
          <a:prstGeom prst="rect">
            <a:avLst/>
          </a:prstGeom>
        </p:spPr>
      </p:pic>
      <p:sp>
        <p:nvSpPr>
          <p:cNvPr id="7" name="TextBox 6">
            <a:extLst>
              <a:ext uri="{FF2B5EF4-FFF2-40B4-BE49-F238E27FC236}">
                <a16:creationId xmlns:a16="http://schemas.microsoft.com/office/drawing/2014/main" id="{B4C5A1A6-AF28-4B3D-970E-4D188FF0512D}"/>
              </a:ext>
            </a:extLst>
          </p:cNvPr>
          <p:cNvSpPr txBox="1"/>
          <p:nvPr/>
        </p:nvSpPr>
        <p:spPr>
          <a:xfrm>
            <a:off x="2780049" y="1201579"/>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$75.29</a:t>
            </a:r>
          </a:p>
        </p:txBody>
      </p:sp>
      <p:sp>
        <p:nvSpPr>
          <p:cNvPr id="8" name="TextBox 7">
            <a:extLst>
              <a:ext uri="{FF2B5EF4-FFF2-40B4-BE49-F238E27FC236}">
                <a16:creationId xmlns:a16="http://schemas.microsoft.com/office/drawing/2014/main" id="{C781546A-697D-49EB-A8EF-8A0D1342637E}"/>
              </a:ext>
            </a:extLst>
          </p:cNvPr>
          <p:cNvSpPr txBox="1"/>
          <p:nvPr/>
        </p:nvSpPr>
        <p:spPr>
          <a:xfrm>
            <a:off x="4227174" y="1447800"/>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$72.74</a:t>
            </a:r>
          </a:p>
        </p:txBody>
      </p:sp>
      <p:sp>
        <p:nvSpPr>
          <p:cNvPr id="10" name="TextBox 9">
            <a:extLst>
              <a:ext uri="{FF2B5EF4-FFF2-40B4-BE49-F238E27FC236}">
                <a16:creationId xmlns:a16="http://schemas.microsoft.com/office/drawing/2014/main" id="{F4040FD2-7DAC-4E59-A0C4-6E23A5CEAC4A}"/>
              </a:ext>
            </a:extLst>
          </p:cNvPr>
          <p:cNvSpPr txBox="1"/>
          <p:nvPr/>
        </p:nvSpPr>
        <p:spPr>
          <a:xfrm>
            <a:off x="5658096" y="1394373"/>
            <a:ext cx="685800" cy="246221"/>
          </a:xfrm>
          <a:prstGeom prst="rect">
            <a:avLst/>
          </a:prstGeom>
          <a:noFill/>
        </p:spPr>
        <p:txBody>
          <a:bodyPr wrap="square" rtlCol="0">
            <a:spAutoFit/>
          </a:bodyPr>
          <a:lstStyle/>
          <a:p>
            <a:pPr algn="ctr"/>
            <a:r>
              <a:rPr lang="en-US" sz="1000" b="1" dirty="0">
                <a:latin typeface="Source Sans Pro" panose="020B0503030403020204" pitchFamily="34" charset="0"/>
                <a:ea typeface="Source Sans Pro" panose="020B0503030403020204" pitchFamily="34" charset="0"/>
              </a:rPr>
              <a:t>$73.24</a:t>
            </a:r>
          </a:p>
        </p:txBody>
      </p:sp>
      <p:sp>
        <p:nvSpPr>
          <p:cNvPr id="3" name="Footer Placeholder 3">
            <a:extLst>
              <a:ext uri="{FF2B5EF4-FFF2-40B4-BE49-F238E27FC236}">
                <a16:creationId xmlns:a16="http://schemas.microsoft.com/office/drawing/2014/main" id="{EE9AA1E5-D6AB-4AB6-9F35-4E9198D05EAA}"/>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1668474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Source: IRI Consumer Network</a:t>
            </a:r>
            <a:r>
              <a:rPr lang="en-US" sz="2200" baseline="40000" dirty="0"/>
              <a:t>TM</a:t>
            </a:r>
            <a:endParaRPr lang="en-US" dirty="0"/>
          </a:p>
        </p:txBody>
      </p:sp>
      <p:sp>
        <p:nvSpPr>
          <p:cNvPr id="4" name="Slide Number Placeholder 3"/>
          <p:cNvSpPr>
            <a:spLocks noGrp="1"/>
          </p:cNvSpPr>
          <p:nvPr>
            <p:ph type="sldNum" sz="quarter" idx="4"/>
          </p:nvPr>
        </p:nvSpPr>
        <p:spPr/>
        <p:txBody>
          <a:bodyPr/>
          <a:lstStyle/>
          <a:p>
            <a:fld id="{2F18AD43-49F2-4585-85CB-381ABF55072C}" type="slidenum">
              <a:rPr lang="en-US"/>
              <a:pPr/>
              <a:t>44</a:t>
            </a:fld>
            <a:endParaRPr lang="en-US" dirty="0"/>
          </a:p>
        </p:txBody>
      </p:sp>
      <p:sp>
        <p:nvSpPr>
          <p:cNvPr id="10" name="Content Placeholder 2"/>
          <p:cNvSpPr txBox="1">
            <a:spLocks/>
          </p:cNvSpPr>
          <p:nvPr/>
        </p:nvSpPr>
        <p:spPr>
          <a:xfrm>
            <a:off x="609600" y="1136079"/>
            <a:ext cx="8109698"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dirty="0">
                <a:solidFill>
                  <a:srgbClr val="343D43"/>
                </a:solidFill>
                <a:latin typeface="Source Sans Pro" panose="020B0503030403020204" pitchFamily="34" charset="0"/>
              </a:rPr>
              <a:t>This report is based on household purchasing data from the IRI Consumer Network</a:t>
            </a:r>
            <a:r>
              <a:rPr lang="en-US" sz="1200" baseline="46000" dirty="0">
                <a:solidFill>
                  <a:srgbClr val="343D43"/>
                </a:solidFill>
                <a:latin typeface="Source Sans Pro" panose="020B0503030403020204" pitchFamily="34" charset="0"/>
              </a:rPr>
              <a:t>TM</a:t>
            </a:r>
            <a:r>
              <a:rPr lang="en-US" sz="1400" dirty="0">
                <a:solidFill>
                  <a:srgbClr val="343D43"/>
                </a:solidFill>
                <a:latin typeface="Source Sans Pro" panose="020B0503030403020204" pitchFamily="34" charset="0"/>
              </a:rPr>
              <a:t>. IRI receives its household purchasing data from the National Consumer Panel (NCP), an operational joint venture by IRI and Nielsen.  The NCP is a continuous household purchasing consumer panel that consists of a representative sample of U.S. households who electronically record all purchases. Households are recruited to the NCP and are incented to record all of their purchases, regardless of where purchased, using a handheld in-home scanning device.</a:t>
            </a:r>
          </a:p>
          <a:p>
            <a:pPr marL="0" indent="0">
              <a:spcBef>
                <a:spcPts val="1200"/>
              </a:spcBef>
              <a:buNone/>
            </a:pPr>
            <a:r>
              <a:rPr lang="en-US" sz="1400" dirty="0">
                <a:solidFill>
                  <a:srgbClr val="343D43"/>
                </a:solidFill>
                <a:latin typeface="Source Sans Pro" panose="020B0503030403020204" pitchFamily="34" charset="0"/>
              </a:rPr>
              <a:t>Household purchasing data complements retail sales data and provides a deeper understanding of category dynamics by focusing on shoppers and their purchase behaviors.  In turn, understanding shopper purchase behaviors helps uncover opportunities for growth and aids in effective sales and marketing decisions.</a:t>
            </a:r>
          </a:p>
        </p:txBody>
      </p:sp>
      <p:grpSp>
        <p:nvGrpSpPr>
          <p:cNvPr id="7" name="Group 6">
            <a:extLst>
              <a:ext uri="{FF2B5EF4-FFF2-40B4-BE49-F238E27FC236}">
                <a16:creationId xmlns:a16="http://schemas.microsoft.com/office/drawing/2014/main" id="{E47A64A2-5C53-4391-A621-AEAF4B15811C}"/>
              </a:ext>
            </a:extLst>
          </p:cNvPr>
          <p:cNvGrpSpPr>
            <a:grpSpLocks noChangeAspect="1"/>
          </p:cNvGrpSpPr>
          <p:nvPr/>
        </p:nvGrpSpPr>
        <p:grpSpPr>
          <a:xfrm>
            <a:off x="2502853" y="3657600"/>
            <a:ext cx="4138295" cy="2855440"/>
            <a:chOff x="4694352" y="3862217"/>
            <a:chExt cx="4342144" cy="2996096"/>
          </a:xfrm>
        </p:grpSpPr>
        <p:sp>
          <p:nvSpPr>
            <p:cNvPr id="8" name="TextBox 7">
              <a:extLst>
                <a:ext uri="{FF2B5EF4-FFF2-40B4-BE49-F238E27FC236}">
                  <a16:creationId xmlns:a16="http://schemas.microsoft.com/office/drawing/2014/main" id="{02F58B72-D174-4CDD-A2CA-0CEFF53B7F02}"/>
                </a:ext>
              </a:extLst>
            </p:cNvPr>
            <p:cNvSpPr txBox="1"/>
            <p:nvPr/>
          </p:nvSpPr>
          <p:spPr>
            <a:xfrm>
              <a:off x="4694352" y="6309320"/>
              <a:ext cx="1826798" cy="548993"/>
            </a:xfrm>
            <a:prstGeom prst="rect">
              <a:avLst/>
            </a:prstGeom>
            <a:noFill/>
          </p:spPr>
          <p:txBody>
            <a:bodyPr wrap="square" rtlCol="0">
              <a:spAutoFit/>
            </a:bodyPr>
            <a:lstStyle/>
            <a:p>
              <a:pPr algn="ctr"/>
              <a:r>
                <a:rPr lang="en-US" sz="1400" dirty="0">
                  <a:solidFill>
                    <a:srgbClr val="343D43"/>
                  </a:solidFill>
                  <a:latin typeface="Source Sans Pro" panose="020B0503030403020204" pitchFamily="34" charset="0"/>
                </a:rPr>
                <a:t>Electronically recorded at home</a:t>
              </a:r>
            </a:p>
          </p:txBody>
        </p:sp>
        <p:grpSp>
          <p:nvGrpSpPr>
            <p:cNvPr id="9" name="Group 8">
              <a:extLst>
                <a:ext uri="{FF2B5EF4-FFF2-40B4-BE49-F238E27FC236}">
                  <a16:creationId xmlns:a16="http://schemas.microsoft.com/office/drawing/2014/main" id="{3E89CA32-875F-4A86-95A9-8960E03CD44B}"/>
                </a:ext>
              </a:extLst>
            </p:cNvPr>
            <p:cNvGrpSpPr/>
            <p:nvPr/>
          </p:nvGrpSpPr>
          <p:grpSpPr>
            <a:xfrm>
              <a:off x="4788351" y="3862217"/>
              <a:ext cx="4248145" cy="2591119"/>
              <a:chOff x="4716016" y="3941808"/>
              <a:chExt cx="4248145" cy="2591119"/>
            </a:xfrm>
          </p:grpSpPr>
          <p:grpSp>
            <p:nvGrpSpPr>
              <p:cNvPr id="11" name="Group 10">
                <a:extLst>
                  <a:ext uri="{FF2B5EF4-FFF2-40B4-BE49-F238E27FC236}">
                    <a16:creationId xmlns:a16="http://schemas.microsoft.com/office/drawing/2014/main" id="{83307A06-5940-4EF4-8BCE-907C629D7C9E}"/>
                  </a:ext>
                </a:extLst>
              </p:cNvPr>
              <p:cNvGrpSpPr>
                <a:grpSpLocks noChangeAspect="1"/>
              </p:cNvGrpSpPr>
              <p:nvPr/>
            </p:nvGrpSpPr>
            <p:grpSpPr>
              <a:xfrm>
                <a:off x="4716016" y="4293096"/>
                <a:ext cx="4248145" cy="2239831"/>
                <a:chOff x="1410944" y="2823939"/>
                <a:chExt cx="6761456" cy="3564972"/>
              </a:xfrm>
            </p:grpSpPr>
            <p:grpSp>
              <p:nvGrpSpPr>
                <p:cNvPr id="17" name="Group 16">
                  <a:extLst>
                    <a:ext uri="{FF2B5EF4-FFF2-40B4-BE49-F238E27FC236}">
                      <a16:creationId xmlns:a16="http://schemas.microsoft.com/office/drawing/2014/main" id="{36EE2336-588E-48A6-AC35-D0AA67606882}"/>
                    </a:ext>
                  </a:extLst>
                </p:cNvPr>
                <p:cNvGrpSpPr/>
                <p:nvPr/>
              </p:nvGrpSpPr>
              <p:grpSpPr>
                <a:xfrm>
                  <a:off x="3869229" y="2823939"/>
                  <a:ext cx="1405541" cy="965101"/>
                  <a:chOff x="5083063" y="3068960"/>
                  <a:chExt cx="1405541" cy="965101"/>
                </a:xfrm>
              </p:grpSpPr>
              <p:pic>
                <p:nvPicPr>
                  <p:cNvPr id="32" name="Picture 31">
                    <a:extLst>
                      <a:ext uri="{FF2B5EF4-FFF2-40B4-BE49-F238E27FC236}">
                        <a16:creationId xmlns:a16="http://schemas.microsoft.com/office/drawing/2014/main" id="{5AB6CA24-7936-4EFA-A734-1AB3F94A7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063" y="3068960"/>
                    <a:ext cx="965101" cy="965101"/>
                  </a:xfrm>
                  <a:prstGeom prst="rect">
                    <a:avLst/>
                  </a:prstGeom>
                </p:spPr>
              </p:pic>
              <p:grpSp>
                <p:nvGrpSpPr>
                  <p:cNvPr id="33" name="Group 32">
                    <a:extLst>
                      <a:ext uri="{FF2B5EF4-FFF2-40B4-BE49-F238E27FC236}">
                        <a16:creationId xmlns:a16="http://schemas.microsoft.com/office/drawing/2014/main" id="{35E87B8F-E7B2-48A9-AB30-2AFB98A74894}"/>
                      </a:ext>
                    </a:extLst>
                  </p:cNvPr>
                  <p:cNvGrpSpPr>
                    <a:grpSpLocks noChangeAspect="1"/>
                  </p:cNvGrpSpPr>
                  <p:nvPr/>
                </p:nvGrpSpPr>
                <p:grpSpPr>
                  <a:xfrm>
                    <a:off x="5940152" y="3453402"/>
                    <a:ext cx="548452" cy="566966"/>
                    <a:chOff x="5583329" y="2294232"/>
                    <a:chExt cx="1095369" cy="1132346"/>
                  </a:xfrm>
                </p:grpSpPr>
                <p:grpSp>
                  <p:nvGrpSpPr>
                    <p:cNvPr id="34" name="Group 33">
                      <a:extLst>
                        <a:ext uri="{FF2B5EF4-FFF2-40B4-BE49-F238E27FC236}">
                          <a16:creationId xmlns:a16="http://schemas.microsoft.com/office/drawing/2014/main" id="{32E92E9D-B034-4BFA-AC03-D1D29E3FC3D5}"/>
                        </a:ext>
                      </a:extLst>
                    </p:cNvPr>
                    <p:cNvGrpSpPr/>
                    <p:nvPr/>
                  </p:nvGrpSpPr>
                  <p:grpSpPr>
                    <a:xfrm>
                      <a:off x="5586863" y="2708920"/>
                      <a:ext cx="1091835" cy="717658"/>
                      <a:chOff x="1403648" y="5079826"/>
                      <a:chExt cx="1091835" cy="941462"/>
                    </a:xfrm>
                  </p:grpSpPr>
                  <p:sp>
                    <p:nvSpPr>
                      <p:cNvPr id="36" name="Rectangle 35">
                        <a:extLst>
                          <a:ext uri="{FF2B5EF4-FFF2-40B4-BE49-F238E27FC236}">
                            <a16:creationId xmlns:a16="http://schemas.microsoft.com/office/drawing/2014/main" id="{5B260B6D-0442-4136-BAE3-8384D136477B}"/>
                          </a:ext>
                        </a:extLst>
                      </p:cNvPr>
                      <p:cNvSpPr/>
                      <p:nvPr/>
                    </p:nvSpPr>
                    <p:spPr>
                      <a:xfrm>
                        <a:off x="1403648" y="5079826"/>
                        <a:ext cx="1091835" cy="94146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37" name="Rectangle 36">
                        <a:extLst>
                          <a:ext uri="{FF2B5EF4-FFF2-40B4-BE49-F238E27FC236}">
                            <a16:creationId xmlns:a16="http://schemas.microsoft.com/office/drawing/2014/main" id="{C42FAA99-EE99-4848-B9FC-C1B132F59766}"/>
                          </a:ext>
                        </a:extLst>
                      </p:cNvPr>
                      <p:cNvSpPr/>
                      <p:nvPr/>
                    </p:nvSpPr>
                    <p:spPr>
                      <a:xfrm>
                        <a:off x="1809741" y="5432547"/>
                        <a:ext cx="279648" cy="54864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38" name="Oval 37">
                        <a:extLst>
                          <a:ext uri="{FF2B5EF4-FFF2-40B4-BE49-F238E27FC236}">
                            <a16:creationId xmlns:a16="http://schemas.microsoft.com/office/drawing/2014/main" id="{7464921C-1B53-4966-9C5D-5A785DDA269C}"/>
                          </a:ext>
                        </a:extLst>
                      </p:cNvPr>
                      <p:cNvSpPr/>
                      <p:nvPr/>
                    </p:nvSpPr>
                    <p:spPr>
                      <a:xfrm>
                        <a:off x="1972749" y="5684543"/>
                        <a:ext cx="45719" cy="4571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grpSp>
                <p:sp>
                  <p:nvSpPr>
                    <p:cNvPr id="35" name="Trapezoid 34">
                      <a:extLst>
                        <a:ext uri="{FF2B5EF4-FFF2-40B4-BE49-F238E27FC236}">
                          <a16:creationId xmlns:a16="http://schemas.microsoft.com/office/drawing/2014/main" id="{BE235427-8485-4010-AB7A-5740F98C1591}"/>
                        </a:ext>
                      </a:extLst>
                    </p:cNvPr>
                    <p:cNvSpPr/>
                    <p:nvPr/>
                  </p:nvSpPr>
                  <p:spPr>
                    <a:xfrm>
                      <a:off x="5583329" y="2294232"/>
                      <a:ext cx="1091835" cy="414688"/>
                    </a:xfrm>
                    <a:prstGeom prst="trapezoi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latin typeface="Source Sans Pro" panose="020B0503030403020204" pitchFamily="34" charset="0"/>
                      </a:endParaRPr>
                    </a:p>
                  </p:txBody>
                </p:sp>
              </p:grpSp>
            </p:grpSp>
            <p:pic>
              <p:nvPicPr>
                <p:cNvPr id="18" name="Picture 17">
                  <a:extLst>
                    <a:ext uri="{FF2B5EF4-FFF2-40B4-BE49-F238E27FC236}">
                      <a16:creationId xmlns:a16="http://schemas.microsoft.com/office/drawing/2014/main" id="{8B3B1DA5-2FA7-4C6F-A226-9E88093DE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4149080"/>
                  <a:ext cx="1224137" cy="1013993"/>
                </a:xfrm>
                <a:prstGeom prst="rect">
                  <a:avLst/>
                </a:prstGeom>
              </p:spPr>
            </p:pic>
            <p:sp>
              <p:nvSpPr>
                <p:cNvPr id="19" name="Arc 18">
                  <a:extLst>
                    <a:ext uri="{FF2B5EF4-FFF2-40B4-BE49-F238E27FC236}">
                      <a16:creationId xmlns:a16="http://schemas.microsoft.com/office/drawing/2014/main" id="{1EF1B919-A88A-403E-B5E9-E8469CB69121}"/>
                    </a:ext>
                  </a:extLst>
                </p:cNvPr>
                <p:cNvSpPr/>
                <p:nvPr/>
              </p:nvSpPr>
              <p:spPr>
                <a:xfrm>
                  <a:off x="2747265" y="3810705"/>
                  <a:ext cx="4104456" cy="1876803"/>
                </a:xfrm>
                <a:prstGeom prst="arc">
                  <a:avLst>
                    <a:gd name="adj1" fmla="val 16200000"/>
                    <a:gd name="adj2" fmla="val 161867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ource Sans Pro" panose="020B0503030403020204" pitchFamily="34" charset="0"/>
                  </a:endParaRPr>
                </a:p>
              </p:txBody>
            </p:sp>
            <p:pic>
              <p:nvPicPr>
                <p:cNvPr id="20" name="Picture 19">
                  <a:extLst>
                    <a:ext uri="{FF2B5EF4-FFF2-40B4-BE49-F238E27FC236}">
                      <a16:creationId xmlns:a16="http://schemas.microsoft.com/office/drawing/2014/main" id="{5BF4A508-DD66-45EF-AE16-A50F561F3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944" y="4129303"/>
                  <a:ext cx="1224136" cy="1013992"/>
                </a:xfrm>
                <a:prstGeom prst="rect">
                  <a:avLst/>
                </a:prstGeom>
              </p:spPr>
            </p:pic>
            <p:sp>
              <p:nvSpPr>
                <p:cNvPr id="21" name="Oval 20">
                  <a:extLst>
                    <a:ext uri="{FF2B5EF4-FFF2-40B4-BE49-F238E27FC236}">
                      <a16:creationId xmlns:a16="http://schemas.microsoft.com/office/drawing/2014/main" id="{2B53EB19-784A-41C0-8345-141D90940062}"/>
                    </a:ext>
                  </a:extLst>
                </p:cNvPr>
                <p:cNvSpPr/>
                <p:nvPr/>
              </p:nvSpPr>
              <p:spPr>
                <a:xfrm>
                  <a:off x="2304113"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22" name="Oval 21">
                  <a:extLst>
                    <a:ext uri="{FF2B5EF4-FFF2-40B4-BE49-F238E27FC236}">
                      <a16:creationId xmlns:a16="http://schemas.microsoft.com/office/drawing/2014/main" id="{45E74667-861F-463C-9285-855AA2532C0E}"/>
                    </a:ext>
                  </a:extLst>
                </p:cNvPr>
                <p:cNvSpPr/>
                <p:nvPr/>
              </p:nvSpPr>
              <p:spPr>
                <a:xfrm>
                  <a:off x="1482529"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23" name="Rectangle 22">
                  <a:extLst>
                    <a:ext uri="{FF2B5EF4-FFF2-40B4-BE49-F238E27FC236}">
                      <a16:creationId xmlns:a16="http://schemas.microsoft.com/office/drawing/2014/main" id="{6E01A783-1A28-4506-9D05-07929FC66729}"/>
                    </a:ext>
                  </a:extLst>
                </p:cNvPr>
                <p:cNvSpPr/>
                <p:nvPr/>
              </p:nvSpPr>
              <p:spPr>
                <a:xfrm>
                  <a:off x="3836224" y="6022007"/>
                  <a:ext cx="539496" cy="366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24" name="Isosceles Triangle 23">
                  <a:extLst>
                    <a:ext uri="{FF2B5EF4-FFF2-40B4-BE49-F238E27FC236}">
                      <a16:creationId xmlns:a16="http://schemas.microsoft.com/office/drawing/2014/main" id="{A2B8DD09-BA35-4CA2-8B22-F52C79AB674A}"/>
                    </a:ext>
                  </a:extLst>
                </p:cNvPr>
                <p:cNvSpPr/>
                <p:nvPr/>
              </p:nvSpPr>
              <p:spPr>
                <a:xfrm>
                  <a:off x="3701958" y="5724082"/>
                  <a:ext cx="808028" cy="338328"/>
                </a:xfrm>
                <a:prstGeom prst="triangle">
                  <a:avLst>
                    <a:gd name="adj" fmla="val 49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25" name="Rectangle 24">
                  <a:extLst>
                    <a:ext uri="{FF2B5EF4-FFF2-40B4-BE49-F238E27FC236}">
                      <a16:creationId xmlns:a16="http://schemas.microsoft.com/office/drawing/2014/main" id="{796DFEEF-AB15-49F7-B79F-DD3A81DFF7E5}"/>
                    </a:ext>
                  </a:extLst>
                </p:cNvPr>
                <p:cNvSpPr/>
                <p:nvPr/>
              </p:nvSpPr>
              <p:spPr>
                <a:xfrm>
                  <a:off x="4247704" y="5730436"/>
                  <a:ext cx="128016" cy="325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26" name="Rectangle 25">
                  <a:extLst>
                    <a:ext uri="{FF2B5EF4-FFF2-40B4-BE49-F238E27FC236}">
                      <a16:creationId xmlns:a16="http://schemas.microsoft.com/office/drawing/2014/main" id="{EC5AFFAC-1E35-4D9F-8969-B219B93D62E1}"/>
                    </a:ext>
                  </a:extLst>
                </p:cNvPr>
                <p:cNvSpPr/>
                <p:nvPr/>
              </p:nvSpPr>
              <p:spPr>
                <a:xfrm>
                  <a:off x="4035962" y="6130755"/>
                  <a:ext cx="140020" cy="20940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27" name="Oval 26">
                  <a:extLst>
                    <a:ext uri="{FF2B5EF4-FFF2-40B4-BE49-F238E27FC236}">
                      <a16:creationId xmlns:a16="http://schemas.microsoft.com/office/drawing/2014/main" id="{A073055D-C0AD-40EC-A453-91D1BB122472}"/>
                    </a:ext>
                  </a:extLst>
                </p:cNvPr>
                <p:cNvSpPr/>
                <p:nvPr/>
              </p:nvSpPr>
              <p:spPr>
                <a:xfrm>
                  <a:off x="4105972" y="6226731"/>
                  <a:ext cx="22892" cy="1745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grpSp>
              <p:nvGrpSpPr>
                <p:cNvPr id="28" name="Group 27">
                  <a:extLst>
                    <a:ext uri="{FF2B5EF4-FFF2-40B4-BE49-F238E27FC236}">
                      <a16:creationId xmlns:a16="http://schemas.microsoft.com/office/drawing/2014/main" id="{8356534C-B7FC-4A29-BC15-45503D19E1D7}"/>
                    </a:ext>
                  </a:extLst>
                </p:cNvPr>
                <p:cNvGrpSpPr>
                  <a:grpSpLocks noChangeAspect="1"/>
                </p:cNvGrpSpPr>
                <p:nvPr/>
              </p:nvGrpSpPr>
              <p:grpSpPr>
                <a:xfrm>
                  <a:off x="4587462" y="5935305"/>
                  <a:ext cx="420086" cy="453604"/>
                  <a:chOff x="1619673" y="4005067"/>
                  <a:chExt cx="1008111" cy="1088548"/>
                </a:xfrm>
              </p:grpSpPr>
              <p:pic>
                <p:nvPicPr>
                  <p:cNvPr id="30" name="Picture 29">
                    <a:extLst>
                      <a:ext uri="{FF2B5EF4-FFF2-40B4-BE49-F238E27FC236}">
                        <a16:creationId xmlns:a16="http://schemas.microsoft.com/office/drawing/2014/main" id="{88DD6292-4C6D-451A-BDBA-3FC8E74DF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4005067"/>
                    <a:ext cx="971550" cy="971551"/>
                  </a:xfrm>
                  <a:prstGeom prst="rect">
                    <a:avLst/>
                  </a:prstGeom>
                </p:spPr>
              </p:pic>
              <p:sp>
                <p:nvSpPr>
                  <p:cNvPr id="31" name="Rectangle 30">
                    <a:extLst>
                      <a:ext uri="{FF2B5EF4-FFF2-40B4-BE49-F238E27FC236}">
                        <a16:creationId xmlns:a16="http://schemas.microsoft.com/office/drawing/2014/main" id="{91F02170-7622-4B3C-BC2B-8352EB91D11D}"/>
                      </a:ext>
                    </a:extLst>
                  </p:cNvPr>
                  <p:cNvSpPr/>
                  <p:nvPr/>
                </p:nvSpPr>
                <p:spPr>
                  <a:xfrm>
                    <a:off x="2051722" y="4509115"/>
                    <a:ext cx="576062" cy="58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grpSp>
            <p:pic>
              <p:nvPicPr>
                <p:cNvPr id="29" name="Picture 28">
                  <a:extLst>
                    <a:ext uri="{FF2B5EF4-FFF2-40B4-BE49-F238E27FC236}">
                      <a16:creationId xmlns:a16="http://schemas.microsoft.com/office/drawing/2014/main" id="{997F277B-2962-4AAB-A154-549509D80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893246"/>
                  <a:ext cx="476199" cy="476199"/>
                </a:xfrm>
                <a:prstGeom prst="rect">
                  <a:avLst/>
                </a:prstGeom>
              </p:spPr>
            </p:pic>
          </p:grpSp>
          <p:sp>
            <p:nvSpPr>
              <p:cNvPr id="12" name="Arc 11">
                <a:extLst>
                  <a:ext uri="{FF2B5EF4-FFF2-40B4-BE49-F238E27FC236}">
                    <a16:creationId xmlns:a16="http://schemas.microsoft.com/office/drawing/2014/main" id="{DD75F1B0-E004-45C7-9B01-DF554E25140E}"/>
                  </a:ext>
                </a:extLst>
              </p:cNvPr>
              <p:cNvSpPr/>
              <p:nvPr/>
            </p:nvSpPr>
            <p:spPr>
              <a:xfrm rot="545377">
                <a:off x="6683203" y="477512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ource Sans Pro" panose="020B0503030403020204" pitchFamily="34" charset="0"/>
                </a:endParaRPr>
              </a:p>
            </p:txBody>
          </p:sp>
          <p:sp>
            <p:nvSpPr>
              <p:cNvPr id="13" name="Arc 12">
                <a:extLst>
                  <a:ext uri="{FF2B5EF4-FFF2-40B4-BE49-F238E27FC236}">
                    <a16:creationId xmlns:a16="http://schemas.microsoft.com/office/drawing/2014/main" id="{0FD93EC0-A0C3-48E1-8441-2A9628D75A6C}"/>
                  </a:ext>
                </a:extLst>
              </p:cNvPr>
              <p:cNvSpPr/>
              <p:nvPr/>
            </p:nvSpPr>
            <p:spPr>
              <a:xfrm rot="8794201">
                <a:off x="7261423" y="547471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ource Sans Pro" panose="020B0503030403020204" pitchFamily="34" charset="0"/>
                </a:endParaRPr>
              </a:p>
            </p:txBody>
          </p:sp>
          <p:sp>
            <p:nvSpPr>
              <p:cNvPr id="14" name="Arc 13">
                <a:extLst>
                  <a:ext uri="{FF2B5EF4-FFF2-40B4-BE49-F238E27FC236}">
                    <a16:creationId xmlns:a16="http://schemas.microsoft.com/office/drawing/2014/main" id="{973E40C2-7C5E-40DE-A00C-2D587388889D}"/>
                  </a:ext>
                </a:extLst>
              </p:cNvPr>
              <p:cNvSpPr/>
              <p:nvPr/>
            </p:nvSpPr>
            <p:spPr>
              <a:xfrm rot="11853522">
                <a:off x="5345462" y="563559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Source Sans Pro" panose="020B0503030403020204" pitchFamily="34" charset="0"/>
                </a:endParaRPr>
              </a:p>
            </p:txBody>
          </p:sp>
          <p:sp>
            <p:nvSpPr>
              <p:cNvPr id="15" name="Arc 14">
                <a:extLst>
                  <a:ext uri="{FF2B5EF4-FFF2-40B4-BE49-F238E27FC236}">
                    <a16:creationId xmlns:a16="http://schemas.microsoft.com/office/drawing/2014/main" id="{5C6C3031-C336-421E-A6CA-C5CA2B7D70B6}"/>
                  </a:ext>
                </a:extLst>
              </p:cNvPr>
              <p:cNvSpPr/>
              <p:nvPr/>
            </p:nvSpPr>
            <p:spPr>
              <a:xfrm rot="19365391">
                <a:off x="5014891" y="501376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ource Sans Pro" panose="020B0503030403020204" pitchFamily="34" charset="0"/>
                </a:endParaRPr>
              </a:p>
            </p:txBody>
          </p:sp>
          <p:sp>
            <p:nvSpPr>
              <p:cNvPr id="16" name="TextBox 15">
                <a:extLst>
                  <a:ext uri="{FF2B5EF4-FFF2-40B4-BE49-F238E27FC236}">
                    <a16:creationId xmlns:a16="http://schemas.microsoft.com/office/drawing/2014/main" id="{63E3B341-9976-4962-AF54-CE81350BB621}"/>
                  </a:ext>
                </a:extLst>
              </p:cNvPr>
              <p:cNvSpPr txBox="1"/>
              <p:nvPr/>
            </p:nvSpPr>
            <p:spPr>
              <a:xfrm>
                <a:off x="6588090" y="3941808"/>
                <a:ext cx="1422910" cy="548993"/>
              </a:xfrm>
              <a:prstGeom prst="rect">
                <a:avLst/>
              </a:prstGeom>
              <a:noFill/>
            </p:spPr>
            <p:txBody>
              <a:bodyPr wrap="square" rtlCol="0">
                <a:spAutoFit/>
              </a:bodyPr>
              <a:lstStyle/>
              <a:p>
                <a:pPr algn="ctr"/>
                <a:r>
                  <a:rPr lang="en-US" sz="1400" dirty="0">
                    <a:solidFill>
                      <a:srgbClr val="343D43"/>
                    </a:solidFill>
                    <a:latin typeface="Source Sans Pro" panose="020B0503030403020204" pitchFamily="34" charset="0"/>
                  </a:rPr>
                  <a:t>In-store purchases </a:t>
                </a:r>
              </a:p>
            </p:txBody>
          </p:sp>
        </p:grpSp>
      </p:grpSp>
    </p:spTree>
    <p:extLst>
      <p:ext uri="{BB962C8B-B14F-4D97-AF65-F5344CB8AC3E}">
        <p14:creationId xmlns:p14="http://schemas.microsoft.com/office/powerpoint/2010/main" val="2588081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4" name="Slide Number Placeholder 3"/>
          <p:cNvSpPr>
            <a:spLocks noGrp="1"/>
          </p:cNvSpPr>
          <p:nvPr>
            <p:ph type="sldNum" sz="quarter" idx="4"/>
          </p:nvPr>
        </p:nvSpPr>
        <p:spPr/>
        <p:txBody>
          <a:bodyPr/>
          <a:lstStyle/>
          <a:p>
            <a:fld id="{2F18AD43-49F2-4585-85CB-381ABF55072C}" type="slidenum">
              <a:rPr lang="en-US"/>
              <a:pPr/>
              <a:t>45</a:t>
            </a:fld>
            <a:endParaRPr lang="en-US" dirty="0"/>
          </a:p>
        </p:txBody>
      </p:sp>
      <p:sp>
        <p:nvSpPr>
          <p:cNvPr id="10" name="Content Placeholder 2"/>
          <p:cNvSpPr txBox="1">
            <a:spLocks/>
          </p:cNvSpPr>
          <p:nvPr/>
        </p:nvSpPr>
        <p:spPr>
          <a:xfrm>
            <a:off x="506240" y="1181100"/>
            <a:ext cx="8610600"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600"/>
              </a:spcBef>
            </a:pPr>
            <a:endParaRPr lang="en-US" sz="1000" b="1" dirty="0">
              <a:solidFill>
                <a:srgbClr val="343D43"/>
              </a:solidFill>
              <a:latin typeface="Source Sans Pro" panose="020B0503030403020204" pitchFamily="34" charset="0"/>
            </a:endParaRPr>
          </a:p>
          <a:p>
            <a:pPr>
              <a:lnSpc>
                <a:spcPct val="114000"/>
              </a:lnSpc>
              <a:spcBef>
                <a:spcPts val="600"/>
              </a:spcBef>
            </a:pPr>
            <a:r>
              <a:rPr lang="en-US" sz="1000" b="1" dirty="0">
                <a:solidFill>
                  <a:srgbClr val="343D43"/>
                </a:solidFill>
                <a:latin typeface="Source Sans Pro" panose="020B0503030403020204" pitchFamily="34" charset="0"/>
              </a:rPr>
              <a:t>Shopper Household Groups</a:t>
            </a:r>
          </a:p>
          <a:p>
            <a:pPr lvl="1">
              <a:lnSpc>
                <a:spcPct val="114000"/>
              </a:lnSpc>
              <a:spcBef>
                <a:spcPts val="600"/>
              </a:spcBef>
            </a:pPr>
            <a:r>
              <a:rPr lang="en-US" sz="900" dirty="0">
                <a:solidFill>
                  <a:srgbClr val="343D43"/>
                </a:solidFill>
                <a:latin typeface="Source Sans Pro" panose="020B0503030403020204" pitchFamily="34" charset="0"/>
              </a:rPr>
              <a:t>Total Households</a:t>
            </a:r>
          </a:p>
          <a:p>
            <a:pPr lvl="1">
              <a:lnSpc>
                <a:spcPct val="114000"/>
              </a:lnSpc>
              <a:spcBef>
                <a:spcPts val="600"/>
              </a:spcBef>
            </a:pPr>
            <a:r>
              <a:rPr lang="en-US" sz="900" dirty="0">
                <a:solidFill>
                  <a:srgbClr val="343D43"/>
                </a:solidFill>
                <a:latin typeface="Source Sans Pro" panose="020B0503030403020204" pitchFamily="34" charset="0"/>
              </a:rPr>
              <a:t>Hispanic Households</a:t>
            </a:r>
          </a:p>
          <a:p>
            <a:pPr lvl="1">
              <a:lnSpc>
                <a:spcPct val="114000"/>
              </a:lnSpc>
              <a:spcBef>
                <a:spcPts val="600"/>
              </a:spcBef>
            </a:pPr>
            <a:r>
              <a:rPr lang="en-US" sz="900" dirty="0">
                <a:solidFill>
                  <a:srgbClr val="343D43"/>
                </a:solidFill>
                <a:latin typeface="Source Sans Pro" panose="020B0503030403020204" pitchFamily="34" charset="0"/>
              </a:rPr>
              <a:t>Non-Hispanic Households</a:t>
            </a:r>
          </a:p>
          <a:p>
            <a:pPr>
              <a:lnSpc>
                <a:spcPct val="114000"/>
              </a:lnSpc>
              <a:spcBef>
                <a:spcPts val="600"/>
              </a:spcBef>
            </a:pPr>
            <a:r>
              <a:rPr lang="en-US" sz="1000" b="1" dirty="0">
                <a:solidFill>
                  <a:srgbClr val="343D43"/>
                </a:solidFill>
                <a:latin typeface="Source Sans Pro" panose="020B0503030403020204" pitchFamily="34" charset="0"/>
              </a:rPr>
              <a:t>Shopper Segmentation:</a:t>
            </a:r>
          </a:p>
          <a:p>
            <a:pPr lvl="1">
              <a:lnSpc>
                <a:spcPct val="114000"/>
              </a:lnSpc>
              <a:spcBef>
                <a:spcPts val="600"/>
              </a:spcBef>
            </a:pPr>
            <a:r>
              <a:rPr lang="en-US" sz="900" b="1" dirty="0">
                <a:solidFill>
                  <a:srgbClr val="343D43"/>
                </a:solidFill>
                <a:latin typeface="Source Sans Pro" panose="020B0503030403020204" pitchFamily="34" charset="0"/>
              </a:rPr>
              <a:t>By Purchase Level (Super, Heavy, Medium, Light) – </a:t>
            </a:r>
            <a:r>
              <a:rPr lang="en-US" sz="900" dirty="0">
                <a:solidFill>
                  <a:srgbClr val="343D43"/>
                </a:solidFill>
                <a:latin typeface="Source Sans Pro" panose="020B0503030403020204" pitchFamily="34" charset="0"/>
              </a:rPr>
              <a:t>See page 8 for methodology and definitions</a:t>
            </a:r>
          </a:p>
          <a:p>
            <a:pPr>
              <a:lnSpc>
                <a:spcPct val="114000"/>
              </a:lnSpc>
              <a:spcBef>
                <a:spcPts val="600"/>
              </a:spcBef>
            </a:pPr>
            <a:r>
              <a:rPr lang="en-US" sz="1000" b="1" dirty="0">
                <a:solidFill>
                  <a:srgbClr val="343D43"/>
                </a:solidFill>
                <a:latin typeface="Source Sans Pro" panose="020B0503030403020204" pitchFamily="34" charset="0"/>
              </a:rPr>
              <a:t>Metrics</a:t>
            </a:r>
            <a:r>
              <a:rPr lang="en-US" sz="900" dirty="0">
                <a:solidFill>
                  <a:srgbClr val="343D43"/>
                </a:solidFill>
                <a:latin typeface="Source Sans Pro" panose="020B0503030403020204" pitchFamily="34" charset="0"/>
              </a:rPr>
              <a:t>:  All figures in this report are rounded</a:t>
            </a:r>
          </a:p>
          <a:p>
            <a:pPr lvl="1">
              <a:spcBef>
                <a:spcPts val="600"/>
              </a:spcBef>
            </a:pPr>
            <a:r>
              <a:rPr lang="en-US" sz="900" b="1" dirty="0">
                <a:solidFill>
                  <a:srgbClr val="343D43"/>
                </a:solidFill>
                <a:latin typeface="Source Sans Pro" panose="020B0503030403020204" pitchFamily="34" charset="0"/>
              </a:rPr>
              <a:t>Household Penetration </a:t>
            </a:r>
            <a:r>
              <a:rPr lang="en-US" sz="900" dirty="0">
                <a:solidFill>
                  <a:srgbClr val="343D43"/>
                </a:solidFill>
                <a:latin typeface="Source Sans Pro" panose="020B0503030403020204" pitchFamily="34" charset="0"/>
              </a:rPr>
              <a:t>– Percentage of total U.S. households that purchase the category</a:t>
            </a:r>
            <a:endParaRPr lang="en-US" sz="900" b="1" dirty="0">
              <a:solidFill>
                <a:srgbClr val="343D43"/>
              </a:solidFill>
              <a:latin typeface="Source Sans Pro" panose="020B0503030403020204" pitchFamily="34" charset="0"/>
            </a:endParaRPr>
          </a:p>
          <a:p>
            <a:pPr lvl="1">
              <a:spcBef>
                <a:spcPts val="600"/>
              </a:spcBef>
            </a:pPr>
            <a:r>
              <a:rPr lang="en-US" sz="900" b="1" dirty="0">
                <a:solidFill>
                  <a:srgbClr val="343D43"/>
                </a:solidFill>
                <a:latin typeface="Source Sans Pro" panose="020B0503030403020204" pitchFamily="34" charset="0"/>
              </a:rPr>
              <a:t>Buyer Rate (Annual Spend per Category-Buying</a:t>
            </a:r>
            <a:r>
              <a:rPr lang="en-US" sz="900" dirty="0">
                <a:solidFill>
                  <a:srgbClr val="343D43"/>
                </a:solidFill>
                <a:latin typeface="Source Sans Pro" panose="020B0503030403020204" pitchFamily="34" charset="0"/>
              </a:rPr>
              <a:t> </a:t>
            </a:r>
            <a:r>
              <a:rPr lang="en-US" sz="900" b="1" dirty="0">
                <a:solidFill>
                  <a:srgbClr val="343D43"/>
                </a:solidFill>
                <a:latin typeface="Source Sans Pro" panose="020B0503030403020204" pitchFamily="34" charset="0"/>
              </a:rPr>
              <a:t>Household) </a:t>
            </a:r>
            <a:r>
              <a:rPr lang="en-US" sz="900" dirty="0">
                <a:solidFill>
                  <a:srgbClr val="343D43"/>
                </a:solidFill>
                <a:latin typeface="Source Sans Pro" panose="020B0503030403020204" pitchFamily="34" charset="0"/>
              </a:rPr>
              <a:t>– Average annual spend on the category per category-buying household. Annual Spend = Number of Trips X Spend per Trip</a:t>
            </a:r>
            <a:endParaRPr lang="en-US" sz="900" b="1" dirty="0">
              <a:solidFill>
                <a:srgbClr val="343D43"/>
              </a:solidFill>
              <a:latin typeface="Source Sans Pro" panose="020B0503030403020204" pitchFamily="34" charset="0"/>
            </a:endParaRPr>
          </a:p>
          <a:p>
            <a:pPr lvl="1">
              <a:spcBef>
                <a:spcPts val="600"/>
              </a:spcBef>
            </a:pPr>
            <a:r>
              <a:rPr lang="en-US" sz="900" b="1" dirty="0">
                <a:solidFill>
                  <a:srgbClr val="343D43"/>
                </a:solidFill>
                <a:latin typeface="Source Sans Pro" panose="020B0503030403020204" pitchFamily="34" charset="0"/>
              </a:rPr>
              <a:t>Number of Trips</a:t>
            </a:r>
            <a:r>
              <a:rPr lang="en-US" sz="900" dirty="0">
                <a:solidFill>
                  <a:srgbClr val="343D43"/>
                </a:solidFill>
                <a:latin typeface="Source Sans Pro" panose="020B0503030403020204" pitchFamily="34" charset="0"/>
              </a:rPr>
              <a:t> – Average annual category purchase occasions per category-buying household</a:t>
            </a:r>
          </a:p>
          <a:p>
            <a:pPr lvl="1">
              <a:spcBef>
                <a:spcPts val="600"/>
              </a:spcBef>
            </a:pPr>
            <a:r>
              <a:rPr lang="en-US" sz="900" b="1" dirty="0">
                <a:solidFill>
                  <a:srgbClr val="343D43"/>
                </a:solidFill>
                <a:latin typeface="Source Sans Pro" panose="020B0503030403020204" pitchFamily="34" charset="0"/>
              </a:rPr>
              <a:t>Purchases</a:t>
            </a:r>
            <a:r>
              <a:rPr lang="en-US" sz="900" dirty="0">
                <a:solidFill>
                  <a:srgbClr val="343D43"/>
                </a:solidFill>
                <a:latin typeface="Source Sans Pro" panose="020B0503030403020204" pitchFamily="34" charset="0"/>
              </a:rPr>
              <a:t> – Throughout this report, “Purchases” refers to dollar purchases. Volume/units/eaches are not available </a:t>
            </a:r>
          </a:p>
          <a:p>
            <a:pPr lvl="1">
              <a:spcBef>
                <a:spcPts val="600"/>
              </a:spcBef>
            </a:pPr>
            <a:r>
              <a:rPr lang="en-US" sz="900" b="1" dirty="0">
                <a:solidFill>
                  <a:srgbClr val="343D43"/>
                </a:solidFill>
                <a:latin typeface="Source Sans Pro" panose="020B0503030403020204" pitchFamily="34" charset="0"/>
              </a:rPr>
              <a:t>Market Basket Value </a:t>
            </a:r>
            <a:r>
              <a:rPr lang="en-US" sz="900" dirty="0">
                <a:solidFill>
                  <a:srgbClr val="343D43"/>
                </a:solidFill>
                <a:latin typeface="Source Sans Pro" panose="020B0503030403020204" pitchFamily="34" charset="0"/>
              </a:rPr>
              <a:t>– Average dollar ring per shopping trip. Calculated with and without avocados</a:t>
            </a:r>
            <a:endParaRPr lang="en-US" sz="900" b="1" dirty="0">
              <a:solidFill>
                <a:srgbClr val="343D43"/>
              </a:solidFill>
              <a:latin typeface="Source Sans Pro" panose="020B0503030403020204" pitchFamily="34" charset="0"/>
            </a:endParaRPr>
          </a:p>
          <a:p>
            <a:pPr lvl="1">
              <a:spcBef>
                <a:spcPts val="600"/>
              </a:spcBef>
            </a:pPr>
            <a:r>
              <a:rPr lang="en-US" sz="900" b="1" dirty="0">
                <a:solidFill>
                  <a:srgbClr val="343D43"/>
                </a:solidFill>
                <a:latin typeface="Source Sans Pro" panose="020B0503030403020204" pitchFamily="34" charset="0"/>
              </a:rPr>
              <a:t>In-Basket Premium </a:t>
            </a:r>
            <a:r>
              <a:rPr lang="en-US" sz="900" dirty="0">
                <a:solidFill>
                  <a:srgbClr val="343D43"/>
                </a:solidFill>
                <a:latin typeface="Source Sans Pro" panose="020B0503030403020204" pitchFamily="34" charset="0"/>
              </a:rPr>
              <a:t>– Incremental value of the Market Basket when avocados are in the basket</a:t>
            </a:r>
          </a:p>
          <a:p>
            <a:pPr lvl="1">
              <a:spcBef>
                <a:spcPts val="600"/>
              </a:spcBef>
            </a:pPr>
            <a:r>
              <a:rPr lang="en-US" sz="900" b="1" dirty="0">
                <a:solidFill>
                  <a:srgbClr val="343D43"/>
                </a:solidFill>
                <a:latin typeface="Source Sans Pro" panose="020B0503030403020204" pitchFamily="34" charset="0"/>
              </a:rPr>
              <a:t>Rest-of-Basket Value – </a:t>
            </a:r>
            <a:r>
              <a:rPr lang="en-US" sz="900" dirty="0">
                <a:solidFill>
                  <a:srgbClr val="343D43"/>
                </a:solidFill>
                <a:latin typeface="Source Sans Pro" panose="020B0503030403020204" pitchFamily="34" charset="0"/>
              </a:rPr>
              <a:t>Average value of the other (non-avocado) items in the basket when avocados are in the basket</a:t>
            </a:r>
          </a:p>
          <a:p>
            <a:pPr lvl="1">
              <a:spcBef>
                <a:spcPts val="600"/>
              </a:spcBef>
            </a:pPr>
            <a:r>
              <a:rPr lang="en-US" sz="900" b="1" dirty="0">
                <a:solidFill>
                  <a:srgbClr val="343D43"/>
                </a:solidFill>
                <a:latin typeface="Source Sans Pro" panose="020B0503030403020204" pitchFamily="34" charset="0"/>
              </a:rPr>
              <a:t>Rest-of-Basket Premium </a:t>
            </a:r>
            <a:r>
              <a:rPr lang="en-US" sz="900" dirty="0">
                <a:solidFill>
                  <a:srgbClr val="343D43"/>
                </a:solidFill>
                <a:latin typeface="Source Sans Pro" panose="020B0503030403020204" pitchFamily="34" charset="0"/>
              </a:rPr>
              <a:t>– Incremental value of other items in the basket when avocados are in the basket</a:t>
            </a:r>
          </a:p>
          <a:p>
            <a:pPr>
              <a:spcBef>
                <a:spcPts val="600"/>
              </a:spcBef>
            </a:pPr>
            <a:r>
              <a:rPr lang="en-US" sz="1000" b="1" dirty="0">
                <a:solidFill>
                  <a:srgbClr val="343D43"/>
                </a:solidFill>
                <a:latin typeface="Source Sans Pro" panose="020B0503030403020204" pitchFamily="34" charset="0"/>
              </a:rPr>
              <a:t>Time Periods:</a:t>
            </a:r>
          </a:p>
          <a:p>
            <a:pPr lvl="1">
              <a:lnSpc>
                <a:spcPct val="114000"/>
              </a:lnSpc>
              <a:spcBef>
                <a:spcPts val="600"/>
              </a:spcBef>
            </a:pPr>
            <a:r>
              <a:rPr lang="en-US" sz="900" b="1" dirty="0">
                <a:solidFill>
                  <a:srgbClr val="343D43"/>
                </a:solidFill>
                <a:latin typeface="Source Sans Pro" panose="020B0503030403020204" pitchFamily="34" charset="0"/>
              </a:rPr>
              <a:t>Calendar Year 2019, 2018, 2017, 2016</a:t>
            </a:r>
            <a:endParaRPr lang="en-US" sz="900" dirty="0">
              <a:solidFill>
                <a:srgbClr val="343D43"/>
              </a:solidFill>
              <a:latin typeface="Source Sans Pro" panose="020B0503030403020204" pitchFamily="34" charset="0"/>
            </a:endParaRPr>
          </a:p>
          <a:p>
            <a:pPr>
              <a:lnSpc>
                <a:spcPct val="114000"/>
              </a:lnSpc>
              <a:spcBef>
                <a:spcPts val="600"/>
              </a:spcBef>
            </a:pPr>
            <a:r>
              <a:rPr lang="en-US" sz="1000" b="1" dirty="0">
                <a:solidFill>
                  <a:srgbClr val="343D43"/>
                </a:solidFill>
                <a:latin typeface="Source Sans Pro" panose="020B0503030403020204" pitchFamily="34" charset="0"/>
              </a:rPr>
              <a:t>Source Data: </a:t>
            </a:r>
          </a:p>
          <a:p>
            <a:pPr lvl="1">
              <a:lnSpc>
                <a:spcPct val="114000"/>
              </a:lnSpc>
              <a:spcBef>
                <a:spcPts val="600"/>
              </a:spcBef>
            </a:pPr>
            <a:r>
              <a:rPr lang="en-US" sz="900" b="1" dirty="0">
                <a:solidFill>
                  <a:srgbClr val="343D43"/>
                </a:solidFill>
                <a:latin typeface="Source Sans Pro" panose="020B0503030403020204" pitchFamily="34" charset="0"/>
              </a:rPr>
              <a:t>IRI Consumer </a:t>
            </a:r>
            <a:r>
              <a:rPr lang="en-US" sz="900" b="1" dirty="0" err="1">
                <a:solidFill>
                  <a:srgbClr val="343D43"/>
                </a:solidFill>
                <a:latin typeface="Source Sans Pro" panose="020B0503030403020204" pitchFamily="34" charset="0"/>
              </a:rPr>
              <a:t>Network</a:t>
            </a:r>
            <a:r>
              <a:rPr lang="en-US" sz="900" b="1" baseline="30000" dirty="0" err="1">
                <a:solidFill>
                  <a:srgbClr val="343D43"/>
                </a:solidFill>
                <a:latin typeface="Source Sans Pro" panose="020B0503030403020204" pitchFamily="34" charset="0"/>
              </a:rPr>
              <a:t>TM</a:t>
            </a:r>
            <a:r>
              <a:rPr lang="en-US" sz="900" b="1" baseline="30000" dirty="0">
                <a:solidFill>
                  <a:srgbClr val="343D43"/>
                </a:solidFill>
                <a:latin typeface="Source Sans Pro" panose="020B0503030403020204" pitchFamily="34" charset="0"/>
              </a:rPr>
              <a:t> </a:t>
            </a:r>
            <a:r>
              <a:rPr lang="en-US" sz="900" b="1" dirty="0">
                <a:solidFill>
                  <a:srgbClr val="343D43"/>
                </a:solidFill>
                <a:latin typeface="Source Sans Pro" panose="020B0503030403020204" pitchFamily="34" charset="0"/>
              </a:rPr>
              <a:t>2020 (Details on page 44)</a:t>
            </a:r>
          </a:p>
          <a:p>
            <a:pPr lvl="1">
              <a:lnSpc>
                <a:spcPct val="114000"/>
              </a:lnSpc>
              <a:spcBef>
                <a:spcPts val="600"/>
              </a:spcBef>
            </a:pPr>
            <a:r>
              <a:rPr lang="en-US" sz="900" b="1" dirty="0">
                <a:solidFill>
                  <a:srgbClr val="343D43"/>
                </a:solidFill>
                <a:latin typeface="Source Sans Pro" panose="020B0503030403020204" pitchFamily="34" charset="0"/>
              </a:rPr>
              <a:t>FUSION</a:t>
            </a:r>
            <a:r>
              <a:rPr lang="en-US" sz="900" dirty="0">
                <a:solidFill>
                  <a:srgbClr val="343D43"/>
                </a:solidFill>
                <a:latin typeface="Source Sans Pro" panose="020B0503030403020204" pitchFamily="34" charset="0"/>
              </a:rPr>
              <a:t>: Study development</a:t>
            </a:r>
            <a:endParaRPr lang="en-US" sz="600" dirty="0">
              <a:solidFill>
                <a:srgbClr val="343D43"/>
              </a:solidFill>
              <a:latin typeface="Source Sans Pro" panose="020B0503030403020204" pitchFamily="34" charset="0"/>
            </a:endParaRPr>
          </a:p>
          <a:p>
            <a:pPr lvl="1">
              <a:spcBef>
                <a:spcPts val="200"/>
              </a:spcBef>
            </a:pPr>
            <a:endParaRPr lang="en-US" sz="200" b="1" dirty="0">
              <a:solidFill>
                <a:srgbClr val="343D43"/>
              </a:solidFill>
              <a:latin typeface="Source Sans Pro" panose="020B0503030403020204" pitchFamily="34" charset="0"/>
            </a:endParaRPr>
          </a:p>
        </p:txBody>
      </p:sp>
      <p:sp>
        <p:nvSpPr>
          <p:cNvPr id="3" name="Footer Placeholder 3">
            <a:extLst>
              <a:ext uri="{FF2B5EF4-FFF2-40B4-BE49-F238E27FC236}">
                <a16:creationId xmlns:a16="http://schemas.microsoft.com/office/drawing/2014/main" id="{EE5E281B-3C66-4A42-8C48-F5CBEB0D140B}"/>
              </a:ext>
            </a:extLst>
          </p:cNvPr>
          <p:cNvSpPr txBox="1">
            <a:spLocks/>
          </p:cNvSpPr>
          <p:nvPr/>
        </p:nvSpPr>
        <p:spPr>
          <a:xfrm>
            <a:off x="0" y="6163482"/>
            <a:ext cx="8610600" cy="4198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0" dirty="0">
                <a:solidFill>
                  <a:srgbClr val="212121"/>
                </a:solidFill>
                <a:effectLst/>
                <a:latin typeface="Calibri" panose="020F0502020204030204" pitchFamily="34" charset="0"/>
              </a:rPr>
              <a:t>Exemption clause: </a:t>
            </a:r>
            <a:r>
              <a:rPr lang="en-US" b="0" i="0" dirty="0">
                <a:solidFill>
                  <a:srgbClr val="212121"/>
                </a:solidFill>
                <a:effectLst/>
                <a:latin typeface="Calibri" panose="020F0502020204030204" pitchFamily="34" charset="0"/>
              </a:rPr>
              <a:t>The opinions expressed in the present document are solely those of the authors, and under no circumstances may be considered as stating the HAB's official position. The contents were drawn up in all good faith. However, the authors cannot guarantee the exhaustiveness or accuracy of the information provided, nor that this information is up to date or appropriate for specific purposes.</a:t>
            </a:r>
            <a:endParaRPr lang="en-US" dirty="0">
              <a:solidFill>
                <a:srgbClr val="343D43"/>
              </a:solidFill>
              <a:latin typeface="Source Sans Pro" panose="020B0503030403020204" pitchFamily="34" charset="0"/>
            </a:endParaRPr>
          </a:p>
        </p:txBody>
      </p:sp>
    </p:spTree>
    <p:extLst>
      <p:ext uri="{BB962C8B-B14F-4D97-AF65-F5344CB8AC3E}">
        <p14:creationId xmlns:p14="http://schemas.microsoft.com/office/powerpoint/2010/main" val="4006544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3FE7F6-2497-4939-9DB8-F25C01C08F1E}"/>
              </a:ext>
            </a:extLst>
          </p:cNvPr>
          <p:cNvSpPr>
            <a:spLocks noGrp="1"/>
          </p:cNvSpPr>
          <p:nvPr>
            <p:ph type="sldNum" sz="quarter" idx="4"/>
          </p:nvPr>
        </p:nvSpPr>
        <p:spPr/>
        <p:txBody>
          <a:bodyPr/>
          <a:lstStyle/>
          <a:p>
            <a:fld id="{2F18AD43-49F2-4585-85CB-381ABF55072C}" type="slidenum">
              <a:rPr lang="en-US" smtClean="0"/>
              <a:pPr/>
              <a:t>46</a:t>
            </a:fld>
            <a:endParaRPr lang="en-US" dirty="0"/>
          </a:p>
        </p:txBody>
      </p:sp>
      <p:sp>
        <p:nvSpPr>
          <p:cNvPr id="5" name="Title 4">
            <a:extLst>
              <a:ext uri="{FF2B5EF4-FFF2-40B4-BE49-F238E27FC236}">
                <a16:creationId xmlns:a16="http://schemas.microsoft.com/office/drawing/2014/main" id="{22811FB5-DD4D-4A4E-955F-1C542658905D}"/>
              </a:ext>
            </a:extLst>
          </p:cNvPr>
          <p:cNvSpPr>
            <a:spLocks noGrp="1"/>
          </p:cNvSpPr>
          <p:nvPr>
            <p:ph type="title"/>
          </p:nvPr>
        </p:nvSpPr>
        <p:spPr>
          <a:xfrm>
            <a:off x="1371600" y="1752600"/>
            <a:ext cx="6400800" cy="715962"/>
          </a:xfrm>
        </p:spPr>
        <p:txBody>
          <a:bodyPr>
            <a:normAutofit/>
          </a:bodyPr>
          <a:lstStyle/>
          <a:p>
            <a:pPr algn="ctr"/>
            <a:r>
              <a:rPr lang="en-US" sz="3600" dirty="0"/>
              <a:t>Thank you</a:t>
            </a:r>
          </a:p>
        </p:txBody>
      </p:sp>
      <p:sp>
        <p:nvSpPr>
          <p:cNvPr id="13" name="Title 4">
            <a:extLst>
              <a:ext uri="{FF2B5EF4-FFF2-40B4-BE49-F238E27FC236}">
                <a16:creationId xmlns:a16="http://schemas.microsoft.com/office/drawing/2014/main" id="{85254D63-253A-492A-AD4A-B0D83CEA2B9B}"/>
              </a:ext>
            </a:extLst>
          </p:cNvPr>
          <p:cNvSpPr txBox="1">
            <a:spLocks/>
          </p:cNvSpPr>
          <p:nvPr/>
        </p:nvSpPr>
        <p:spPr>
          <a:xfrm>
            <a:off x="1962150" y="2362200"/>
            <a:ext cx="5219700" cy="1295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C2531A"/>
                </a:solidFill>
                <a:latin typeface="Gill Sans MT" pitchFamily="34" charset="0"/>
                <a:ea typeface="+mj-ea"/>
                <a:cs typeface="+mj-cs"/>
              </a:defRPr>
            </a:lvl1pPr>
          </a:lstStyle>
          <a:p>
            <a:pPr algn="ctr">
              <a:spcBef>
                <a:spcPts val="600"/>
              </a:spcBef>
            </a:pPr>
            <a:r>
              <a:rPr lang="en-US" sz="2000" dirty="0">
                <a:solidFill>
                  <a:srgbClr val="343D43"/>
                </a:solidFill>
                <a:latin typeface="Source Sans Pro" panose="020B0503030403020204" pitchFamily="34" charset="0"/>
              </a:rPr>
              <a:t>For additional retail information and insights please visit the Hass Avocado Board website at: </a:t>
            </a:r>
          </a:p>
          <a:p>
            <a:pPr algn="ctr">
              <a:spcBef>
                <a:spcPts val="600"/>
              </a:spcBef>
            </a:pPr>
            <a:r>
              <a:rPr lang="en-US" sz="2000" b="1" u="sng" dirty="0">
                <a:solidFill>
                  <a:srgbClr val="343D43"/>
                </a:solidFill>
                <a:latin typeface="Source Sans Pro" panose="020B0503030403020204" pitchFamily="34" charset="0"/>
              </a:rPr>
              <a:t>hassavocadoboard.com</a:t>
            </a:r>
          </a:p>
        </p:txBody>
      </p:sp>
      <p:pic>
        <p:nvPicPr>
          <p:cNvPr id="6" name="Picture 5" descr="A picture containing drawing, plate&#10;&#10;Description automatically generated">
            <a:extLst>
              <a:ext uri="{FF2B5EF4-FFF2-40B4-BE49-F238E27FC236}">
                <a16:creationId xmlns:a16="http://schemas.microsoft.com/office/drawing/2014/main" id="{7651ECF3-9BD9-4427-B3A4-759F86CE1C0B}"/>
              </a:ext>
            </a:extLst>
          </p:cNvPr>
          <p:cNvPicPr>
            <a:picLocks noChangeAspect="1"/>
          </p:cNvPicPr>
          <p:nvPr/>
        </p:nvPicPr>
        <p:blipFill>
          <a:blip r:embed="rId2"/>
          <a:stretch>
            <a:fillRect/>
          </a:stretch>
        </p:blipFill>
        <p:spPr>
          <a:xfrm>
            <a:off x="3775695" y="4039684"/>
            <a:ext cx="1592609" cy="455031"/>
          </a:xfrm>
          <a:prstGeom prst="rect">
            <a:avLst/>
          </a:prstGeom>
        </p:spPr>
      </p:pic>
    </p:spTree>
    <p:extLst>
      <p:ext uri="{BB962C8B-B14F-4D97-AF65-F5344CB8AC3E}">
        <p14:creationId xmlns:p14="http://schemas.microsoft.com/office/powerpoint/2010/main" val="172073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Cont.</a:t>
            </a:r>
          </a:p>
        </p:txBody>
      </p:sp>
      <p:sp>
        <p:nvSpPr>
          <p:cNvPr id="4" name="Slide Number Placeholder 3"/>
          <p:cNvSpPr>
            <a:spLocks noGrp="1"/>
          </p:cNvSpPr>
          <p:nvPr>
            <p:ph type="sldNum" sz="quarter" idx="4"/>
          </p:nvPr>
        </p:nvSpPr>
        <p:spPr/>
        <p:txBody>
          <a:bodyPr/>
          <a:lstStyle/>
          <a:p>
            <a:fld id="{2F18AD43-49F2-4585-85CB-381ABF55072C}" type="slidenum">
              <a:rPr lang="en-US"/>
              <a:pPr/>
              <a:t>5</a:t>
            </a:fld>
            <a:endParaRPr lang="en-US" dirty="0"/>
          </a:p>
        </p:txBody>
      </p:sp>
      <p:sp>
        <p:nvSpPr>
          <p:cNvPr id="10" name="Content Placeholder 2"/>
          <p:cNvSpPr txBox="1">
            <a:spLocks/>
          </p:cNvSpPr>
          <p:nvPr/>
        </p:nvSpPr>
        <p:spPr>
          <a:xfrm>
            <a:off x="347653" y="1173162"/>
            <a:ext cx="8473439" cy="54102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2000"/>
              </a:lnSpc>
              <a:spcBef>
                <a:spcPts val="600"/>
              </a:spcBef>
              <a:buNone/>
            </a:pPr>
            <a:r>
              <a:rPr lang="en-US" sz="1500" dirty="0">
                <a:solidFill>
                  <a:srgbClr val="343D43"/>
                </a:solidFill>
                <a:latin typeface="Source Sans Pro" panose="020B0503030403020204" pitchFamily="34" charset="0"/>
              </a:rPr>
              <a:t>Hispanic shoppers are a high-value segment of the avocado category. This shopper group is more likely to purchase avocados than Non-Hispanic households. They purchase avocados more often, and they spend more per trip. However, the growth in incremental avocado purchases from 2016-2019 (+$250M) was driven by Non-Hispanic households.</a:t>
            </a:r>
          </a:p>
          <a:p>
            <a:pPr marL="0" indent="0">
              <a:lnSpc>
                <a:spcPct val="112000"/>
              </a:lnSpc>
              <a:spcBef>
                <a:spcPts val="600"/>
              </a:spcBef>
              <a:buNone/>
            </a:pPr>
            <a:r>
              <a:rPr lang="en-US" sz="1500" dirty="0">
                <a:solidFill>
                  <a:srgbClr val="343D43"/>
                </a:solidFill>
                <a:latin typeface="Source Sans Pro" panose="020B0503030403020204" pitchFamily="34" charset="0"/>
              </a:rPr>
              <a:t>Non-Hispanic households drove 76% of long-term category growth over the last four years. This group comprises a much larger proportion of households and their purchase trends increased at a faster rate than Hispanic households: Non-Hispanics account for 83% of total U.S. households and their average annual household spend increased +14%, while Hispanic spend increased +9%. </a:t>
            </a:r>
          </a:p>
          <a:p>
            <a:pPr marL="0" indent="0">
              <a:lnSpc>
                <a:spcPct val="112000"/>
              </a:lnSpc>
              <a:spcBef>
                <a:spcPts val="600"/>
              </a:spcBef>
              <a:buNone/>
            </a:pPr>
            <a:r>
              <a:rPr lang="en-US" sz="1500" dirty="0">
                <a:solidFill>
                  <a:srgbClr val="343D43"/>
                </a:solidFill>
                <a:latin typeface="Source Sans Pro" panose="020B0503030403020204" pitchFamily="34" charset="0"/>
              </a:rPr>
              <a:t>The primary driver of the growth in annual household spend was an increase in category purchase trips: Non-Hispanic purchase trips increased +10%, while Hispanic purchase trips increased +6%.</a:t>
            </a:r>
          </a:p>
          <a:p>
            <a:pPr marL="0" indent="0">
              <a:lnSpc>
                <a:spcPct val="112000"/>
              </a:lnSpc>
              <a:spcBef>
                <a:spcPts val="600"/>
              </a:spcBef>
              <a:buNone/>
            </a:pPr>
            <a:r>
              <a:rPr lang="en-US" sz="1500" dirty="0">
                <a:solidFill>
                  <a:srgbClr val="343D43"/>
                </a:solidFill>
                <a:latin typeface="Source Sans Pro" panose="020B0503030403020204" pitchFamily="34" charset="0"/>
              </a:rPr>
              <a:t>As marketers and retailers look to the future of the avocado category, the data suggests a significant opportunity for growth, particularly in the Non-Hispanic shopper group. Non-Hispanic household penetration was 61% in 2019, compared to 85% for Hispanic households. However, the potential for growth in Non-Hispanic penetration is greater than the potential for Hispanic penetration: The growth potential of a +1-point increase in Non-Hispanic penetration is an additional +$24M in annual purchases, compared to +$4M for Hispanic households.</a:t>
            </a:r>
          </a:p>
          <a:p>
            <a:pPr marL="0" indent="0">
              <a:lnSpc>
                <a:spcPct val="112000"/>
              </a:lnSpc>
              <a:spcBef>
                <a:spcPts val="600"/>
              </a:spcBef>
              <a:buNone/>
            </a:pPr>
            <a:r>
              <a:rPr lang="en-US" sz="1500" dirty="0">
                <a:solidFill>
                  <a:srgbClr val="343D43"/>
                </a:solidFill>
                <a:latin typeface="Source Sans Pro" panose="020B0503030403020204" pitchFamily="34" charset="0"/>
              </a:rPr>
              <a:t>These trends signify the value of Hispanic and Non-Hispanic avocado shoppers. Hispanic shoppers may be a smaller household group, but they are a high-value segment in the category. Non-Hispanic households show significant potential to drive new category growth as the industry looks to the future. </a:t>
            </a:r>
          </a:p>
        </p:txBody>
      </p:sp>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Source Sans Pro" panose="020B0503030403020204" pitchFamily="34" charset="0"/>
            </a:endParaRPr>
          </a:p>
        </p:txBody>
      </p:sp>
      <p:sp>
        <p:nvSpPr>
          <p:cNvPr id="5" name="Footer Placeholder 3">
            <a:extLst>
              <a:ext uri="{FF2B5EF4-FFF2-40B4-BE49-F238E27FC236}">
                <a16:creationId xmlns:a16="http://schemas.microsoft.com/office/drawing/2014/main" id="{7B6C7B04-4FAD-4A6C-B919-A376F3CFB73B}"/>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245166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a:bodyPr>
          <a:lstStyle/>
          <a:p>
            <a:r>
              <a:rPr lang="en-US" dirty="0"/>
              <a:t>Key Insights</a:t>
            </a:r>
          </a:p>
        </p:txBody>
      </p:sp>
      <p:sp>
        <p:nvSpPr>
          <p:cNvPr id="4" name="Slide Number Placeholder 3"/>
          <p:cNvSpPr>
            <a:spLocks noGrp="1"/>
          </p:cNvSpPr>
          <p:nvPr>
            <p:ph type="sldNum" sz="quarter" idx="4"/>
          </p:nvPr>
        </p:nvSpPr>
        <p:spPr/>
        <p:txBody>
          <a:bodyPr/>
          <a:lstStyle/>
          <a:p>
            <a:fld id="{2F18AD43-49F2-4585-85CB-381ABF55072C}" type="slidenum">
              <a:rPr lang="en-US" smtClean="0"/>
              <a:pPr/>
              <a:t>6</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sp>
        <p:nvSpPr>
          <p:cNvPr id="20" name="Content Placeholder 2">
            <a:extLst>
              <a:ext uri="{FF2B5EF4-FFF2-40B4-BE49-F238E27FC236}">
                <a16:creationId xmlns:a16="http://schemas.microsoft.com/office/drawing/2014/main" id="{5372BF2D-4561-48DB-9996-5D6D124FA4EC}"/>
              </a:ext>
            </a:extLst>
          </p:cNvPr>
          <p:cNvSpPr txBox="1">
            <a:spLocks/>
          </p:cNvSpPr>
          <p:nvPr/>
        </p:nvSpPr>
        <p:spPr>
          <a:xfrm>
            <a:off x="457200" y="1354625"/>
            <a:ext cx="8305800" cy="4969975"/>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b="1" i="1" u="sng" dirty="0">
                <a:solidFill>
                  <a:srgbClr val="343D43"/>
                </a:solidFill>
                <a:latin typeface="Source Sans Pro" panose="020B0503030403020204" pitchFamily="34" charset="0"/>
                <a:ea typeface="Source Sans Pro" panose="020B0503030403020204" pitchFamily="34" charset="0"/>
              </a:rPr>
              <a:t>Key Insight</a:t>
            </a:r>
            <a:r>
              <a:rPr lang="en-US" sz="1400" dirty="0">
                <a:solidFill>
                  <a:srgbClr val="343D43"/>
                </a:solidFill>
                <a:latin typeface="Source Sans Pro" panose="020B0503030403020204" pitchFamily="34" charset="0"/>
                <a:ea typeface="Source Sans Pro" panose="020B0503030403020204" pitchFamily="34" charset="0"/>
              </a:rPr>
              <a:t>: P. 13</a:t>
            </a:r>
          </a:p>
          <a:p>
            <a:pPr marL="0" indent="0">
              <a:spcBef>
                <a:spcPts val="0"/>
              </a:spcBef>
              <a:buNone/>
            </a:pPr>
            <a:r>
              <a:rPr lang="en-US" sz="1400" dirty="0">
                <a:solidFill>
                  <a:srgbClr val="343D43"/>
                </a:solidFill>
                <a:latin typeface="Source Sans Pro" panose="020B0503030403020204" pitchFamily="34" charset="0"/>
                <a:ea typeface="Source Sans Pro" panose="020B0503030403020204" pitchFamily="34" charset="0"/>
              </a:rPr>
              <a:t>Super avocado-purchasing households accounted for 94% of category growth from 2016-2019.</a:t>
            </a:r>
          </a:p>
          <a:p>
            <a:pPr marL="0" indent="0">
              <a:spcBef>
                <a:spcPts val="0"/>
              </a:spcBef>
              <a:buNone/>
            </a:pPr>
            <a:endParaRPr lang="en-US" sz="1800" b="1" i="1" u="sng" dirty="0">
              <a:solidFill>
                <a:srgbClr val="343D43"/>
              </a:solidFill>
              <a:latin typeface="Source Sans Pro" panose="020B0503030403020204" pitchFamily="34" charset="0"/>
              <a:ea typeface="Source Sans Pro" panose="020B0503030403020204" pitchFamily="34" charset="0"/>
            </a:endParaRPr>
          </a:p>
          <a:p>
            <a:pPr marL="0" indent="0">
              <a:spcBef>
                <a:spcPts val="0"/>
              </a:spcBef>
              <a:buNone/>
            </a:pPr>
            <a:r>
              <a:rPr lang="en-US" sz="1400" b="1" i="1" u="sng" dirty="0">
                <a:solidFill>
                  <a:srgbClr val="343D43"/>
                </a:solidFill>
                <a:latin typeface="Source Sans Pro" panose="020B0503030403020204" pitchFamily="34" charset="0"/>
                <a:ea typeface="Source Sans Pro" panose="020B0503030403020204" pitchFamily="34" charset="0"/>
              </a:rPr>
              <a:t>Key Insight: </a:t>
            </a:r>
            <a:r>
              <a:rPr lang="en-US" sz="1400" dirty="0">
                <a:solidFill>
                  <a:srgbClr val="343D43"/>
                </a:solidFill>
                <a:latin typeface="Source Sans Pro" panose="020B0503030403020204" pitchFamily="34" charset="0"/>
                <a:ea typeface="Source Sans Pro" panose="020B0503030403020204" pitchFamily="34" charset="0"/>
              </a:rPr>
              <a:t>P. 16, 17</a:t>
            </a:r>
          </a:p>
          <a:p>
            <a:pPr marL="0" indent="0">
              <a:spcBef>
                <a:spcPts val="0"/>
              </a:spcBef>
              <a:buNone/>
            </a:pPr>
            <a:r>
              <a:rPr lang="en-US" sz="1400" dirty="0">
                <a:solidFill>
                  <a:srgbClr val="343D43"/>
                </a:solidFill>
                <a:latin typeface="Source Sans Pro" panose="020B0503030403020204" pitchFamily="34" charset="0"/>
                <a:ea typeface="Source Sans Pro" panose="020B0503030403020204" pitchFamily="34" charset="0"/>
              </a:rPr>
              <a:t>Avocado shoppers are moving up the purchase ladder. The Super and Heavy segments are growing and gaining share of households.</a:t>
            </a:r>
          </a:p>
          <a:p>
            <a:pPr marL="0" indent="0">
              <a:spcBef>
                <a:spcPts val="0"/>
              </a:spcBef>
              <a:buNone/>
            </a:pPr>
            <a:endParaRPr lang="en-US" sz="1400" dirty="0">
              <a:solidFill>
                <a:srgbClr val="343D43"/>
              </a:solidFill>
              <a:latin typeface="Source Sans Pro" panose="020B0503030403020204" pitchFamily="34" charset="0"/>
              <a:ea typeface="Source Sans Pro" panose="020B0503030403020204" pitchFamily="34" charset="0"/>
            </a:endParaRPr>
          </a:p>
          <a:p>
            <a:pPr marL="0" indent="0">
              <a:spcBef>
                <a:spcPts val="0"/>
              </a:spcBef>
              <a:buNone/>
            </a:pPr>
            <a:r>
              <a:rPr lang="en-US" sz="1400" b="1" i="1" u="sng" dirty="0">
                <a:solidFill>
                  <a:srgbClr val="343D43"/>
                </a:solidFill>
                <a:latin typeface="Source Sans Pro" panose="020B0503030403020204" pitchFamily="34" charset="0"/>
                <a:ea typeface="Source Sans Pro" panose="020B0503030403020204" pitchFamily="34" charset="0"/>
              </a:rPr>
              <a:t>Key Insight</a:t>
            </a:r>
            <a:r>
              <a:rPr lang="en-US" sz="1400" dirty="0">
                <a:solidFill>
                  <a:srgbClr val="343D43"/>
                </a:solidFill>
                <a:latin typeface="Source Sans Pro" panose="020B0503030403020204" pitchFamily="34" charset="0"/>
                <a:ea typeface="Source Sans Pro" panose="020B0503030403020204" pitchFamily="34" charset="0"/>
              </a:rPr>
              <a:t>: P. 21</a:t>
            </a:r>
          </a:p>
          <a:p>
            <a:pPr marL="0" indent="0">
              <a:spcBef>
                <a:spcPts val="0"/>
              </a:spcBef>
              <a:buNone/>
            </a:pPr>
            <a:r>
              <a:rPr lang="en-US" sz="1400" dirty="0">
                <a:solidFill>
                  <a:srgbClr val="343D43"/>
                </a:solidFill>
                <a:latin typeface="Source Sans Pro" panose="020B0503030403020204" pitchFamily="34" charset="0"/>
                <a:ea typeface="Source Sans Pro" panose="020B0503030403020204" pitchFamily="34" charset="0"/>
              </a:rPr>
              <a:t>As avocado shoppers shift to higher purchase levels, the category has shown an increase in avocado purchase trips, which is driving category growth.</a:t>
            </a:r>
          </a:p>
          <a:p>
            <a:pPr marL="0" indent="0">
              <a:spcBef>
                <a:spcPts val="0"/>
              </a:spcBef>
              <a:buNone/>
            </a:pPr>
            <a:endParaRPr lang="en-US" sz="1800" b="1" i="1" u="sng" dirty="0">
              <a:solidFill>
                <a:srgbClr val="343D43"/>
              </a:solidFill>
              <a:latin typeface="Source Sans Pro" panose="020B0503030403020204" pitchFamily="34" charset="0"/>
              <a:ea typeface="Source Sans Pro" panose="020B0503030403020204" pitchFamily="34" charset="0"/>
            </a:endParaRPr>
          </a:p>
          <a:p>
            <a:pPr marL="0" indent="0">
              <a:spcBef>
                <a:spcPts val="0"/>
              </a:spcBef>
              <a:buNone/>
            </a:pPr>
            <a:r>
              <a:rPr lang="en-US" sz="1400" b="1" i="1" u="sng" dirty="0">
                <a:solidFill>
                  <a:srgbClr val="343D43"/>
                </a:solidFill>
                <a:latin typeface="Source Sans Pro" panose="020B0503030403020204" pitchFamily="34" charset="0"/>
                <a:ea typeface="Source Sans Pro" panose="020B0503030403020204" pitchFamily="34" charset="0"/>
              </a:rPr>
              <a:t>Key Insight</a:t>
            </a:r>
            <a:r>
              <a:rPr lang="en-US" sz="1400" dirty="0">
                <a:solidFill>
                  <a:srgbClr val="343D43"/>
                </a:solidFill>
                <a:latin typeface="Source Sans Pro" panose="020B0503030403020204" pitchFamily="34" charset="0"/>
                <a:ea typeface="Source Sans Pro" panose="020B0503030403020204" pitchFamily="34" charset="0"/>
              </a:rPr>
              <a:t>: P. 34</a:t>
            </a:r>
          </a:p>
          <a:p>
            <a:pPr marL="0" indent="0">
              <a:spcBef>
                <a:spcPts val="0"/>
              </a:spcBef>
              <a:buNone/>
            </a:pPr>
            <a:r>
              <a:rPr lang="en-US" sz="1400" dirty="0">
                <a:solidFill>
                  <a:srgbClr val="343D43"/>
                </a:solidFill>
                <a:latin typeface="Source Sans Pro" panose="020B0503030403020204" pitchFamily="34" charset="0"/>
                <a:ea typeface="Source Sans Pro" panose="020B0503030403020204" pitchFamily="34" charset="0"/>
              </a:rPr>
              <a:t>Hispanic households are a high-value avocado segment, as they outspend Non-Hispanics on a per household basis. However, Non-Hispanic households are catching up.</a:t>
            </a:r>
          </a:p>
          <a:p>
            <a:pPr marL="0" indent="0">
              <a:spcBef>
                <a:spcPts val="0"/>
              </a:spcBef>
              <a:buNone/>
            </a:pPr>
            <a:endParaRPr lang="en-US" sz="1400" dirty="0">
              <a:solidFill>
                <a:srgbClr val="343D43"/>
              </a:solidFill>
              <a:latin typeface="Source Sans Pro" panose="020B0503030403020204" pitchFamily="34" charset="0"/>
              <a:ea typeface="Source Sans Pro" panose="020B0503030403020204" pitchFamily="34" charset="0"/>
            </a:endParaRPr>
          </a:p>
          <a:p>
            <a:pPr marL="0" indent="0">
              <a:spcBef>
                <a:spcPts val="0"/>
              </a:spcBef>
              <a:buNone/>
            </a:pPr>
            <a:r>
              <a:rPr lang="en-US" sz="1400" b="1" i="1" u="sng" dirty="0">
                <a:solidFill>
                  <a:srgbClr val="343D43"/>
                </a:solidFill>
                <a:latin typeface="Source Sans Pro" panose="020B0503030403020204" pitchFamily="34" charset="0"/>
                <a:ea typeface="Source Sans Pro" panose="020B0503030403020204" pitchFamily="34" charset="0"/>
              </a:rPr>
              <a:t>Key Insight</a:t>
            </a:r>
            <a:r>
              <a:rPr lang="en-US" sz="1400" dirty="0">
                <a:solidFill>
                  <a:srgbClr val="343D43"/>
                </a:solidFill>
                <a:latin typeface="Source Sans Pro" panose="020B0503030403020204" pitchFamily="34" charset="0"/>
                <a:ea typeface="Source Sans Pro" panose="020B0503030403020204" pitchFamily="34" charset="0"/>
              </a:rPr>
              <a:t>: P. 27, 28, 33</a:t>
            </a:r>
          </a:p>
          <a:p>
            <a:pPr marL="0" indent="0">
              <a:spcBef>
                <a:spcPts val="0"/>
              </a:spcBef>
              <a:buNone/>
            </a:pPr>
            <a:r>
              <a:rPr lang="en-US" sz="1400" dirty="0">
                <a:solidFill>
                  <a:srgbClr val="343D43"/>
                </a:solidFill>
                <a:latin typeface="Source Sans Pro" panose="020B0503030403020204" pitchFamily="34" charset="0"/>
                <a:ea typeface="Source Sans Pro" panose="020B0503030403020204" pitchFamily="34" charset="0"/>
              </a:rPr>
              <a:t>Non-Hispanic households are driving category growth. Non-Hispanics accounted for 76% of category growth due to the size of the segment. Non-Hispanics make up 83% of avocado-purchasing households and they represent a strong opportunity for category growth through increasing penetration. A +1 point increase in Non-Hispanic penetration would drive +$23.7M in incremental category purchases. In contrast, a +1 point increase in Hispanic penetration would drive +$4.5M in incremental category purchases. </a:t>
            </a:r>
          </a:p>
        </p:txBody>
      </p:sp>
    </p:spTree>
    <p:extLst>
      <p:ext uri="{BB962C8B-B14F-4D97-AF65-F5344CB8AC3E}">
        <p14:creationId xmlns:p14="http://schemas.microsoft.com/office/powerpoint/2010/main" val="329809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a:bodyPr>
          <a:lstStyle/>
          <a:p>
            <a:r>
              <a:rPr lang="en-US" dirty="0"/>
              <a:t>Key Actions and Opportunities</a:t>
            </a:r>
          </a:p>
        </p:txBody>
      </p:sp>
      <p:sp>
        <p:nvSpPr>
          <p:cNvPr id="4" name="Slide Number Placeholder 3"/>
          <p:cNvSpPr>
            <a:spLocks noGrp="1"/>
          </p:cNvSpPr>
          <p:nvPr>
            <p:ph type="sldNum" sz="quarter" idx="4"/>
          </p:nvPr>
        </p:nvSpPr>
        <p:spPr/>
        <p:txBody>
          <a:bodyPr/>
          <a:lstStyle/>
          <a:p>
            <a:fld id="{2F18AD43-49F2-4585-85CB-381ABF55072C}" type="slidenum">
              <a:rPr lang="en-US" smtClean="0"/>
              <a:pPr/>
              <a:t>7</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graphicFrame>
        <p:nvGraphicFramePr>
          <p:cNvPr id="3" name="Diagram 2">
            <a:extLst>
              <a:ext uri="{FF2B5EF4-FFF2-40B4-BE49-F238E27FC236}">
                <a16:creationId xmlns:a16="http://schemas.microsoft.com/office/drawing/2014/main" id="{9E5DDC32-1D8F-49F0-8B3B-F436858E026C}"/>
              </a:ext>
            </a:extLst>
          </p:cNvPr>
          <p:cNvGraphicFramePr/>
          <p:nvPr>
            <p:extLst>
              <p:ext uri="{D42A27DB-BD31-4B8C-83A1-F6EECF244321}">
                <p14:modId xmlns:p14="http://schemas.microsoft.com/office/powerpoint/2010/main" val="1319170470"/>
              </p:ext>
            </p:extLst>
          </p:nvPr>
        </p:nvGraphicFramePr>
        <p:xfrm>
          <a:off x="459939" y="1219200"/>
          <a:ext cx="821597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ooter Placeholder 3">
            <a:extLst>
              <a:ext uri="{FF2B5EF4-FFF2-40B4-BE49-F238E27FC236}">
                <a16:creationId xmlns:a16="http://schemas.microsoft.com/office/drawing/2014/main" id="{393B8F08-4D01-4961-A49F-3B86A2FB1509}"/>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87501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3DFA-3B62-4276-AC3E-7695D395D9B1}"/>
              </a:ext>
            </a:extLst>
          </p:cNvPr>
          <p:cNvSpPr>
            <a:spLocks noGrp="1"/>
          </p:cNvSpPr>
          <p:nvPr>
            <p:ph type="title"/>
          </p:nvPr>
        </p:nvSpPr>
        <p:spPr/>
        <p:txBody>
          <a:bodyPr/>
          <a:lstStyle/>
          <a:p>
            <a:r>
              <a:rPr lang="en-US" dirty="0"/>
              <a:t>Avocado Segmentation</a:t>
            </a:r>
          </a:p>
        </p:txBody>
      </p:sp>
      <p:sp>
        <p:nvSpPr>
          <p:cNvPr id="3" name="Text Placeholder 2">
            <a:extLst>
              <a:ext uri="{FF2B5EF4-FFF2-40B4-BE49-F238E27FC236}">
                <a16:creationId xmlns:a16="http://schemas.microsoft.com/office/drawing/2014/main" id="{0483A7DB-2C7E-4CCB-96D0-9A027D289228}"/>
              </a:ext>
            </a:extLst>
          </p:cNvPr>
          <p:cNvSpPr>
            <a:spLocks noGrp="1"/>
          </p:cNvSpPr>
          <p:nvPr>
            <p:ph type="body" idx="1"/>
          </p:nvPr>
        </p:nvSpPr>
        <p:spPr/>
        <p:txBody>
          <a:bodyPr/>
          <a:lstStyle/>
          <a:p>
            <a:r>
              <a:rPr lang="en-US" dirty="0"/>
              <a:t>Methodology</a:t>
            </a:r>
          </a:p>
        </p:txBody>
      </p:sp>
      <p:sp>
        <p:nvSpPr>
          <p:cNvPr id="4" name="Slide Number Placeholder 3">
            <a:extLst>
              <a:ext uri="{FF2B5EF4-FFF2-40B4-BE49-F238E27FC236}">
                <a16:creationId xmlns:a16="http://schemas.microsoft.com/office/drawing/2014/main" id="{5E4C50AB-266E-4B4D-813F-F50B8E37B918}"/>
              </a:ext>
            </a:extLst>
          </p:cNvPr>
          <p:cNvSpPr>
            <a:spLocks noGrp="1"/>
          </p:cNvSpPr>
          <p:nvPr>
            <p:ph type="sldNum" sz="quarter" idx="4"/>
          </p:nvPr>
        </p:nvSpPr>
        <p:spPr/>
        <p:txBody>
          <a:bodyPr/>
          <a:lstStyle/>
          <a:p>
            <a:fld id="{2F18AD43-49F2-4585-85CB-381ABF55072C}" type="slidenum">
              <a:rPr lang="en-US" smtClean="0"/>
              <a:pPr/>
              <a:t>8</a:t>
            </a:fld>
            <a:endParaRPr lang="en-US" dirty="0"/>
          </a:p>
        </p:txBody>
      </p:sp>
    </p:spTree>
    <p:extLst>
      <p:ext uri="{BB962C8B-B14F-4D97-AF65-F5344CB8AC3E}">
        <p14:creationId xmlns:p14="http://schemas.microsoft.com/office/powerpoint/2010/main" val="300323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a:bodyPr>
          <a:lstStyle/>
          <a:p>
            <a:r>
              <a:rPr lang="en-US" sz="2500" dirty="0">
                <a:ea typeface="Source Sans Pro" panose="020B0503030403020204" pitchFamily="34" charset="0"/>
              </a:rPr>
              <a:t>Segmentation</a:t>
            </a:r>
          </a:p>
        </p:txBody>
      </p:sp>
      <p:sp>
        <p:nvSpPr>
          <p:cNvPr id="4" name="Slide Number Placeholder 3"/>
          <p:cNvSpPr>
            <a:spLocks noGrp="1"/>
          </p:cNvSpPr>
          <p:nvPr>
            <p:ph type="sldNum" sz="quarter" idx="4"/>
          </p:nvPr>
        </p:nvSpPr>
        <p:spPr/>
        <p:txBody>
          <a:bodyPr/>
          <a:lstStyle/>
          <a:p>
            <a:fld id="{2F18AD43-49F2-4585-85CB-381ABF55072C}" type="slidenum">
              <a:rPr lang="en-US" smtClean="0"/>
              <a:pPr/>
              <a:t>9</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Source Sans Pro" panose="020B0503030403020204" pitchFamily="34" charset="0"/>
            </a:endParaRPr>
          </a:p>
          <a:p>
            <a:pPr marL="0" indent="0">
              <a:lnSpc>
                <a:spcPct val="114000"/>
              </a:lnSpc>
              <a:spcBef>
                <a:spcPts val="600"/>
              </a:spcBef>
              <a:spcAft>
                <a:spcPts val="600"/>
              </a:spcAft>
              <a:buNone/>
            </a:pPr>
            <a:endParaRPr lang="en-US" sz="1600" dirty="0">
              <a:latin typeface="Source Sans Pro" panose="020B0503030403020204" pitchFamily="34" charset="0"/>
            </a:endParaRPr>
          </a:p>
        </p:txBody>
      </p:sp>
      <p:sp>
        <p:nvSpPr>
          <p:cNvPr id="18" name="Content Placeholder 7">
            <a:extLst>
              <a:ext uri="{FF2B5EF4-FFF2-40B4-BE49-F238E27FC236}">
                <a16:creationId xmlns:a16="http://schemas.microsoft.com/office/drawing/2014/main" id="{0CDAAAA7-3277-42EB-B9B3-D781FE954DFB}"/>
              </a:ext>
            </a:extLst>
          </p:cNvPr>
          <p:cNvSpPr>
            <a:spLocks noGrp="1"/>
          </p:cNvSpPr>
          <p:nvPr>
            <p:ph idx="1"/>
          </p:nvPr>
        </p:nvSpPr>
        <p:spPr>
          <a:xfrm>
            <a:off x="457200" y="4603599"/>
            <a:ext cx="6477000" cy="1266691"/>
          </a:xfrm>
        </p:spPr>
        <p:txBody>
          <a:bodyPr>
            <a:noAutofit/>
          </a:bodyPr>
          <a:lstStyle/>
          <a:p>
            <a:r>
              <a:rPr lang="en-US" sz="1500" dirty="0">
                <a:solidFill>
                  <a:srgbClr val="343D43"/>
                </a:solidFill>
              </a:rPr>
              <a:t>Super households spent $25.94 or more annually on avocados</a:t>
            </a:r>
          </a:p>
          <a:p>
            <a:r>
              <a:rPr lang="en-US" sz="1500" dirty="0">
                <a:solidFill>
                  <a:srgbClr val="343D43"/>
                </a:solidFill>
              </a:rPr>
              <a:t>Heavy households spent between $11.15 to $25.93 annually</a:t>
            </a:r>
          </a:p>
          <a:p>
            <a:r>
              <a:rPr lang="en-US" sz="1500" dirty="0">
                <a:solidFill>
                  <a:srgbClr val="343D43"/>
                </a:solidFill>
              </a:rPr>
              <a:t>Medium households spent between $4.76 to $11.14 annually</a:t>
            </a:r>
          </a:p>
          <a:p>
            <a:r>
              <a:rPr lang="en-US" sz="1500" dirty="0">
                <a:solidFill>
                  <a:srgbClr val="343D43"/>
                </a:solidFill>
              </a:rPr>
              <a:t>Light households spent $4.75 or less annually</a:t>
            </a:r>
          </a:p>
        </p:txBody>
      </p:sp>
      <p:sp>
        <p:nvSpPr>
          <p:cNvPr id="10" name="TextBox 9">
            <a:extLst>
              <a:ext uri="{FF2B5EF4-FFF2-40B4-BE49-F238E27FC236}">
                <a16:creationId xmlns:a16="http://schemas.microsoft.com/office/drawing/2014/main" id="{AC095C5D-218D-41B1-801A-07796E8D30E9}"/>
              </a:ext>
            </a:extLst>
          </p:cNvPr>
          <p:cNvSpPr txBox="1"/>
          <p:nvPr/>
        </p:nvSpPr>
        <p:spPr>
          <a:xfrm>
            <a:off x="1409561" y="1227193"/>
            <a:ext cx="2971800" cy="523220"/>
          </a:xfrm>
          <a:prstGeom prst="rect">
            <a:avLst/>
          </a:prstGeom>
          <a:noFill/>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Avocado Shopper Segmentation* (Households)</a:t>
            </a:r>
          </a:p>
        </p:txBody>
      </p:sp>
      <p:sp>
        <p:nvSpPr>
          <p:cNvPr id="12" name="TextBox 10">
            <a:extLst>
              <a:ext uri="{FF2B5EF4-FFF2-40B4-BE49-F238E27FC236}">
                <a16:creationId xmlns:a16="http://schemas.microsoft.com/office/drawing/2014/main" id="{9F39F36F-2903-468F-AE19-70CD20B5EFB2}"/>
              </a:ext>
            </a:extLst>
          </p:cNvPr>
          <p:cNvSpPr txBox="1"/>
          <p:nvPr/>
        </p:nvSpPr>
        <p:spPr>
          <a:xfrm>
            <a:off x="4798068" y="1227193"/>
            <a:ext cx="308736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latin typeface="Source Sans Pro" panose="020B0503030403020204" pitchFamily="34" charset="0"/>
                <a:ea typeface="Source Sans Pro" panose="020B0503030403020204" pitchFamily="34" charset="0"/>
              </a:rPr>
              <a:t>Segment Annual Household Avocado Spend Ranges</a:t>
            </a:r>
          </a:p>
        </p:txBody>
      </p:sp>
      <p:pic>
        <p:nvPicPr>
          <p:cNvPr id="3" name="Picture 2">
            <a:extLst>
              <a:ext uri="{FF2B5EF4-FFF2-40B4-BE49-F238E27FC236}">
                <a16:creationId xmlns:a16="http://schemas.microsoft.com/office/drawing/2014/main" id="{03D7294F-8E59-4CD7-8820-00D5B1CDAE94}"/>
              </a:ext>
            </a:extLst>
          </p:cNvPr>
          <p:cNvPicPr>
            <a:picLocks noChangeAspect="1"/>
          </p:cNvPicPr>
          <p:nvPr/>
        </p:nvPicPr>
        <p:blipFill>
          <a:blip r:embed="rId2"/>
          <a:stretch>
            <a:fillRect/>
          </a:stretch>
        </p:blipFill>
        <p:spPr>
          <a:xfrm>
            <a:off x="5322513" y="1987006"/>
            <a:ext cx="2371550" cy="1761897"/>
          </a:xfrm>
          <a:prstGeom prst="rect">
            <a:avLst/>
          </a:prstGeom>
        </p:spPr>
      </p:pic>
      <p:pic>
        <p:nvPicPr>
          <p:cNvPr id="6" name="Picture 5">
            <a:extLst>
              <a:ext uri="{FF2B5EF4-FFF2-40B4-BE49-F238E27FC236}">
                <a16:creationId xmlns:a16="http://schemas.microsoft.com/office/drawing/2014/main" id="{49688B0D-9DA5-4097-8B96-5817F1AFB445}"/>
              </a:ext>
            </a:extLst>
          </p:cNvPr>
          <p:cNvPicPr>
            <a:picLocks noChangeAspect="1"/>
          </p:cNvPicPr>
          <p:nvPr/>
        </p:nvPicPr>
        <p:blipFill>
          <a:blip r:embed="rId3"/>
          <a:stretch>
            <a:fillRect/>
          </a:stretch>
        </p:blipFill>
        <p:spPr>
          <a:xfrm>
            <a:off x="1282930" y="1721857"/>
            <a:ext cx="3212870" cy="2286198"/>
          </a:xfrm>
          <a:prstGeom prst="rect">
            <a:avLst/>
          </a:prstGeom>
        </p:spPr>
      </p:pic>
      <p:sp>
        <p:nvSpPr>
          <p:cNvPr id="11" name="Footer Placeholder 3">
            <a:extLst>
              <a:ext uri="{FF2B5EF4-FFF2-40B4-BE49-F238E27FC236}">
                <a16:creationId xmlns:a16="http://schemas.microsoft.com/office/drawing/2014/main" id="{DC74A5A9-1EE8-4D10-956B-22C41A0145BD}"/>
              </a:ext>
            </a:extLst>
          </p:cNvPr>
          <p:cNvSpPr txBox="1">
            <a:spLocks/>
          </p:cNvSpPr>
          <p:nvPr/>
        </p:nvSpPr>
        <p:spPr>
          <a:xfrm>
            <a:off x="3495270" y="6288227"/>
            <a:ext cx="6026036" cy="43060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*This segmentation was first conducted in 2016.</a:t>
            </a:r>
          </a:p>
          <a:p>
            <a:r>
              <a:rPr lang="en-US" dirty="0">
                <a:solidFill>
                  <a:srgbClr val="343D43"/>
                </a:solidFill>
                <a:latin typeface="Source Sans Pro" panose="020B0503030403020204" pitchFamily="34" charset="0"/>
              </a:rPr>
              <a:t>The current distribution of avocado-purchasing households was calculated using the 2016 definitions</a:t>
            </a:r>
          </a:p>
        </p:txBody>
      </p:sp>
      <p:sp>
        <p:nvSpPr>
          <p:cNvPr id="9" name="Footer Placeholder 3">
            <a:extLst>
              <a:ext uri="{FF2B5EF4-FFF2-40B4-BE49-F238E27FC236}">
                <a16:creationId xmlns:a16="http://schemas.microsoft.com/office/drawing/2014/main" id="{595EEFA5-DC90-4F7E-8CD9-EA152676C334}"/>
              </a:ext>
            </a:extLst>
          </p:cNvPr>
          <p:cNvSpPr txBox="1">
            <a:spLocks/>
          </p:cNvSpPr>
          <p:nvPr/>
        </p:nvSpPr>
        <p:spPr>
          <a:xfrm>
            <a:off x="0" y="6477000"/>
            <a:ext cx="3276600" cy="19128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43D43"/>
                </a:solidFill>
                <a:latin typeface="Source Sans Pro" panose="020B0503030403020204" pitchFamily="34" charset="0"/>
              </a:rPr>
              <a:t>Source: IRI Consumer Network</a:t>
            </a:r>
            <a:r>
              <a:rPr lang="en-US" baseline="30000" dirty="0">
                <a:solidFill>
                  <a:srgbClr val="343D43"/>
                </a:solidFill>
                <a:latin typeface="Source Sans Pro" panose="020B0503030403020204" pitchFamily="34" charset="0"/>
              </a:rPr>
              <a:t>TM</a:t>
            </a:r>
            <a:r>
              <a:rPr lang="en-US" dirty="0">
                <a:solidFill>
                  <a:srgbClr val="343D43"/>
                </a:solidFill>
                <a:latin typeface="Source Sans Pro" panose="020B0503030403020204" pitchFamily="34" charset="0"/>
              </a:rPr>
              <a:t> 2020 (All figures are rounded)</a:t>
            </a:r>
          </a:p>
        </p:txBody>
      </p:sp>
    </p:spTree>
    <p:extLst>
      <p:ext uri="{BB962C8B-B14F-4D97-AF65-F5344CB8AC3E}">
        <p14:creationId xmlns:p14="http://schemas.microsoft.com/office/powerpoint/2010/main" val="1606106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4676</Words>
  <Application>Microsoft Office PowerPoint</Application>
  <PresentationFormat>On-screen Show (4:3)</PresentationFormat>
  <Paragraphs>409</Paragraphs>
  <Slides>46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Gill Sans MT</vt:lpstr>
      <vt:lpstr>Source Sans Pro</vt:lpstr>
      <vt:lpstr>Source Sans Pro Black</vt:lpstr>
      <vt:lpstr>Office Theme</vt:lpstr>
      <vt:lpstr>Custom Design</vt:lpstr>
      <vt:lpstr>PowerPoint Presentation</vt:lpstr>
      <vt:lpstr>Table of Contents</vt:lpstr>
      <vt:lpstr>Objective and Executive Summary</vt:lpstr>
      <vt:lpstr>Executive Summary Cont.</vt:lpstr>
      <vt:lpstr>Executive Summary Cont.</vt:lpstr>
      <vt:lpstr>Key Insights</vt:lpstr>
      <vt:lpstr>Key Actions and Opportunities</vt:lpstr>
      <vt:lpstr>Avocado Segmentation</vt:lpstr>
      <vt:lpstr>Segmentation</vt:lpstr>
      <vt:lpstr>Super households make 70% of all avocado purchases</vt:lpstr>
      <vt:lpstr>Total HOUSEHOLDS</vt:lpstr>
      <vt:lpstr>2019 Avocado purchases grew +$250M since 2016</vt:lpstr>
      <vt:lpstr>Super households contributed more than 90% of the $250M purchase gain from 2016-2019</vt:lpstr>
      <vt:lpstr>Household penetration reached 64.2% in 2019, up from 62.2% in 2017</vt:lpstr>
      <vt:lpstr>The steady increase in household penetration brought additional buyers into the category</vt:lpstr>
      <vt:lpstr>The Super segment grew by +3.2 million buyers from 2016-2019</vt:lpstr>
      <vt:lpstr>The Super and Heavy segments gained household share</vt:lpstr>
      <vt:lpstr>The Super segment saw an increase in share of purchases in 2017 (vs. 2016) and has since remained flat</vt:lpstr>
      <vt:lpstr>Repeat buyer rate has increased over the past four years</vt:lpstr>
      <vt:lpstr>The Super segment drove an increase in total annual avocado spend per household</vt:lpstr>
      <vt:lpstr>Avocado shoppers are making more purchase trips per year</vt:lpstr>
      <vt:lpstr>Avocados increased market basket value by +72% in 2019</vt:lpstr>
      <vt:lpstr>Rest-of-basket value* also increases when avocados are included</vt:lpstr>
      <vt:lpstr>Super households yield a higher market basket spend; this makes them valuable to the retailer</vt:lpstr>
      <vt:lpstr>Hispanic vs. non-Hispanic</vt:lpstr>
      <vt:lpstr>2019 Avocado purchases grew +$250M since 2016</vt:lpstr>
      <vt:lpstr>Non-Hispanic households contributed three-fourths of the $250M gain</vt:lpstr>
      <vt:lpstr>Hispanic households account for a greater proportion of avocado purchases than they do of avocado-purchasing households</vt:lpstr>
      <vt:lpstr>Hispanic household shares have remained relatively unchanged for the past four years</vt:lpstr>
      <vt:lpstr>The number of Hispanic and Non-Hispanic households has increased over the last four years</vt:lpstr>
      <vt:lpstr>Hispanic avocado-purchasing households increased by +1.1M from 2016-2019</vt:lpstr>
      <vt:lpstr>Hispanic household penetration has increased since 2016</vt:lpstr>
      <vt:lpstr>Penetration remains an opportunity for growth in the avocado category</vt:lpstr>
      <vt:lpstr>Hispanics spend more per household on avocados than Non-Hispanics, but Non-Hispanics are steadily catching up</vt:lpstr>
      <vt:lpstr>Non-Hispanic household avocado spend per trip and purchase trips have increased at a faster rate than Hispanic households</vt:lpstr>
      <vt:lpstr>Non-Hispanic repeat buying rate has increased, while the Hispanic rate was relatively flat</vt:lpstr>
      <vt:lpstr>The Super and Heavy segments make up a greater proportion of Hispanic households than Non-Hispanic households </vt:lpstr>
      <vt:lpstr>The Super and Heavy segments make up a greater proportion of Hispanic avocado purchases than Non-Hispanic purchases </vt:lpstr>
      <vt:lpstr>The Super segment is growing among Hispanic and Non-Hispanic household groups</vt:lpstr>
      <vt:lpstr>Super segment share of avocado purchases is growing for Hispanic and Non-Hispanic household groups</vt:lpstr>
      <vt:lpstr>Avocados increased market basket value by +72% in 2019</vt:lpstr>
      <vt:lpstr>Rest-of-basket value* also increases when avocados are included</vt:lpstr>
      <vt:lpstr>Hispanic households yield a higher market basket spend and avocado spend</vt:lpstr>
      <vt:lpstr>Data Source: IRI Consumer NetworkTM</vt:lpstr>
      <vt:lpstr>Terms and Definitions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2017-05-10T15:43:47Z</dcterms:created>
  <dcterms:modified xsi:type="dcterms:W3CDTF">2021-01-15T17:29:11Z</dcterms:modified>
  <cp:category/>
  <cp:contentStatus/>
</cp:coreProperties>
</file>